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3.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style2.xml" ContentType="application/vnd.ms-office.chartstyle+xml"/>
  <Override PartName="/ppt/charts/colors2.xml" ContentType="application/vnd.ms-office.chartcolorstyle+xml"/>
  <Override PartName="/ppt/authors.xml" ContentType="application/vnd.ms-powerpoint.authors+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25.xml" ContentType="application/vnd.openxmlformats-officedocument.presentationml.tags+xml"/>
  <Override PartName="/ppt/tags/tag19.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0.xml" ContentType="application/vnd.openxmlformats-officedocument.presentationml.tags+xml"/>
  <Override PartName="/ppt/tags/tag30.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5.xml" ContentType="application/vnd.openxmlformats-officedocument.presentationml.tags+xml"/>
  <Override PartName="/ppt/tags/tag29.xml" ContentType="application/vnd.openxmlformats-officedocument.presentationml.tags+xml"/>
  <Override PartName="/ppt/tags/tag17.xml" ContentType="application/vnd.openxmlformats-officedocument.presentationml.tags+xml"/>
  <Override PartName="/ppt/tags/tag31.xml" ContentType="application/vnd.openxmlformats-officedocument.presentationml.tags+xml"/>
  <Override PartName="/ppt/tags/tag14.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3.xml" ContentType="application/vnd.openxmlformats-officedocument.presentationml.tags+xml"/>
  <Override PartName="/ppt/tags/tag18.xml" ContentType="application/vnd.openxmlformats-officedocument.presentationml.tags+xml"/>
  <Override PartName="/docProps/custom.xml" ContentType="application/vnd.openxmlformats-officedocument.custom-properties+xml"/>
  <Override PartName="/ppt/tags/tag22.xml" ContentType="application/vnd.openxmlformats-officedocument.presentationml.tags+xml"/>
  <Override PartName="/docMetadata/LabelInfo.xml" ContentType="application/vnd.ms-office.classificationlabels+xml"/>
  <Override PartName="/ppt/tags/tag12.xml" ContentType="application/vnd.openxmlformats-officedocument.presentationml.tags+xml"/>
  <Override PartName="/ppt/tags/tag23.xml" ContentType="application/vnd.openxmlformats-officedocument.presentationml.tags+xml"/>
  <Override PartName="/ppt/tags/tag16.xml" ContentType="application/vnd.openxmlformats-officedocument.presentationml.tags+xml"/>
  <Override PartName="/ppt/tags/tag2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 id="2147483710" r:id="rId3"/>
    <p:sldMasterId id="2147483738" r:id="rId4"/>
    <p:sldMasterId id="2147483750" r:id="rId5"/>
    <p:sldMasterId id="2147483787" r:id="rId6"/>
    <p:sldMasterId id="2147483799" r:id="rId7"/>
  </p:sldMasterIdLst>
  <p:notesMasterIdLst>
    <p:notesMasterId r:id="rId41"/>
  </p:notesMasterIdLst>
  <p:sldIdLst>
    <p:sldId id="542" r:id="rId8"/>
    <p:sldId id="256" r:id="rId9"/>
    <p:sldId id="465" r:id="rId10"/>
    <p:sldId id="548" r:id="rId11"/>
    <p:sldId id="316" r:id="rId12"/>
    <p:sldId id="280" r:id="rId13"/>
    <p:sldId id="547" r:id="rId14"/>
    <p:sldId id="535" r:id="rId15"/>
    <p:sldId id="318" r:id="rId16"/>
    <p:sldId id="267" r:id="rId17"/>
    <p:sldId id="310" r:id="rId18"/>
    <p:sldId id="1524" r:id="rId19"/>
    <p:sldId id="459" r:id="rId20"/>
    <p:sldId id="1525" r:id="rId21"/>
    <p:sldId id="324" r:id="rId22"/>
    <p:sldId id="306" r:id="rId23"/>
    <p:sldId id="554" r:id="rId24"/>
    <p:sldId id="287" r:id="rId25"/>
    <p:sldId id="375" r:id="rId26"/>
    <p:sldId id="263" r:id="rId27"/>
    <p:sldId id="271" r:id="rId28"/>
    <p:sldId id="270" r:id="rId29"/>
    <p:sldId id="426" r:id="rId30"/>
    <p:sldId id="323" r:id="rId31"/>
    <p:sldId id="268" r:id="rId32"/>
    <p:sldId id="298" r:id="rId33"/>
    <p:sldId id="315" r:id="rId34"/>
    <p:sldId id="385" r:id="rId35"/>
    <p:sldId id="293" r:id="rId36"/>
    <p:sldId id="557" r:id="rId37"/>
    <p:sldId id="463" r:id="rId38"/>
    <p:sldId id="279" r:id="rId39"/>
    <p:sldId id="313" r:id="rId40"/>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9EC01-7339-1C24-1DC0-69D2CB9938A8}" name="MCTO" initials="JM" userId="MCTO" providerId="None"/>
  <p188:author id="{8D01D526-CC5C-F925-544C-B14C4DD7E2C6}" name="Kaiser, Jayne N CTR DODHRA DSSC (USA)" initials="JK" userId="S::jayne.n.kaiser.ctr@mail.mil::2f7bcc6f-e335-4744-b688-89c19b38f123" providerId="AD"/>
  <p188:author id="{8554DC3D-592F-AE22-29EF-BE48675955B9}" name="Tina Cooper" initials="TC" userId="S::tina.cooper@iicorps.onmicrosoft.com::5425ab6f-dbaf-440e-8229-52932c3235c0" providerId="AD"/>
  <p188:author id="{43EC4053-E69A-E381-C5F9-8E8D7B3D23F0}" name="Ramcharan, Randi R Maj DHRA TVPO" initials="RRRMDT" userId="S-1-5-21-412667653-668731278-4213794525-1368315" providerId="AD"/>
  <p188:author id="{48A87355-E023-E1A1-484F-C42EF13A2C9A}" name="Jinelle Monk" initials="JM" userId="Jinelle Monk" providerId="None"/>
  <p188:author id="{F839E896-A0DE-1403-3731-1F3062E0AF6B}" name="Kaiser, Jayne" initials="JNK" userId="Kaiser, Jay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iser, Jayne" initials="JNK" lastIdx="4" clrIdx="0">
    <p:extLst>
      <p:ext uri="{19B8F6BF-5375-455C-9EA6-DF929625EA0E}">
        <p15:presenceInfo xmlns:p15="http://schemas.microsoft.com/office/powerpoint/2012/main" userId="Kaiser, Jayne" providerId="None"/>
      </p:ext>
    </p:extLst>
  </p:cmAuthor>
  <p:cmAuthor id="2" name="Elizabeth DeFay" initials="ED" lastIdx="7" clrIdx="1">
    <p:extLst>
      <p:ext uri="{19B8F6BF-5375-455C-9EA6-DF929625EA0E}">
        <p15:presenceInfo xmlns:p15="http://schemas.microsoft.com/office/powerpoint/2012/main" userId="b239e0396897cf74" providerId="Windows Live"/>
      </p:ext>
    </p:extLst>
  </p:cmAuthor>
  <p:cmAuthor id="3" name="MCTO" initials="JNK" lastIdx="32" clrIdx="2">
    <p:extLst>
      <p:ext uri="{19B8F6BF-5375-455C-9EA6-DF929625EA0E}">
        <p15:presenceInfo xmlns:p15="http://schemas.microsoft.com/office/powerpoint/2012/main" userId="MCTO" providerId="None"/>
      </p:ext>
    </p:extLst>
  </p:cmAuthor>
  <p:cmAuthor id="4" name="Kaiser, Jayne N CTR DODHRA DPFSC (USA)" initials="KJNCDD(" lastIdx="34" clrIdx="3">
    <p:extLst>
      <p:ext uri="{19B8F6BF-5375-455C-9EA6-DF929625EA0E}">
        <p15:presenceInfo xmlns:p15="http://schemas.microsoft.com/office/powerpoint/2012/main" userId="S-1-5-21-412667653-668731278-4213794525-330354" providerId="AD"/>
      </p:ext>
    </p:extLst>
  </p:cmAuthor>
  <p:cmAuthor id="5" name="Swisher, Scott B CIV (USA)" initials="SSBC(" lastIdx="1" clrIdx="4">
    <p:extLst>
      <p:ext uri="{19B8F6BF-5375-455C-9EA6-DF929625EA0E}">
        <p15:presenceInfo xmlns:p15="http://schemas.microsoft.com/office/powerpoint/2012/main" userId="S::scott.b.swisher2.civ@mail.mil::58343e23-c280-4ab5-be45-30cd4cc626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D58"/>
    <a:srgbClr val="00222E"/>
    <a:srgbClr val="DEEBF7"/>
    <a:srgbClr val="9FE6FF"/>
    <a:srgbClr val="00B0F0"/>
    <a:srgbClr val="BBDCFD"/>
    <a:srgbClr val="28659C"/>
    <a:srgbClr val="DEBDFF"/>
    <a:srgbClr val="CC99FF"/>
    <a:srgbClr val="68A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3690" autoAdjust="0"/>
  </p:normalViewPr>
  <p:slideViewPr>
    <p:cSldViewPr snapToGrid="0">
      <p:cViewPr varScale="1">
        <p:scale>
          <a:sx n="109" d="100"/>
          <a:sy n="109" d="100"/>
        </p:scale>
        <p:origin x="672" y="78"/>
      </p:cViewPr>
      <p:guideLst>
        <p:guide orient="horz" pos="2160"/>
        <p:guide pos="3840"/>
      </p:guideLst>
    </p:cSldViewPr>
  </p:slideViewPr>
  <p:outlineViewPr>
    <p:cViewPr>
      <p:scale>
        <a:sx n="33" d="100"/>
        <a:sy n="33" d="100"/>
      </p:scale>
      <p:origin x="0" y="-2844"/>
    </p:cViewPr>
  </p:outlineViewPr>
  <p:notesTextViewPr>
    <p:cViewPr>
      <p:scale>
        <a:sx n="3" d="2"/>
        <a:sy n="3" d="2"/>
      </p:scale>
      <p:origin x="0" y="0"/>
    </p:cViewPr>
  </p:notesTextViewPr>
  <p:sorterViewPr>
    <p:cViewPr>
      <p:scale>
        <a:sx n="100" d="100"/>
        <a:sy n="100" d="100"/>
      </p:scale>
      <p:origin x="0" y="-4136"/>
    </p:cViewPr>
  </p:sorterViewPr>
  <p:notesViewPr>
    <p:cSldViewPr snapToGrid="0">
      <p:cViewPr varScale="1">
        <p:scale>
          <a:sx n="72" d="100"/>
          <a:sy n="72" d="100"/>
        </p:scale>
        <p:origin x="2083"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ustomXml" Target="../customXml/item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1.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effectLst>
              <a:outerShdw blurRad="63500" sx="102000" sy="102000" algn="ctr" rotWithShape="0">
                <a:prstClr val="black">
                  <a:alpha val="40000"/>
                </a:prstClr>
              </a:outerShdw>
            </a:effectLst>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C8CE-4109-A866-CC1094FC8C7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C8CE-4109-A866-CC1094FC8C7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C8CE-4109-A866-CC1094FC8C74}"/>
              </c:ext>
            </c:extLst>
          </c:dPt>
          <c:cat>
            <c:strRef>
              <c:f>Sheet1!$A$1:$A$3</c:f>
              <c:strCache>
                <c:ptCount val="3"/>
                <c:pt idx="0">
                  <c:v>Identity</c:v>
                </c:pt>
                <c:pt idx="1">
                  <c:v>Purpose</c:v>
                </c:pt>
                <c:pt idx="2">
                  <c:v>Tribe</c:v>
                </c:pt>
              </c:strCache>
            </c:strRef>
          </c:cat>
          <c:val>
            <c:numRef>
              <c:f>Sheet1!$B$1:$B$3</c:f>
              <c:numCache>
                <c:formatCode>General</c:formatCode>
                <c:ptCount val="3"/>
                <c:pt idx="0">
                  <c:v>0.33</c:v>
                </c:pt>
                <c:pt idx="1">
                  <c:v>0.33</c:v>
                </c:pt>
                <c:pt idx="2">
                  <c:v>0.33</c:v>
                </c:pt>
              </c:numCache>
            </c:numRef>
          </c:val>
          <c:extLst>
            <c:ext xmlns:c16="http://schemas.microsoft.com/office/drawing/2014/chart" uri="{C3380CC4-5D6E-409C-BE32-E72D297353CC}">
              <c16:uniqueId val="{00000006-C8CE-4109-A866-CC1094FC8C7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effectLst>
              <a:outerShdw blurRad="63500" sx="102000" sy="102000" algn="ctr" rotWithShape="0">
                <a:prstClr val="black">
                  <a:alpha val="40000"/>
                </a:prstClr>
              </a:outerShdw>
            </a:effectLst>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FC1C-4674-8444-959D5AA5150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FC1C-4674-8444-959D5AA5150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FC1C-4674-8444-959D5AA51502}"/>
              </c:ext>
            </c:extLst>
          </c:dPt>
          <c:cat>
            <c:strRef>
              <c:f>Sheet1!$A$1:$A$3</c:f>
              <c:strCache>
                <c:ptCount val="3"/>
                <c:pt idx="0">
                  <c:v>Identity</c:v>
                </c:pt>
                <c:pt idx="1">
                  <c:v>Purpose</c:v>
                </c:pt>
                <c:pt idx="2">
                  <c:v>Tribe</c:v>
                </c:pt>
              </c:strCache>
            </c:strRef>
          </c:cat>
          <c:val>
            <c:numRef>
              <c:f>Sheet1!$B$1:$B$3</c:f>
              <c:numCache>
                <c:formatCode>General</c:formatCode>
                <c:ptCount val="3"/>
                <c:pt idx="0">
                  <c:v>0.33</c:v>
                </c:pt>
                <c:pt idx="1">
                  <c:v>0.33</c:v>
                </c:pt>
                <c:pt idx="2">
                  <c:v>0.33</c:v>
                </c:pt>
              </c:numCache>
            </c:numRef>
          </c:val>
          <c:extLst>
            <c:ext xmlns:c16="http://schemas.microsoft.com/office/drawing/2014/chart" uri="{C3380CC4-5D6E-409C-BE32-E72D297353CC}">
              <c16:uniqueId val="{00000006-FC1C-4674-8444-959D5AA5150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2" Type="http://schemas.openxmlformats.org/officeDocument/2006/relationships/hyperlink" Target="http://www.tapevents.mil/Assets/ResourceContent/TAP/Managing_Your_Transition.pdf" TargetMode="External"/><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AC2D1-189F-41C6-AA24-1719CF9E1D90}" type="datetimeFigureOut">
              <a:rPr lang="en-US" smtClean="0"/>
              <a:t>3/2/2026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z="1200" dirty="0">
                <a:solidFill>
                  <a:srgbClr val="43B0F1"/>
                </a:solidFill>
                <a:hlinkClick r:id="rId2">
                  <a:extLst>
                    <a:ext uri="{A12FA001-AC4F-418D-AE19-62706E023703}">
                      <ahyp:hlinkClr xmlns:ahyp="http://schemas.microsoft.com/office/drawing/2018/hyperlinkcolor" val="tx"/>
                    </a:ext>
                  </a:extLst>
                </a:hlinkClick>
              </a:rPr>
              <a:t>www.tapevents.mil/Assets/ResourceContent/TAP/Managing_Your_Transition.pdf</a:t>
            </a:r>
            <a:r>
              <a:rPr kumimoji="0" lang="en-US" sz="1200" i="1" u="none" strike="noStrike" kern="1200" cap="none" spc="0" normalizeH="0" baseline="0" noProof="0" dirty="0">
                <a:ln>
                  <a:noFill/>
                </a:ln>
                <a:solidFill>
                  <a:srgbClr val="43B0F1"/>
                </a:solidFill>
                <a:effectLst/>
                <a:uLnTx/>
                <a:uFillTx/>
                <a:latin typeface="Calibri" panose="020F0502020204030204"/>
                <a:ea typeface="+mn-ea"/>
                <a:cs typeface="+mn-cs"/>
              </a:rPr>
              <a:t> </a:t>
            </a: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9CA85-8CBC-44C3-9345-73621B478D49}" type="slidenum">
              <a:rPr lang="en-US" smtClean="0"/>
              <a:t>‹#›</a:t>
            </a:fld>
            <a:endParaRPr lang="en-US" dirty="0"/>
          </a:p>
        </p:txBody>
      </p:sp>
    </p:spTree>
    <p:extLst>
      <p:ext uri="{BB962C8B-B14F-4D97-AF65-F5344CB8AC3E}">
        <p14:creationId xmlns:p14="http://schemas.microsoft.com/office/powerpoint/2010/main" val="268266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998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80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72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76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18</a:t>
            </a:fld>
            <a:endParaRPr lang="en-US" dirty="0"/>
          </a:p>
        </p:txBody>
      </p:sp>
    </p:spTree>
    <p:extLst>
      <p:ext uri="{BB962C8B-B14F-4D97-AF65-F5344CB8AC3E}">
        <p14:creationId xmlns:p14="http://schemas.microsoft.com/office/powerpoint/2010/main" val="1720058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374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28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664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440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959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44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a:t>
            </a:fld>
            <a:endParaRPr lang="en-US" dirty="0"/>
          </a:p>
        </p:txBody>
      </p:sp>
    </p:spTree>
    <p:extLst>
      <p:ext uri="{BB962C8B-B14F-4D97-AF65-F5344CB8AC3E}">
        <p14:creationId xmlns:p14="http://schemas.microsoft.com/office/powerpoint/2010/main" val="2349888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192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29</a:t>
            </a:fld>
            <a:endParaRPr lang="en-US" dirty="0"/>
          </a:p>
        </p:txBody>
      </p:sp>
    </p:spTree>
    <p:extLst>
      <p:ext uri="{BB962C8B-B14F-4D97-AF65-F5344CB8AC3E}">
        <p14:creationId xmlns:p14="http://schemas.microsoft.com/office/powerpoint/2010/main" val="2562316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164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7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316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4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31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3152F-A658-406D-BA86-FEC5F00FB1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5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31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51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10</a:t>
            </a:fld>
            <a:endParaRPr lang="en-US" dirty="0"/>
          </a:p>
        </p:txBody>
      </p:sp>
    </p:spTree>
    <p:extLst>
      <p:ext uri="{BB962C8B-B14F-4D97-AF65-F5344CB8AC3E}">
        <p14:creationId xmlns:p14="http://schemas.microsoft.com/office/powerpoint/2010/main" val="1461844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3EE221-47C5-40F2-A3F8-D444C33CBB81}"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6748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809544-793B-4ED2-9E5E-3E06780D4EC9}"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208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5E0B41-EA9B-4DCC-9C0B-283825848B0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352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46BC52-196B-469E-908F-F11A0B70047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145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B57FE-C318-441C-98C2-B30D9EE38F0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2030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E085D1-9C1A-4361-9C43-4006177F54D0}"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248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DB253B-5ECC-4F76-A4ED-2F48E4B9758F}"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340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6DE43D-0813-4498-81D7-985775993BDD}"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1304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ECAD2C-B7FF-41C8-9779-E60C736C3128}"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7573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4991D-05CC-479C-9890-CF9940DC782B}"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390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97E2D6-3BE8-4D98-A4FD-08D952717C60}"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526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A6FA75-8EE8-47E0-8E7F-246200388CE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24016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DBE60F-82C1-4856-9B2C-3B777A4DD9B5}"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808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08DDC0-072D-4F76-A609-1D5D9BA788AB}"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8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D19EF-EC29-4880-B33C-3FB5A3756F9D}"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655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2929D9-AEDF-48F4-82D8-C799B8802E5F}"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42241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0E8218-AB96-40C2-900B-79A2B023BDF2}"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30671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CB921-089F-4BAA-A21E-D8D7E69F8C74}"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99015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5ACB03-8F9B-43CD-995D-C961B9D60323}"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354886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3C6B2C-5A89-4294-9BDA-C5E594B90A9C}"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7524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ED00DF-2E8B-4732-91B7-DFAB42B791CD}"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7324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846F4-0016-41CE-9034-6E138CB020E3}"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70541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640374-1466-4D8A-8569-3728AA93E8F8}"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9501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BBC6B0-3140-4F29-B28C-2BAD4BD7760F}"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63841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089D76-24D6-483F-B38E-0F46CDD6BDB0}"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90156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92EAA-6721-4951-9E13-2A57A45961C5}"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9374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5F247-262A-421D-855E-2F3AD0214475}"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6067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A99D1C-83E2-4584-80F6-8A1635EDCDC3}"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69683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0E04BF-18CC-4170-9E92-74F70763B727}"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38567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B12E90-971E-4321-BD28-2DC22D1940FF}"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5151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A9C1D3-8E0B-487A-B8C3-385923AB3535}"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57233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5CCF9C-19E8-4ADA-AF98-5C1CCFB4602A}"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86411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CAB6A0-66DD-4D44-A39F-AC3D9900FA9D}"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4703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1D7588-BB94-4213-B0C8-6A49A8B1539C}"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3794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FF854-86C5-4946-B97A-F4086FA84868}"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9219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C5FD3-F1E9-4EC6-9093-2E2A20EB26FD}"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7148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9EA406-CB4E-4BB5-8D32-535068A77AA2}"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112019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70BC0-E278-43F6-8E77-16DB5ECA9009}"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4013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919C8-84B3-4AA8-A4B9-C961915FB51E}"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889D1-2D9F-4810-9EEA-97F66C484802}" type="slidenum">
              <a:rPr lang="en-US" smtClean="0"/>
              <a:t>‹#›</a:t>
            </a:fld>
            <a:endParaRPr lang="en-US" dirty="0"/>
          </a:p>
        </p:txBody>
      </p:sp>
    </p:spTree>
    <p:extLst>
      <p:ext uri="{BB962C8B-B14F-4D97-AF65-F5344CB8AC3E}">
        <p14:creationId xmlns:p14="http://schemas.microsoft.com/office/powerpoint/2010/main" val="24704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165BC2-5738-48B6-9AF0-56C841CD5D6F}"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5008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5CC31-321A-4557-90AA-F38D32F28FB4}"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04202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E14809-6C5A-47B9-B373-65014381691E}"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05630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0F37DF-1A53-46E6-B70B-13803A8AC5F5}"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5425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06E7C6-7EE2-418F-A534-98052CED7F7A}"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57353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BD3F41-6E05-4CF7-9D4A-07DFF475A0AD}"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50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AA11BD-9B85-4BD7-91EC-72B74508A771}"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0501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60409-C161-464B-AB9A-71F70CEADE40}"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720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ADEDE3-5BC2-4AB1-BCE8-8E20EF71DD15}"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3355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F7D6B5-F794-471B-9FBA-7FDCE94B8AFB}"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598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E1030-0B08-48DF-BF98-26AE12944C7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1435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523B0-4B8A-4D55-9733-EE59B44EB2B5}"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9030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390746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4265681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592422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0712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C68D7B-06C5-4639-9FBB-1592A3FAD178}"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384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492360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161749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855659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4242833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815959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445934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889942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253368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02.03.2026</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731875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F0BF70C0-85C8-4782-A2DC-740B0F58DBF8}" type="datetime1">
              <a:rPr lang="ru-RU" smtClean="0"/>
              <a:t>02.03.2026</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244223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FFA6F-D055-4442-BBE4-52980D4E77F3}"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9213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167029"/>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8159" y="1394039"/>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02.03.2026</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327584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1E4535-1480-4918-B22E-B62F898AA3A5}"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93360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3170B4-3656-4D16-AB62-87B6C83D898A}"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538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15F12-B37D-46AC-97B2-F8F3CF0E04A1}"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CC4F7-10F8-4FF2-8127-8D46DAAFA10A}" type="slidenum">
              <a:rPr lang="en-US" smtClean="0"/>
              <a:t>‹#›</a:t>
            </a:fld>
            <a:endParaRPr lang="en-US" dirty="0"/>
          </a:p>
        </p:txBody>
      </p:sp>
    </p:spTree>
    <p:extLst>
      <p:ext uri="{BB962C8B-B14F-4D97-AF65-F5344CB8AC3E}">
        <p14:creationId xmlns:p14="http://schemas.microsoft.com/office/powerpoint/2010/main" val="6215488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209D1-0D3F-42E2-935C-FF911877D95C}"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994024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93823-9832-4C21-9B0E-08C5D5A49D04}"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889D1-2D9F-4810-9EEA-97F66C484802}" type="slidenum">
              <a:rPr lang="en-US" smtClean="0"/>
              <a:t>‹#›</a:t>
            </a:fld>
            <a:endParaRPr lang="en-US" dirty="0"/>
          </a:p>
        </p:txBody>
      </p:sp>
    </p:spTree>
    <p:extLst>
      <p:ext uri="{BB962C8B-B14F-4D97-AF65-F5344CB8AC3E}">
        <p14:creationId xmlns:p14="http://schemas.microsoft.com/office/powerpoint/2010/main" val="1844295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44811-DB5D-4055-BE3F-9E8AA8EA3896}"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889D1-2D9F-4810-9EEA-97F66C484802}" type="slidenum">
              <a:rPr lang="en-US" smtClean="0"/>
              <a:t>‹#›</a:t>
            </a:fld>
            <a:endParaRPr lang="en-US" dirty="0"/>
          </a:p>
        </p:txBody>
      </p:sp>
    </p:spTree>
    <p:extLst>
      <p:ext uri="{BB962C8B-B14F-4D97-AF65-F5344CB8AC3E}">
        <p14:creationId xmlns:p14="http://schemas.microsoft.com/office/powerpoint/2010/main" val="25373178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E0223-0204-4A3C-B501-762759EC4302}"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25602416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202025393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C5166-4796-40D2-A50C-05DACE2C6C35}"/>
              </a:ext>
            </a:extLst>
          </p:cNvPr>
          <p:cNvSpPr>
            <a:spLocks noGrp="1"/>
          </p:cNvSpPr>
          <p:nvPr>
            <p:ph type="title"/>
          </p:nvPr>
        </p:nvSpPr>
        <p:spPr>
          <a:xfrm>
            <a:off x="838200" y="1292588"/>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D836682-CE55-4994-889B-5D188C3E4F73}"/>
              </a:ext>
            </a:extLst>
          </p:cNvPr>
          <p:cNvSpPr>
            <a:spLocks noGrp="1"/>
          </p:cNvSpPr>
          <p:nvPr>
            <p:ph type="body" idx="1"/>
          </p:nvPr>
        </p:nvSpPr>
        <p:spPr>
          <a:xfrm>
            <a:off x="838200" y="2753088"/>
            <a:ext cx="10515600" cy="23414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31F9231-8DF4-411E-8324-453AB042A01C}"/>
              </a:ext>
            </a:extLst>
          </p:cNvPr>
          <p:cNvSpPr>
            <a:spLocks noGrp="1"/>
          </p:cNvSpPr>
          <p:nvPr>
            <p:ph type="dt" sz="half" idx="2"/>
          </p:nvPr>
        </p:nvSpPr>
        <p:spPr>
          <a:xfrm>
            <a:off x="9005888" y="577752"/>
            <a:ext cx="2743200" cy="176716"/>
          </a:xfrm>
          <a:prstGeom prst="rect">
            <a:avLst/>
          </a:prstGeom>
        </p:spPr>
        <p:txBody>
          <a:bodyPr vert="horz" lIns="0" tIns="0" rIns="0" bIns="0" rtlCol="0" anchor="t" anchorCtr="0"/>
          <a:lstStyle>
            <a:lvl1pPr algn="r">
              <a:defRPr sz="900" i="1">
                <a:solidFill>
                  <a:srgbClr val="454D55"/>
                </a:solidFill>
              </a:defRPr>
            </a:lvl1pPr>
          </a:lstStyle>
          <a:p>
            <a:fld id="{8BF4B2BE-5503-4E92-A98A-CA19FA0A1E48}" type="datetime1">
              <a:rPr lang="ru-RU" smtClean="0"/>
              <a:pPr/>
              <a:t>02.03.2026</a:t>
            </a:fld>
            <a:endParaRPr lang="ru-RU"/>
          </a:p>
        </p:txBody>
      </p:sp>
      <p:sp>
        <p:nvSpPr>
          <p:cNvPr id="5" name="Footer Placeholder 4">
            <a:extLst>
              <a:ext uri="{FF2B5EF4-FFF2-40B4-BE49-F238E27FC236}">
                <a16:creationId xmlns:a16="http://schemas.microsoft.com/office/drawing/2014/main" id="{C30475F0-EE3A-4617-AFAB-40BF7C148786}"/>
              </a:ext>
            </a:extLst>
          </p:cNvPr>
          <p:cNvSpPr>
            <a:spLocks noGrp="1"/>
          </p:cNvSpPr>
          <p:nvPr>
            <p:ph type="ftr" sz="quarter" idx="3"/>
          </p:nvPr>
        </p:nvSpPr>
        <p:spPr>
          <a:xfrm>
            <a:off x="9005888" y="392469"/>
            <a:ext cx="2743200" cy="176715"/>
          </a:xfrm>
          <a:prstGeom prst="rect">
            <a:avLst/>
          </a:prstGeom>
        </p:spPr>
        <p:txBody>
          <a:bodyPr vert="horz" lIns="0" tIns="0" rIns="0" bIns="0" rtlCol="0" anchor="b" anchorCtr="0"/>
          <a:lstStyle>
            <a:lvl1pPr algn="r">
              <a:defRPr sz="900" i="1">
                <a:solidFill>
                  <a:srgbClr val="454D55"/>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8AA07E7D-9F5C-43AC-A03A-432F6CB44929}"/>
              </a:ext>
            </a:extLst>
          </p:cNvPr>
          <p:cNvSpPr>
            <a:spLocks noGrp="1"/>
          </p:cNvSpPr>
          <p:nvPr>
            <p:ph type="sldNum" sz="quarter" idx="4"/>
          </p:nvPr>
        </p:nvSpPr>
        <p:spPr>
          <a:xfrm>
            <a:off x="442913" y="392470"/>
            <a:ext cx="395287" cy="176715"/>
          </a:xfrm>
          <a:prstGeom prst="rect">
            <a:avLst/>
          </a:prstGeom>
        </p:spPr>
        <p:txBody>
          <a:bodyPr vert="horz" lIns="0" tIns="0" rIns="0" bIns="0" rtlCol="0" anchor="b" anchorCtr="0"/>
          <a:lstStyle>
            <a:lvl1pPr algn="l">
              <a:defRPr sz="900" i="1">
                <a:solidFill>
                  <a:srgbClr val="454D55"/>
                </a:solidFill>
              </a:defRPr>
            </a:lvl1pPr>
          </a:lstStyle>
          <a:p>
            <a:fld id="{93C1428B-5ACF-4E79-A091-05E2328DA75D}" type="slidenum">
              <a:rPr lang="ru-RU" smtClean="0"/>
              <a:pPr/>
              <a:t>‹#›</a:t>
            </a:fld>
            <a:endParaRPr lang="ru-RU"/>
          </a:p>
        </p:txBody>
      </p:sp>
    </p:spTree>
    <p:extLst>
      <p:ext uri="{BB962C8B-B14F-4D97-AF65-F5344CB8AC3E}">
        <p14:creationId xmlns:p14="http://schemas.microsoft.com/office/powerpoint/2010/main" val="38074048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Lst>
  <p:hf hdr="0"/>
  <p:txStyles>
    <p:titleStyle>
      <a:lvl1pPr algn="l" defTabSz="914400"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401">
          <p15:clr>
            <a:srgbClr val="F26B43"/>
          </p15:clr>
        </p15:guide>
        <p15:guide id="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emf"/><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9.xml"/><Relationship Id="rId1" Type="http://schemas.openxmlformats.org/officeDocument/2006/relationships/tags" Target="../tags/tag10.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33.png"/><Relationship Id="rId5" Type="http://schemas.microsoft.com/office/2017/06/relationships/model3d" Target="../media/model3d1.glb"/><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slideLayout" Target="../slideLayouts/slideLayout57.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7.xml"/><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4.xml"/><Relationship Id="rId5" Type="http://schemas.openxmlformats.org/officeDocument/2006/relationships/chart" Target="../charts/char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5.xml"/><Relationship Id="rId5" Type="http://schemas.openxmlformats.org/officeDocument/2006/relationships/image" Target="../media/image41.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7.xml"/><Relationship Id="rId1" Type="http://schemas.openxmlformats.org/officeDocument/2006/relationships/tags" Target="../tags/tag17.xml"/><Relationship Id="rId6" Type="http://schemas.openxmlformats.org/officeDocument/2006/relationships/image" Target="../media/image44.png"/><Relationship Id="rId5" Type="http://schemas.openxmlformats.org/officeDocument/2006/relationships/chart" Target="../charts/char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image" Target="../media/image44.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7.xml"/><Relationship Id="rId1" Type="http://schemas.openxmlformats.org/officeDocument/2006/relationships/tags" Target="../tags/tag19.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7.xml"/><Relationship Id="rId1" Type="http://schemas.openxmlformats.org/officeDocument/2006/relationships/tags" Target="../tags/tag22.xml"/><Relationship Id="rId5" Type="http://schemas.openxmlformats.org/officeDocument/2006/relationships/image" Target="../media/image50.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0.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7.xml"/><Relationship Id="rId1" Type="http://schemas.openxmlformats.org/officeDocument/2006/relationships/tags" Target="../tags/tag27.xml"/><Relationship Id="rId6" Type="http://schemas.microsoft.com/office/2007/relationships/hdphoto" Target="../media/hdphoto3.wdp"/><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3.xml"/><Relationship Id="rId7"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hyperlink" Target="https://www.tapevents.mil/Assets/ResourceContent/TAP/TAP_Interagency_Website_Guide.pdf" TargetMode="External"/><Relationship Id="rId5" Type="http://schemas.openxmlformats.org/officeDocument/2006/relationships/image" Target="../media/image4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slideLayout" Target="../slideLayouts/slideLayout34.xml"/><Relationship Id="rId1" Type="http://schemas.openxmlformats.org/officeDocument/2006/relationships/tags" Target="../tags/tag31.xml"/><Relationship Id="rId6" Type="http://schemas.openxmlformats.org/officeDocument/2006/relationships/image" Target="../media/image72.png"/><Relationship Id="rId5" Type="http://schemas.openxmlformats.org/officeDocument/2006/relationships/hyperlink" Target="http://www.pngall.com/feedback-png/download/33101"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24.svg"/><Relationship Id="rId1" Type="http://schemas.openxmlformats.org/officeDocument/2006/relationships/tags" Target="../tags/tag8.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3AEB7D-439A-56AA-7B94-A9C03E13E99F}"/>
              </a:ext>
            </a:extLst>
          </p:cNvPr>
          <p:cNvSpPr/>
          <p:nvPr/>
        </p:nvSpPr>
        <p:spPr>
          <a:xfrm>
            <a:off x="0" y="1810328"/>
            <a:ext cx="12192000" cy="422563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3461024" y="1819424"/>
            <a:ext cx="5732343" cy="4216539"/>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endParaRPr lang="en-US" sz="2400" dirty="0">
              <a:solidFill>
                <a:prstClr val="white"/>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https://www.TAPevents.mil/Resources</a:t>
            </a:r>
          </a:p>
          <a:p>
            <a:pPr marR="0" lvl="0" algn="l" defTabSz="457200" rtl="0" eaLnBrk="1" fontAlgn="auto" latinLnBrk="0" hangingPunct="1">
              <a:lnSpc>
                <a:spcPct val="100000"/>
              </a:lnSpc>
              <a:spcBef>
                <a:spcPts val="0"/>
              </a:spcBef>
              <a:spcAft>
                <a:spcPts val="0"/>
              </a:spcAft>
              <a:buClrTx/>
              <a:buSzTx/>
              <a:tabLst/>
              <a:defRPr/>
            </a:pPr>
            <a:endParaRPr lang="en-US" sz="2400" dirty="0">
              <a:solidFill>
                <a:prstClr val="white"/>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lang="en-US" sz="2400" dirty="0">
                <a:solidFill>
                  <a:prstClr val="white"/>
                </a:solidFill>
                <a:latin typeface="Calibri" panose="020F0502020204030204"/>
              </a:rPr>
              <a:t>2.	Select the Participant Guide (PG) for the 	course.</a:t>
            </a:r>
          </a:p>
          <a:p>
            <a:pPr marR="0" lvl="0" algn="l" defTabSz="457200" rtl="0" eaLnBrk="1" fontAlgn="auto" latinLnBrk="0" hangingPunct="1">
              <a:lnSpc>
                <a:spcPct val="100000"/>
              </a:lnSpc>
              <a:spcBef>
                <a:spcPts val="0"/>
              </a:spcBef>
              <a:spcAft>
                <a:spcPts val="0"/>
              </a:spcAft>
              <a:buClrTx/>
              <a:buSzTx/>
              <a:tabLst/>
              <a:defRPr/>
            </a:pPr>
            <a:endParaRPr lang="en-US" sz="2400" dirty="0">
              <a:solidFill>
                <a:prstClr val="white"/>
              </a:solidFill>
              <a:latin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3"/>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PG on your  computer or email it to yourself if using a government computer.</a:t>
            </a:r>
          </a:p>
        </p:txBody>
      </p:sp>
      <p:sp>
        <p:nvSpPr>
          <p:cNvPr id="5" name="Rectangle 4"/>
          <p:cNvSpPr/>
          <p:nvPr/>
        </p:nvSpPr>
        <p:spPr>
          <a:xfrm>
            <a:off x="1764659" y="286871"/>
            <a:ext cx="8743483"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Managing Your (MY) Transition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participant GUIDE (PG)</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8" name="TextBox 7">
            <a:extLst>
              <a:ext uri="{FF2B5EF4-FFF2-40B4-BE49-F238E27FC236}">
                <a16:creationId xmlns:a16="http://schemas.microsoft.com/office/drawing/2014/main" id="{4614E8C7-1B93-4A70-95DE-835A1F491104}"/>
              </a:ext>
            </a:extLst>
          </p:cNvPr>
          <p:cNvSpPr txBox="1"/>
          <p:nvPr/>
        </p:nvSpPr>
        <p:spPr>
          <a:xfrm>
            <a:off x="939103" y="6158317"/>
            <a:ext cx="1076694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Calibri" panose="020F0502020204030204"/>
                <a:ea typeface="+mn-ea"/>
                <a:cs typeface="+mn-cs"/>
              </a:rPr>
              <a:t>NOTE:  The corresponding page of the PG will appear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Calibri" panose="020F0502020204030204"/>
                <a:ea typeface="+mn-ea"/>
                <a:cs typeface="+mn-cs"/>
              </a:rPr>
              <a:t>the left, bottom corner of each slide. </a:t>
            </a:r>
          </a:p>
        </p:txBody>
      </p:sp>
      <p:cxnSp>
        <p:nvCxnSpPr>
          <p:cNvPr id="12" name="Straight Arrow Connector 11">
            <a:extLst>
              <a:ext uri="{FF2B5EF4-FFF2-40B4-BE49-F238E27FC236}">
                <a16:creationId xmlns:a16="http://schemas.microsoft.com/office/drawing/2014/main" id="{860B9F5F-56C7-4FFF-8367-DC12687BC2A1}"/>
              </a:ext>
            </a:extLst>
          </p:cNvPr>
          <p:cNvCxnSpPr>
            <a:cxnSpLocks/>
          </p:cNvCxnSpPr>
          <p:nvPr/>
        </p:nvCxnSpPr>
        <p:spPr>
          <a:xfrm flipH="1">
            <a:off x="1260551" y="6538912"/>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a:t>
            </a:r>
          </a:p>
        </p:txBody>
      </p:sp>
      <p:pic>
        <p:nvPicPr>
          <p:cNvPr id="17" name="Picture 16">
            <a:extLst>
              <a:ext uri="{FF2B5EF4-FFF2-40B4-BE49-F238E27FC236}">
                <a16:creationId xmlns:a16="http://schemas.microsoft.com/office/drawing/2014/main" id="{439F9F1A-16EE-2AFF-EF97-A6615E4C2CCF}"/>
              </a:ext>
            </a:extLst>
          </p:cNvPr>
          <p:cNvPicPr>
            <a:picLocks noChangeAspect="1"/>
          </p:cNvPicPr>
          <p:nvPr/>
        </p:nvPicPr>
        <p:blipFill>
          <a:blip r:embed="rId5"/>
          <a:stretch>
            <a:fillRect/>
          </a:stretch>
        </p:blipFill>
        <p:spPr>
          <a:xfrm>
            <a:off x="9571394" y="2745997"/>
            <a:ext cx="2242579" cy="2274964"/>
          </a:xfrm>
          <a:prstGeom prst="rect">
            <a:avLst/>
          </a:prstGeom>
          <a:effectLst>
            <a:outerShdw blurRad="76200" dist="63500" dir="5400000" algn="t" rotWithShape="0">
              <a:prstClr val="black">
                <a:alpha val="40000"/>
              </a:prstClr>
            </a:outerShdw>
          </a:effectLst>
        </p:spPr>
      </p:pic>
      <p:pic>
        <p:nvPicPr>
          <p:cNvPr id="15" name="Picture 14" descr="Icon&#10;&#10;AI-generated content may be incorrect.">
            <a:extLst>
              <a:ext uri="{FF2B5EF4-FFF2-40B4-BE49-F238E27FC236}">
                <a16:creationId xmlns:a16="http://schemas.microsoft.com/office/drawing/2014/main" id="{F392E15B-E95F-DCE9-E262-717ECF67E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763" y="544585"/>
            <a:ext cx="868680" cy="868680"/>
          </a:xfrm>
          <a:prstGeom prst="rect">
            <a:avLst/>
          </a:prstGeom>
        </p:spPr>
      </p:pic>
      <p:pic>
        <p:nvPicPr>
          <p:cNvPr id="4" name="Picture 3">
            <a:extLst>
              <a:ext uri="{FF2B5EF4-FFF2-40B4-BE49-F238E27FC236}">
                <a16:creationId xmlns:a16="http://schemas.microsoft.com/office/drawing/2014/main" id="{6DF0C07B-E8D8-1CCE-748B-4D423668B9FC}"/>
              </a:ext>
            </a:extLst>
          </p:cNvPr>
          <p:cNvPicPr>
            <a:picLocks noChangeAspect="1"/>
          </p:cNvPicPr>
          <p:nvPr/>
        </p:nvPicPr>
        <p:blipFill>
          <a:blip r:embed="rId7"/>
          <a:stretch>
            <a:fillRect/>
          </a:stretch>
        </p:blipFill>
        <p:spPr>
          <a:xfrm>
            <a:off x="462391" y="2292883"/>
            <a:ext cx="2754591" cy="3305811"/>
          </a:xfrm>
          <a:prstGeom prst="rect">
            <a:avLst/>
          </a:prstGeom>
        </p:spPr>
      </p:pic>
    </p:spTree>
    <p:custDataLst>
      <p:tags r:id="rId1"/>
    </p:custDataLst>
    <p:extLst>
      <p:ext uri="{BB962C8B-B14F-4D97-AF65-F5344CB8AC3E}">
        <p14:creationId xmlns:p14="http://schemas.microsoft.com/office/powerpoint/2010/main" val="360487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4568"/>
            </a:gs>
            <a:gs pos="98000">
              <a:srgbClr val="00A1DA"/>
            </a:gs>
          </a:gsLst>
          <a:lin ang="10800000" scaled="1"/>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3A0A2-9E7F-67E2-0B8A-DAF8785D261A}"/>
              </a:ext>
            </a:extLst>
          </p:cNvPr>
          <p:cNvSpPr/>
          <p:nvPr/>
        </p:nvSpPr>
        <p:spPr>
          <a:xfrm>
            <a:off x="1999078" y="5065249"/>
            <a:ext cx="2591442" cy="1579235"/>
          </a:xfrm>
          <a:prstGeom prst="rect">
            <a:avLst/>
          </a:prstGeom>
          <a:solidFill>
            <a:srgbClr val="004376">
              <a:alpha val="65098"/>
            </a:srgbClr>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78698" y="2678699"/>
            <a:ext cx="6858003" cy="1500606"/>
          </a:xfrm>
          <a:solidFill>
            <a:srgbClr val="10547E"/>
          </a:solidFill>
        </p:spPr>
        <p:txBody>
          <a:bodyPr/>
          <a:lstStyle/>
          <a:p>
            <a:r>
              <a:rPr lang="en-US" sz="4800" dirty="0">
                <a:solidFill>
                  <a:schemeClr val="bg1"/>
                </a:solidFill>
              </a:rPr>
              <a:t>      </a:t>
            </a:r>
            <a:r>
              <a:rPr lang="en-US" sz="5400" dirty="0">
                <a:solidFill>
                  <a:schemeClr val="bg1"/>
                </a:solidFill>
              </a:rPr>
              <a:t>TAP OVERVIEW</a:t>
            </a:r>
            <a:endParaRPr lang="en-US" sz="4400" dirty="0">
              <a:solidFill>
                <a:schemeClr val="bg1"/>
              </a:solidFill>
            </a:endParaRP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636"/>
            <a:ext cx="2794634" cy="581390"/>
          </a:xfrm>
        </p:spPr>
        <p:txBody>
          <a:bodyPr>
            <a:normAutofit/>
          </a:bodyPr>
          <a:lstStyle/>
          <a:p>
            <a:r>
              <a:rPr lang="en-US" sz="1800" b="1" i="1" dirty="0">
                <a:solidFill>
                  <a:srgbClr val="000000"/>
                </a:solidFill>
                <a:latin typeface="Calibri" panose="020F0502020204030204" pitchFamily="34" charset="0"/>
                <a:cs typeface="Calibri" panose="020F0502020204030204" pitchFamily="34" charset="0"/>
              </a:rPr>
              <a:t>Begin TAP Courses</a:t>
            </a:r>
          </a:p>
        </p:txBody>
      </p:sp>
      <p:sp>
        <p:nvSpPr>
          <p:cNvPr id="16" name="Text Placeholder 15">
            <a:extLst>
              <a:ext uri="{FF2B5EF4-FFF2-40B4-BE49-F238E27FC236}">
                <a16:creationId xmlns:a16="http://schemas.microsoft.com/office/drawing/2014/main" id="{57F6A235-C810-4CEF-B780-01CEB24C5316}"/>
              </a:ext>
            </a:extLst>
          </p:cNvPr>
          <p:cNvSpPr>
            <a:spLocks noGrp="1"/>
          </p:cNvSpPr>
          <p:nvPr>
            <p:ph type="body" sz="quarter" idx="16"/>
          </p:nvPr>
        </p:nvSpPr>
        <p:spPr>
          <a:xfrm>
            <a:off x="10222040" y="668327"/>
            <a:ext cx="1828800" cy="1828800"/>
          </a:xfrm>
          <a:solidFill>
            <a:schemeClr val="bg1"/>
          </a:solidFill>
          <a:ln>
            <a:solidFill>
              <a:srgbClr val="77C7C3"/>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Managing Your (MY) Transition</a:t>
            </a:r>
          </a:p>
        </p:txBody>
      </p:sp>
      <p:sp>
        <p:nvSpPr>
          <p:cNvPr id="20" name="Text Placeholder 19">
            <a:extLst>
              <a:ext uri="{FF2B5EF4-FFF2-40B4-BE49-F238E27FC236}">
                <a16:creationId xmlns:a16="http://schemas.microsoft.com/office/drawing/2014/main" id="{E12C0F5B-FCB1-4EB5-8AC1-0EE033E5A09E}"/>
              </a:ext>
            </a:extLst>
          </p:cNvPr>
          <p:cNvSpPr>
            <a:spLocks noGrp="1"/>
          </p:cNvSpPr>
          <p:nvPr>
            <p:ph type="body" sz="quarter" idx="20"/>
          </p:nvPr>
        </p:nvSpPr>
        <p:spPr>
          <a:xfrm>
            <a:off x="9345846" y="2568948"/>
            <a:ext cx="1828800" cy="1828800"/>
          </a:xfrm>
          <a:solidFill>
            <a:schemeClr val="bg1"/>
          </a:solidFill>
          <a:ln>
            <a:solidFill>
              <a:srgbClr val="73AEC3"/>
            </a:solidFill>
          </a:ln>
          <a:effectLst>
            <a:outerShdw blurRad="127000" dist="254000" dir="3000000" algn="ctr" rotWithShape="0">
              <a:srgbClr val="000000">
                <a:alpha val="43137"/>
              </a:srgbClr>
            </a:outerShdw>
          </a:effectLst>
        </p:spPr>
        <p:txBody>
          <a:bodyPr>
            <a:normAutofit/>
          </a:bodyPr>
          <a:lstStyle/>
          <a:p>
            <a:pPr>
              <a:lnSpc>
                <a:spcPct val="100000"/>
              </a:lnSpc>
              <a:spcBef>
                <a:spcPts val="0"/>
              </a:spcBef>
            </a:pPr>
            <a:r>
              <a:rPr lang="en-US" sz="2000" b="1" dirty="0">
                <a:solidFill>
                  <a:srgbClr val="000000"/>
                </a:solidFill>
                <a:latin typeface="Calibri" panose="020F0502020204030204" pitchFamily="34" charset="0"/>
                <a:cs typeface="Calibri" panose="020F0502020204030204" pitchFamily="34" charset="0"/>
              </a:rPr>
              <a:t>MOC Crosswalk</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585926" y="2588736"/>
            <a:ext cx="1828800" cy="1828800"/>
          </a:xfrm>
          <a:solidFill>
            <a:schemeClr val="bg1"/>
          </a:solidFill>
          <a:ln>
            <a:solidFill>
              <a:srgbClr val="AF9EEC"/>
            </a:solidFill>
          </a:ln>
          <a:effectLst>
            <a:outerShdw blurRad="127000" dist="266700" dir="3000000" algn="ctr" rotWithShape="0">
              <a:srgbClr val="000000">
                <a:alpha val="43137"/>
              </a:srgbClr>
            </a:outerShdw>
          </a:effectLst>
        </p:spPr>
        <p:txBody>
          <a:bodyPr>
            <a:noAutofit/>
          </a:bodyPr>
          <a:lstStyle/>
          <a:p>
            <a:pPr>
              <a:lnSpc>
                <a:spcPts val="2000"/>
              </a:lnSpc>
            </a:pPr>
            <a:r>
              <a:rPr lang="en-US" sz="2000" b="1" dirty="0">
                <a:solidFill>
                  <a:srgbClr val="000000"/>
                </a:solidFill>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solidFill>
            <a:schemeClr val="bg1"/>
          </a:solidFill>
          <a:ln>
            <a:solidFill>
              <a:srgbClr val="F96B83"/>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65590" y="5171255"/>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20815"/>
            <a:ext cx="1828800" cy="1828800"/>
          </a:xfrm>
          <a:solidFill>
            <a:schemeClr val="bg1"/>
          </a:solidFill>
          <a:ln>
            <a:solidFill>
              <a:srgbClr val="EE8A58"/>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solidFill>
            <a:schemeClr val="bg1"/>
          </a:solidFill>
          <a:ln>
            <a:solidFill>
              <a:srgbClr val="FFB03B"/>
            </a:solidFill>
          </a:ln>
          <a:effectLst>
            <a:outerShdw blurRad="127000" dist="254000" dir="3000000" algn="ctr" rotWithShape="0">
              <a:srgbClr val="000000">
                <a:alpha val="43137"/>
              </a:srgbClr>
            </a:outerShdw>
          </a:effectLst>
        </p:spPr>
        <p:txBody>
          <a:bodyPr>
            <a:normAutofit/>
          </a:bodyPr>
          <a:lstStyle/>
          <a:p>
            <a:r>
              <a:rPr lang="en-US" sz="2400" b="1" dirty="0">
                <a:solidFill>
                  <a:srgbClr val="000000"/>
                </a:solidFill>
                <a:latin typeface="Calibri" panose="020F0502020204030204" pitchFamily="34" charset="0"/>
                <a:cs typeface="Calibri" panose="020F0502020204030204" pitchFamily="34" charset="0"/>
              </a:rPr>
              <a:t>Capstone</a:t>
            </a:r>
          </a:p>
        </p:txBody>
      </p:sp>
      <p:sp>
        <p:nvSpPr>
          <p:cNvPr id="48" name="Slide Number Placeholder 47">
            <a:extLst>
              <a:ext uri="{FF2B5EF4-FFF2-40B4-BE49-F238E27FC236}">
                <a16:creationId xmlns:a16="http://schemas.microsoft.com/office/drawing/2014/main" id="{7B34DFE6-6450-44D1-B8DA-54812DC8426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428B-5ACF-4E79-A091-05E2328DA75D}" type="slidenum">
              <a:rPr kumimoji="0" lang="ru-RU" sz="900" b="0" i="1" u="none" strike="noStrike" kern="1200" cap="none" spc="0" normalizeH="0" baseline="0" noProof="0" smtClean="0">
                <a:ln>
                  <a:noFill/>
                </a:ln>
                <a:solidFill>
                  <a:srgbClr val="454D55"/>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ru-RU" sz="900" b="0" i="1" u="none" strike="noStrike" kern="1200" cap="none" spc="0" normalizeH="0" baseline="0" noProof="0">
              <a:ln>
                <a:noFill/>
              </a:ln>
              <a:solidFill>
                <a:srgbClr val="454D55"/>
              </a:solidFill>
              <a:effectLst/>
              <a:uLnTx/>
              <a:uFillTx/>
              <a:latin typeface="Segoe UI"/>
              <a:ea typeface="+mn-ea"/>
              <a:cs typeface="+mn-cs"/>
            </a:endParaRP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10489" y="1237226"/>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38903" y="1199983"/>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782630" y="3259002"/>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rgbClr val="ED8BD3"/>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rgbClr val="97A1ED"/>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186645"/>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556688" y="4781626"/>
            <a:ext cx="312973" cy="17306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67931"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40350" y="1181121"/>
            <a:ext cx="145565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12205" y="5292810"/>
            <a:ext cx="13386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90 Days</a:t>
            </a:r>
          </a:p>
        </p:txBody>
      </p:sp>
      <p:sp>
        <p:nvSpPr>
          <p:cNvPr id="28" name="Slide Number Placeholder 2">
            <a:extLst>
              <a:ext uri="{FF2B5EF4-FFF2-40B4-BE49-F238E27FC236}">
                <a16:creationId xmlns:a16="http://schemas.microsoft.com/office/drawing/2014/main" id="{89C4A858-CAB8-4FFA-80FF-F27E12719C3C}"/>
              </a:ext>
            </a:extLst>
          </p:cNvPr>
          <p:cNvSpPr txBox="1">
            <a:spLocks/>
          </p:cNvSpPr>
          <p:nvPr/>
        </p:nvSpPr>
        <p:spPr>
          <a:xfrm>
            <a:off x="9271000" y="6279359"/>
            <a:ext cx="2743200" cy="365125"/>
          </a:xfrm>
          <a:prstGeom prst="rect">
            <a:avLst/>
          </a:prstGeom>
        </p:spPr>
        <p:txBody>
          <a:bodyPr vert="horz" lIns="0" tIns="0" rIns="0" bIns="0" rtlCol="0" anchor="b" anchorCtr="0"/>
          <a:lstStyle>
            <a:defPPr>
              <a:defRPr lang="en-US"/>
            </a:defPPr>
            <a:lvl1pPr marL="0" algn="l" defTabSz="457200" rtl="0" eaLnBrk="1" latinLnBrk="0" hangingPunct="1">
              <a:defRPr sz="900" i="1" kern="1200">
                <a:solidFill>
                  <a:srgbClr val="454D55"/>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 Placeholder 5">
            <a:extLst>
              <a:ext uri="{FF2B5EF4-FFF2-40B4-BE49-F238E27FC236}">
                <a16:creationId xmlns:a16="http://schemas.microsoft.com/office/drawing/2014/main" id="{2C06C086-AF7E-7025-0FC5-8717A8705585}"/>
              </a:ext>
            </a:extLst>
          </p:cNvPr>
          <p:cNvSpPr txBox="1">
            <a:spLocks/>
          </p:cNvSpPr>
          <p:nvPr/>
        </p:nvSpPr>
        <p:spPr>
          <a:xfrm>
            <a:off x="3194655" y="416732"/>
            <a:ext cx="1903423" cy="1828800"/>
          </a:xfrm>
          <a:prstGeom prst="ellipse">
            <a:avLst/>
          </a:prstGeom>
          <a:solidFill>
            <a:srgbClr val="BAC82F"/>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Individualized Initial Counseling </a:t>
            </a:r>
          </a:p>
        </p:txBody>
      </p:sp>
      <p:sp>
        <p:nvSpPr>
          <p:cNvPr id="3" name="Star: 5 Points 2">
            <a:extLst>
              <a:ext uri="{FF2B5EF4-FFF2-40B4-BE49-F238E27FC236}">
                <a16:creationId xmlns:a16="http://schemas.microsoft.com/office/drawing/2014/main" id="{819CDD17-F5F7-0E66-296B-4CF9A4C749FE}"/>
              </a:ext>
            </a:extLst>
          </p:cNvPr>
          <p:cNvSpPr/>
          <p:nvPr/>
        </p:nvSpPr>
        <p:spPr>
          <a:xfrm>
            <a:off x="10460942" y="135657"/>
            <a:ext cx="1250394" cy="955864"/>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5" name="Text Placeholder 5">
            <a:extLst>
              <a:ext uri="{FF2B5EF4-FFF2-40B4-BE49-F238E27FC236}">
                <a16:creationId xmlns:a16="http://schemas.microsoft.com/office/drawing/2014/main" id="{0F461AC8-0DDA-7285-BD00-E0A4626A12CB}"/>
              </a:ext>
            </a:extLst>
          </p:cNvPr>
          <p:cNvSpPr txBox="1">
            <a:spLocks/>
          </p:cNvSpPr>
          <p:nvPr/>
        </p:nvSpPr>
        <p:spPr>
          <a:xfrm>
            <a:off x="5636812" y="416732"/>
            <a:ext cx="1828800" cy="1828800"/>
          </a:xfrm>
          <a:prstGeom prst="ellipse">
            <a:avLst/>
          </a:prstGeom>
          <a:solidFill>
            <a:srgbClr val="85C990"/>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Pre-Separation </a:t>
            </a:r>
            <a:r>
              <a:rPr lang="en-US" sz="1800" b="1" dirty="0">
                <a:solidFill>
                  <a:srgbClr val="000000"/>
                </a:solidFill>
                <a:latin typeface="Calibri" panose="020F0502020204030204" pitchFamily="34" charset="0"/>
                <a:cs typeface="Calibri" panose="020F0502020204030204" pitchFamily="34" charset="0"/>
              </a:rPr>
              <a:t>Brief</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78C7FFF2-798F-A1AA-09C0-E7B1BC5B4535}"/>
              </a:ext>
            </a:extLst>
          </p:cNvPr>
          <p:cNvSpPr txBox="1"/>
          <p:nvPr/>
        </p:nvSpPr>
        <p:spPr>
          <a:xfrm>
            <a:off x="206424" y="635848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PG, p. 6</a:t>
            </a:r>
          </a:p>
        </p:txBody>
      </p:sp>
      <p:pic>
        <p:nvPicPr>
          <p:cNvPr id="13" name="Picture 12" descr="Icon&#10;&#10;AI-generated content may be incorrect.">
            <a:extLst>
              <a:ext uri="{FF2B5EF4-FFF2-40B4-BE49-F238E27FC236}">
                <a16:creationId xmlns:a16="http://schemas.microsoft.com/office/drawing/2014/main" id="{5DEB73F4-D28C-304D-473F-7E6A42D79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06" y="233987"/>
            <a:ext cx="868680" cy="868680"/>
          </a:xfrm>
          <a:prstGeom prst="rect">
            <a:avLst/>
          </a:prstGeom>
        </p:spPr>
      </p:pic>
    </p:spTree>
    <p:custDataLst>
      <p:tags r:id="rId1"/>
    </p:custDataLst>
    <p:extLst>
      <p:ext uri="{BB962C8B-B14F-4D97-AF65-F5344CB8AC3E}">
        <p14:creationId xmlns:p14="http://schemas.microsoft.com/office/powerpoint/2010/main" val="23041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bg/>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9">
                                            <p:bg/>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6">
                                            <p:bg/>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9">
                                            <p:bg/>
                                          </p:spTgt>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9">
                                            <p:txEl>
                                              <p:pRg st="0" end="0"/>
                                            </p:txEl>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2">
                                            <p:bg/>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uiExpand="1" build="p" animBg="1"/>
      <p:bldP spid="20" grpId="0" uiExpand="1" build="p" animBg="1"/>
      <p:bldP spid="29" grpId="0" uiExpand="1" build="p" animBg="1"/>
      <p:bldP spid="36" grpId="0" uiExpand="1" build="p" animBg="1"/>
      <p:bldP spid="37" grpId="0" uiExpand="1" build="p"/>
      <p:bldP spid="39" grpId="0" uiExpand="1" build="p" animBg="1"/>
      <p:bldP spid="42" grpId="0" uiExpand="1" build="p" animBg="1"/>
      <p:bldP spid="65" grpId="0" animBg="1"/>
      <p:bldP spid="66" grpId="0" animBg="1"/>
      <p:bldP spid="11" grpId="0" animBg="1"/>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10E2A2-029A-427F-9AC2-1BE1F76938F2}"/>
              </a:ext>
            </a:extLst>
          </p:cNvPr>
          <p:cNvSpPr/>
          <p:nvPr/>
        </p:nvSpPr>
        <p:spPr>
          <a:xfrm>
            <a:off x="288684" y="265044"/>
            <a:ext cx="3856596"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AREER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EADINESS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TANDARDS</a:t>
            </a:r>
          </a:p>
        </p:txBody>
      </p:sp>
      <mc:AlternateContent xmlns:mc="http://schemas.openxmlformats.org/markup-compatibility/2006">
        <mc:Choice xmlns:am3d="http://schemas.microsoft.com/office/drawing/2017/model3d" Requires="am3d">
          <p:graphicFrame>
            <p:nvGraphicFramePr>
              <p:cNvPr id="13" name="3D Model 12" descr="Checklist">
                <a:extLst>
                  <a:ext uri="{FF2B5EF4-FFF2-40B4-BE49-F238E27FC236}">
                    <a16:creationId xmlns:a16="http://schemas.microsoft.com/office/drawing/2014/main" id="{4A401CA7-A050-41C2-8267-0138AD0BCE1C}"/>
                  </a:ext>
                </a:extLst>
              </p:cNvPr>
              <p:cNvGraphicFramePr>
                <a:graphicFrameLocks noChangeAspect="1"/>
              </p:cNvGraphicFramePr>
              <p:nvPr>
                <p:extLst>
                  <p:ext uri="{D42A27DB-BD31-4B8C-83A1-F6EECF244321}">
                    <p14:modId xmlns:p14="http://schemas.microsoft.com/office/powerpoint/2010/main" val="1159106199"/>
                  </p:ext>
                </p:extLst>
              </p:nvPr>
            </p:nvGraphicFramePr>
            <p:xfrm>
              <a:off x="-115122" y="1216792"/>
              <a:ext cx="3605776" cy="3901902"/>
            </p:xfrm>
            <a:graphic>
              <a:graphicData uri="http://schemas.microsoft.com/office/drawing/2017/model3d">
                <am3d:model3d r:embed="rId5">
                  <am3d:spPr>
                    <a:xfrm>
                      <a:off x="0" y="0"/>
                      <a:ext cx="3605776" cy="3901902"/>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1898304" ay="1433450" az="840647"/>
                    <am3d:postTrans dx="0" dy="0" dz="0"/>
                  </am3d:trans>
                  <am3d:raster rName="Office3DRenderer" rVer="16.0.8326">
                    <am3d:blip r:embed="rId6"/>
                  </am3d:raster>
                  <am3d:objViewport viewportSz="4633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Checklist">
                <a:extLst>
                  <a:ext uri="{FF2B5EF4-FFF2-40B4-BE49-F238E27FC236}">
                    <a16:creationId xmlns:a16="http://schemas.microsoft.com/office/drawing/2014/main" id="{4A401CA7-A050-41C2-8267-0138AD0BCE1C}"/>
                  </a:ext>
                </a:extLst>
              </p:cNvPr>
              <p:cNvPicPr>
                <a:picLocks noGrp="1" noRot="1" noChangeAspect="1" noMove="1" noResize="1" noEditPoints="1" noAdjustHandles="1" noChangeArrowheads="1" noChangeShapeType="1" noCrop="1"/>
              </p:cNvPicPr>
              <p:nvPr/>
            </p:nvPicPr>
            <p:blipFill>
              <a:blip r:embed="rId6"/>
              <a:stretch>
                <a:fillRect/>
              </a:stretch>
            </p:blipFill>
            <p:spPr>
              <a:xfrm>
                <a:off x="-115122" y="1216792"/>
                <a:ext cx="3605776" cy="3901902"/>
              </a:xfrm>
              <a:prstGeom prst="rect">
                <a:avLst/>
              </a:prstGeom>
            </p:spPr>
          </p:pic>
        </mc:Fallback>
      </mc:AlternateContent>
      <p:graphicFrame>
        <p:nvGraphicFramePr>
          <p:cNvPr id="6" name="Table 5"/>
          <p:cNvGraphicFramePr>
            <a:graphicFrameLocks noGrp="1"/>
          </p:cNvGraphicFramePr>
          <p:nvPr>
            <p:extLst>
              <p:ext uri="{D42A27DB-BD31-4B8C-83A1-F6EECF244321}">
                <p14:modId xmlns:p14="http://schemas.microsoft.com/office/powerpoint/2010/main" val="4124473119"/>
              </p:ext>
            </p:extLst>
          </p:nvPr>
        </p:nvGraphicFramePr>
        <p:xfrm>
          <a:off x="3894460" y="164581"/>
          <a:ext cx="8160927" cy="6528837"/>
        </p:xfrm>
        <a:graphic>
          <a:graphicData uri="http://schemas.openxmlformats.org/drawingml/2006/table">
            <a:tbl>
              <a:tblPr firstRow="1" firstCol="1" bandRow="1">
                <a:tableStyleId>{5C22544A-7EE6-4342-B048-85BDC9FD1C3A}</a:tableStyleId>
              </a:tblPr>
              <a:tblGrid>
                <a:gridCol w="1173952">
                  <a:extLst>
                    <a:ext uri="{9D8B030D-6E8A-4147-A177-3AD203B41FA5}">
                      <a16:colId xmlns:a16="http://schemas.microsoft.com/office/drawing/2014/main" val="1600737758"/>
                    </a:ext>
                  </a:extLst>
                </a:gridCol>
                <a:gridCol w="4626852">
                  <a:extLst>
                    <a:ext uri="{9D8B030D-6E8A-4147-A177-3AD203B41FA5}">
                      <a16:colId xmlns:a16="http://schemas.microsoft.com/office/drawing/2014/main" val="1189624002"/>
                    </a:ext>
                  </a:extLst>
                </a:gridCol>
                <a:gridCol w="2360123">
                  <a:extLst>
                    <a:ext uri="{9D8B030D-6E8A-4147-A177-3AD203B41FA5}">
                      <a16:colId xmlns:a16="http://schemas.microsoft.com/office/drawing/2014/main" val="881262854"/>
                    </a:ext>
                  </a:extLst>
                </a:gridCol>
              </a:tblGrid>
              <a:tr h="381428">
                <a:tc>
                  <a:txBody>
                    <a:bodyPr/>
                    <a:lstStyle/>
                    <a:p>
                      <a:pPr marL="0" marR="0" defTabSz="1031875">
                        <a:lnSpc>
                          <a:spcPct val="115000"/>
                        </a:lnSpc>
                        <a:spcBef>
                          <a:spcPts val="0"/>
                        </a:spcBef>
                        <a:spcAft>
                          <a:spcPts val="600"/>
                        </a:spcAft>
                      </a:pPr>
                      <a:r>
                        <a:rPr lang="en-US" sz="1800" dirty="0">
                          <a:solidFill>
                            <a:schemeClr val="accent5">
                              <a:lumMod val="50000"/>
                            </a:schemeClr>
                          </a:solidFill>
                          <a:effectLst/>
                        </a:rPr>
                        <a:t>Completed</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2000" dirty="0">
                          <a:solidFill>
                            <a:schemeClr val="accent5">
                              <a:lumMod val="50000"/>
                            </a:schemeClr>
                          </a:solidFill>
                          <a:effectLst/>
                        </a:rPr>
                        <a:t>CRS</a:t>
                      </a:r>
                      <a:endParaRPr lang="en-US"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2000" dirty="0">
                          <a:solidFill>
                            <a:schemeClr val="accent5">
                              <a:lumMod val="50000"/>
                            </a:schemeClr>
                          </a:solidFill>
                          <a:effectLst/>
                        </a:rPr>
                        <a:t>Course/Brief</a:t>
                      </a:r>
                      <a:endParaRPr lang="en-US"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1201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Start a personal self-assessment/Individual Transition Plan (ITP).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Individualized Initial Counseling/Pre-Separation Brief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4447278"/>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Gap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MOC Crosswalk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499551"/>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Prepare a criterion-based, financial spending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Financial Planning for Transition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3501820"/>
                  </a:ext>
                </a:extLst>
              </a:tr>
              <a:tr h="381428">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Register on VA.gov.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VA Benefits and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54237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draft resume.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DOL Employment Workshop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047672"/>
                  </a:ext>
                </a:extLst>
              </a:tr>
              <a:tr h="119174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comparison of technical training or higher education institutions.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US" sz="1800" dirty="0">
                          <a:effectLst/>
                        </a:rPr>
                        <a:t>DOL Career &amp; Credential Exploration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err="1">
                          <a:effectLst/>
                        </a:rPr>
                        <a:t>DoW</a:t>
                      </a:r>
                      <a:r>
                        <a:rPr lang="en-US" sz="1800" dirty="0">
                          <a:effectLst/>
                        </a:rPr>
                        <a:t> Managing Your Education</a:t>
                      </a:r>
                    </a:p>
                  </a:txBody>
                  <a:tcPr marL="68580" marR="68580" marT="0" marB="0" anchor="ctr"/>
                </a:tc>
                <a:extLst>
                  <a:ext uri="{0D108BD9-81ED-4DB2-BD59-A6C34878D82A}">
                    <a16:rowId xmlns:a16="http://schemas.microsoft.com/office/drawing/2014/main" val="2238280886"/>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continuum of Military Service Opportunity counseling (Active Component only).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Varies</a:t>
                      </a:r>
                      <a:r>
                        <a:rPr lang="en-US" sz="1800" baseline="0" dirty="0">
                          <a:effectLst/>
                        </a:rPr>
                        <a:t> b</a:t>
                      </a:r>
                      <a:r>
                        <a:rPr lang="en-US" sz="1800" dirty="0">
                          <a:effectLst/>
                        </a:rPr>
                        <a:t>y Installation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8292583"/>
                  </a:ext>
                </a:extLst>
              </a:tr>
            </a:tbl>
          </a:graphicData>
        </a:graphic>
      </p:graphicFrame>
      <p:sp>
        <p:nvSpPr>
          <p:cNvPr id="7" name="TextBox 6">
            <a:extLst>
              <a:ext uri="{FF2B5EF4-FFF2-40B4-BE49-F238E27FC236}">
                <a16:creationId xmlns:a16="http://schemas.microsoft.com/office/drawing/2014/main" id="{578999A7-F73A-422A-A4BB-1006A5BBDC3B}"/>
              </a:ext>
            </a:extLst>
          </p:cNvPr>
          <p:cNvSpPr txBox="1"/>
          <p:nvPr/>
        </p:nvSpPr>
        <p:spPr>
          <a:xfrm>
            <a:off x="85778" y="6368633"/>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7</a:t>
            </a:r>
          </a:p>
        </p:txBody>
      </p:sp>
      <p:sp>
        <p:nvSpPr>
          <p:cNvPr id="2" name="TextBox 1"/>
          <p:cNvSpPr txBox="1"/>
          <p:nvPr/>
        </p:nvSpPr>
        <p:spPr>
          <a:xfrm>
            <a:off x="4145280" y="628072"/>
            <a:ext cx="1137462" cy="923330"/>
          </a:xfrm>
          <a:prstGeom prst="rect">
            <a:avLst/>
          </a:prstGeom>
          <a:noFill/>
        </p:spPr>
        <p:txBody>
          <a:bodyPr wrap="square" rtlCol="0">
            <a:spAutoFit/>
          </a:bodyPr>
          <a:lstStyle/>
          <a:p>
            <a:r>
              <a:rPr lang="en-US" sz="5400" b="1" dirty="0">
                <a:solidFill>
                  <a:schemeClr val="bg1"/>
                </a:solidFill>
              </a:rPr>
              <a:t>√</a:t>
            </a:r>
          </a:p>
        </p:txBody>
      </p:sp>
    </p:spTree>
    <p:custDataLst>
      <p:tags r:id="rId1"/>
    </p:custDataLst>
    <p:extLst>
      <p:ext uri="{BB962C8B-B14F-4D97-AF65-F5344CB8AC3E}">
        <p14:creationId xmlns:p14="http://schemas.microsoft.com/office/powerpoint/2010/main" val="19542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4494B3-447C-91C9-EE91-998C0576044A}"/>
              </a:ext>
            </a:extLst>
          </p:cNvPr>
          <p:cNvPicPr>
            <a:picLocks noChangeAspect="1"/>
          </p:cNvPicPr>
          <p:nvPr/>
        </p:nvPicPr>
        <p:blipFill>
          <a:blip r:embed="rId4"/>
          <a:stretch>
            <a:fillRect/>
          </a:stretch>
        </p:blipFill>
        <p:spPr>
          <a:xfrm>
            <a:off x="0" y="0"/>
            <a:ext cx="12192000" cy="668564"/>
          </a:xfrm>
          <a:prstGeom prst="rect">
            <a:avLst/>
          </a:prstGeom>
        </p:spPr>
      </p:pic>
      <p:sp>
        <p:nvSpPr>
          <p:cNvPr id="7" name="TextBox 6">
            <a:extLst>
              <a:ext uri="{FF2B5EF4-FFF2-40B4-BE49-F238E27FC236}">
                <a16:creationId xmlns:a16="http://schemas.microsoft.com/office/drawing/2014/main" id="{2A1B07EB-82F4-7AE0-0252-D6FD994B738B}"/>
              </a:ext>
            </a:extLst>
          </p:cNvPr>
          <p:cNvSpPr txBox="1"/>
          <p:nvPr/>
        </p:nvSpPr>
        <p:spPr>
          <a:xfrm>
            <a:off x="50800" y="6390454"/>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9</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E7D742B-1A50-AEDF-2019-27F7F2EDCF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555879"/>
            <a:ext cx="12149336" cy="5536806"/>
          </a:xfrm>
          <a:prstGeom prst="rect">
            <a:avLst/>
          </a:prstGeom>
        </p:spPr>
      </p:pic>
      <p:sp>
        <p:nvSpPr>
          <p:cNvPr id="11" name="Rectangle 10">
            <a:extLst>
              <a:ext uri="{FF2B5EF4-FFF2-40B4-BE49-F238E27FC236}">
                <a16:creationId xmlns:a16="http://schemas.microsoft.com/office/drawing/2014/main" id="{9D10BCCD-10F9-5D3D-40F9-5D45CAC15DE8}"/>
              </a:ext>
            </a:extLst>
          </p:cNvPr>
          <p:cNvSpPr/>
          <p:nvPr/>
        </p:nvSpPr>
        <p:spPr>
          <a:xfrm rot="10800000" flipV="1">
            <a:off x="0" y="2826507"/>
            <a:ext cx="12192000" cy="3415063"/>
          </a:xfrm>
          <a:prstGeom prst="rect">
            <a:avLst/>
          </a:prstGeom>
          <a:gradFill>
            <a:gsLst>
              <a:gs pos="4000">
                <a:schemeClr val="accent1">
                  <a:lumMod val="50000"/>
                </a:schemeClr>
              </a:gs>
              <a:gs pos="0">
                <a:srgbClr val="203864"/>
              </a:gs>
              <a:gs pos="0">
                <a:schemeClr val="accent1">
                  <a:lumMod val="50000"/>
                </a:schemeClr>
              </a:gs>
              <a:gs pos="6000">
                <a:srgbClr val="203864"/>
              </a:gs>
              <a:gs pos="2000">
                <a:schemeClr val="accent5">
                  <a:lumMod val="50000"/>
                </a:schemeClr>
              </a:gs>
              <a:gs pos="98000">
                <a:schemeClr val="bg1">
                  <a:alpha val="53000"/>
                </a:schemeClr>
              </a:gs>
              <a:gs pos="80000">
                <a:schemeClr val="accent5">
                  <a:lumMod val="45000"/>
                  <a:lumOff val="55000"/>
                  <a:alpha val="56000"/>
                </a:schemeClr>
              </a:gs>
              <a:gs pos="0">
                <a:schemeClr val="accent5">
                  <a:lumMod val="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3C8221C-FDB9-8ABC-C219-B46E11D57AE3}"/>
              </a:ext>
            </a:extLst>
          </p:cNvPr>
          <p:cNvPicPr>
            <a:picLocks noChangeAspect="1"/>
          </p:cNvPicPr>
          <p:nvPr/>
        </p:nvPicPr>
        <p:blipFill>
          <a:blip r:embed="rId6"/>
          <a:stretch>
            <a:fillRect/>
          </a:stretch>
        </p:blipFill>
        <p:spPr>
          <a:xfrm>
            <a:off x="279377" y="4196585"/>
            <a:ext cx="7955970" cy="1146147"/>
          </a:xfrm>
          <a:prstGeom prst="rect">
            <a:avLst/>
          </a:prstGeom>
        </p:spPr>
      </p:pic>
      <p:pic>
        <p:nvPicPr>
          <p:cNvPr id="13" name="Picture 12">
            <a:extLst>
              <a:ext uri="{FF2B5EF4-FFF2-40B4-BE49-F238E27FC236}">
                <a16:creationId xmlns:a16="http://schemas.microsoft.com/office/drawing/2014/main" id="{2EC12C59-33DC-8750-2870-3A8EF6DC4242}"/>
              </a:ext>
            </a:extLst>
          </p:cNvPr>
          <p:cNvPicPr>
            <a:picLocks noChangeAspect="1"/>
          </p:cNvPicPr>
          <p:nvPr/>
        </p:nvPicPr>
        <p:blipFill>
          <a:blip r:embed="rId7"/>
          <a:stretch>
            <a:fillRect/>
          </a:stretch>
        </p:blipFill>
        <p:spPr>
          <a:xfrm>
            <a:off x="9378455" y="3874353"/>
            <a:ext cx="1627773" cy="1627773"/>
          </a:xfrm>
          <a:prstGeom prst="rect">
            <a:avLst/>
          </a:prstGeom>
        </p:spPr>
      </p:pic>
    </p:spTree>
    <p:custDataLst>
      <p:tags r:id="rId1"/>
    </p:custDataLst>
    <p:extLst>
      <p:ext uri="{BB962C8B-B14F-4D97-AF65-F5344CB8AC3E}">
        <p14:creationId xmlns:p14="http://schemas.microsoft.com/office/powerpoint/2010/main" val="112224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32CB1C3-0BDB-E415-F949-4D36F870CDC1}"/>
              </a:ext>
            </a:extLst>
          </p:cNvPr>
          <p:cNvGrpSpPr/>
          <p:nvPr/>
        </p:nvGrpSpPr>
        <p:grpSpPr>
          <a:xfrm>
            <a:off x="0" y="0"/>
            <a:ext cx="1717588" cy="6858000"/>
            <a:chOff x="0" y="0"/>
            <a:chExt cx="1717588" cy="6858000"/>
          </a:xfrm>
        </p:grpSpPr>
        <p:pic>
          <p:nvPicPr>
            <p:cNvPr id="8" name="Picture 7">
              <a:extLst>
                <a:ext uri="{FF2B5EF4-FFF2-40B4-BE49-F238E27FC236}">
                  <a16:creationId xmlns:a16="http://schemas.microsoft.com/office/drawing/2014/main" id="{12ACD312-7947-EAB0-0411-8A5F6CF850D9}"/>
                </a:ext>
              </a:extLst>
            </p:cNvPr>
            <p:cNvPicPr>
              <a:picLocks noChangeAspect="1"/>
            </p:cNvPicPr>
            <p:nvPr/>
          </p:nvPicPr>
          <p:blipFill>
            <a:blip r:embed="rId4"/>
            <a:stretch>
              <a:fillRect/>
            </a:stretch>
          </p:blipFill>
          <p:spPr>
            <a:xfrm>
              <a:off x="66822" y="0"/>
              <a:ext cx="436815" cy="6858000"/>
            </a:xfrm>
            <a:prstGeom prst="rect">
              <a:avLst/>
            </a:prstGeom>
          </p:spPr>
        </p:pic>
        <p:cxnSp>
          <p:nvCxnSpPr>
            <p:cNvPr id="10" name="Straight Connector 9">
              <a:extLst>
                <a:ext uri="{FF2B5EF4-FFF2-40B4-BE49-F238E27FC236}">
                  <a16:creationId xmlns:a16="http://schemas.microsoft.com/office/drawing/2014/main" id="{217DAA72-D1B3-7C14-7010-5DC200D30445}"/>
                </a:ext>
              </a:extLst>
            </p:cNvPr>
            <p:cNvCxnSpPr>
              <a:cxnSpLocks/>
            </p:cNvCxnSpPr>
            <p:nvPr/>
          </p:nvCxnSpPr>
          <p:spPr>
            <a:xfrm>
              <a:off x="0" y="5973476"/>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1290BF2-EBC0-3C2B-95A9-4D3230F4D429}"/>
                </a:ext>
              </a:extLst>
            </p:cNvPr>
            <p:cNvSpPr/>
            <p:nvPr/>
          </p:nvSpPr>
          <p:spPr>
            <a:xfrm>
              <a:off x="1198605" y="5726340"/>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id="{ADF88EDD-58CF-EAD2-630D-20B59A95F105}"/>
              </a:ext>
            </a:extLst>
          </p:cNvPr>
          <p:cNvCxnSpPr>
            <a:cxnSpLocks/>
          </p:cNvCxnSpPr>
          <p:nvPr/>
        </p:nvCxnSpPr>
        <p:spPr>
          <a:xfrm>
            <a:off x="5920079" y="8366"/>
            <a:ext cx="0" cy="685800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F69E35C-533E-E3A9-F9AA-A75A069920B6}"/>
              </a:ext>
            </a:extLst>
          </p:cNvPr>
          <p:cNvGrpSpPr/>
          <p:nvPr/>
        </p:nvGrpSpPr>
        <p:grpSpPr>
          <a:xfrm>
            <a:off x="5920079" y="739080"/>
            <a:ext cx="527625" cy="4987260"/>
            <a:chOff x="5908936" y="458669"/>
            <a:chExt cx="527625" cy="4987260"/>
          </a:xfrm>
        </p:grpSpPr>
        <p:grpSp>
          <p:nvGrpSpPr>
            <p:cNvPr id="17" name="Group 16">
              <a:extLst>
                <a:ext uri="{FF2B5EF4-FFF2-40B4-BE49-F238E27FC236}">
                  <a16:creationId xmlns:a16="http://schemas.microsoft.com/office/drawing/2014/main" id="{37E03BC7-CC5D-192E-694C-FF6B7A075935}"/>
                </a:ext>
              </a:extLst>
            </p:cNvPr>
            <p:cNvGrpSpPr/>
            <p:nvPr/>
          </p:nvGrpSpPr>
          <p:grpSpPr>
            <a:xfrm>
              <a:off x="5923199" y="458669"/>
              <a:ext cx="513362" cy="212832"/>
              <a:chOff x="7265862" y="2333768"/>
              <a:chExt cx="513362" cy="212832"/>
            </a:xfrm>
          </p:grpSpPr>
          <p:cxnSp>
            <p:nvCxnSpPr>
              <p:cNvPr id="29" name="Straight Connector 28">
                <a:extLst>
                  <a:ext uri="{FF2B5EF4-FFF2-40B4-BE49-F238E27FC236}">
                    <a16:creationId xmlns:a16="http://schemas.microsoft.com/office/drawing/2014/main" id="{296037CB-4663-8327-7E17-085D54BDBBCE}"/>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CF99995-CCE8-4F11-D7B5-774EADFF47FC}"/>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6A69DD60-97A0-DFF3-F237-3EF2D076FFC5}"/>
                </a:ext>
              </a:extLst>
            </p:cNvPr>
            <p:cNvGrpSpPr/>
            <p:nvPr/>
          </p:nvGrpSpPr>
          <p:grpSpPr>
            <a:xfrm>
              <a:off x="5913780" y="3330950"/>
              <a:ext cx="513362" cy="212832"/>
              <a:chOff x="7265862" y="2333768"/>
              <a:chExt cx="513362" cy="212832"/>
            </a:xfrm>
          </p:grpSpPr>
          <p:cxnSp>
            <p:nvCxnSpPr>
              <p:cNvPr id="27" name="Straight Connector 26">
                <a:extLst>
                  <a:ext uri="{FF2B5EF4-FFF2-40B4-BE49-F238E27FC236}">
                    <a16:creationId xmlns:a16="http://schemas.microsoft.com/office/drawing/2014/main" id="{BFE39D76-15A0-868B-29C3-5E5CDB0B3606}"/>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2A53D5E-3A7A-E38D-48A6-F52FC689E59F}"/>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582780CA-C705-B34A-DB92-E46CE38B441C}"/>
                </a:ext>
              </a:extLst>
            </p:cNvPr>
            <p:cNvPicPr>
              <a:picLocks noChangeAspect="1"/>
            </p:cNvPicPr>
            <p:nvPr/>
          </p:nvPicPr>
          <p:blipFill>
            <a:blip r:embed="rId5"/>
            <a:stretch>
              <a:fillRect/>
            </a:stretch>
          </p:blipFill>
          <p:spPr>
            <a:xfrm>
              <a:off x="5908937" y="4259338"/>
              <a:ext cx="518205" cy="213378"/>
            </a:xfrm>
            <a:prstGeom prst="rect">
              <a:avLst/>
            </a:prstGeom>
          </p:spPr>
        </p:pic>
        <p:pic>
          <p:nvPicPr>
            <p:cNvPr id="20" name="Picture 19">
              <a:extLst>
                <a:ext uri="{FF2B5EF4-FFF2-40B4-BE49-F238E27FC236}">
                  <a16:creationId xmlns:a16="http://schemas.microsoft.com/office/drawing/2014/main" id="{FE59C763-3435-A5F1-77EE-0F1A85D57146}"/>
                </a:ext>
              </a:extLst>
            </p:cNvPr>
            <p:cNvPicPr>
              <a:picLocks noChangeAspect="1"/>
            </p:cNvPicPr>
            <p:nvPr/>
          </p:nvPicPr>
          <p:blipFill>
            <a:blip r:embed="rId5"/>
            <a:stretch>
              <a:fillRect/>
            </a:stretch>
          </p:blipFill>
          <p:spPr>
            <a:xfrm>
              <a:off x="5908936" y="5232551"/>
              <a:ext cx="518205" cy="213378"/>
            </a:xfrm>
            <a:prstGeom prst="rect">
              <a:avLst/>
            </a:prstGeom>
          </p:spPr>
        </p:pic>
        <p:grpSp>
          <p:nvGrpSpPr>
            <p:cNvPr id="21" name="Group 20">
              <a:extLst>
                <a:ext uri="{FF2B5EF4-FFF2-40B4-BE49-F238E27FC236}">
                  <a16:creationId xmlns:a16="http://schemas.microsoft.com/office/drawing/2014/main" id="{409C059A-0762-E04A-9339-C55C9F711833}"/>
                </a:ext>
              </a:extLst>
            </p:cNvPr>
            <p:cNvGrpSpPr/>
            <p:nvPr/>
          </p:nvGrpSpPr>
          <p:grpSpPr>
            <a:xfrm>
              <a:off x="5920079" y="2357737"/>
              <a:ext cx="513362" cy="212832"/>
              <a:chOff x="7265862" y="2333768"/>
              <a:chExt cx="513362" cy="212832"/>
            </a:xfrm>
          </p:grpSpPr>
          <p:cxnSp>
            <p:nvCxnSpPr>
              <p:cNvPr id="25" name="Straight Connector 24">
                <a:extLst>
                  <a:ext uri="{FF2B5EF4-FFF2-40B4-BE49-F238E27FC236}">
                    <a16:creationId xmlns:a16="http://schemas.microsoft.com/office/drawing/2014/main" id="{5FAB8008-333F-AEFE-BED9-5A1384AA0DFF}"/>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6A72890-D22F-950F-2574-FAD1412A5EC6}"/>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53B0D0F3-6158-62B9-62AA-7A0A8A8D4D0C}"/>
                </a:ext>
              </a:extLst>
            </p:cNvPr>
            <p:cNvGrpSpPr/>
            <p:nvPr/>
          </p:nvGrpSpPr>
          <p:grpSpPr>
            <a:xfrm>
              <a:off x="5923199" y="1400008"/>
              <a:ext cx="513362" cy="212832"/>
              <a:chOff x="7265862" y="2333768"/>
              <a:chExt cx="513362" cy="212832"/>
            </a:xfrm>
          </p:grpSpPr>
          <p:cxnSp>
            <p:nvCxnSpPr>
              <p:cNvPr id="23" name="Straight Connector 22">
                <a:extLst>
                  <a:ext uri="{FF2B5EF4-FFF2-40B4-BE49-F238E27FC236}">
                    <a16:creationId xmlns:a16="http://schemas.microsoft.com/office/drawing/2014/main" id="{948F3597-AC3C-82F0-728D-865CEA301A69}"/>
                  </a:ext>
                </a:extLst>
              </p:cNvPr>
              <p:cNvCxnSpPr>
                <a:cxnSpLocks/>
              </p:cNvCxnSpPr>
              <p:nvPr/>
            </p:nvCxnSpPr>
            <p:spPr>
              <a:xfrm>
                <a:off x="7265862" y="2440184"/>
                <a:ext cx="369993"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A3CD1CD-92BB-6BDE-0BD1-2C731E068ED5}"/>
                  </a:ext>
                </a:extLst>
              </p:cNvPr>
              <p:cNvSpPr/>
              <p:nvPr/>
            </p:nvSpPr>
            <p:spPr>
              <a:xfrm>
                <a:off x="7571586" y="2333768"/>
                <a:ext cx="207638" cy="21283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620CFA1-8A62-FFAF-D723-051E03C1654A}"/>
              </a:ext>
            </a:extLst>
          </p:cNvPr>
          <p:cNvSpPr txBox="1"/>
          <p:nvPr/>
        </p:nvSpPr>
        <p:spPr>
          <a:xfrm>
            <a:off x="5677259" y="5182391"/>
            <a:ext cx="4667250" cy="671851"/>
          </a:xfrm>
          <a:prstGeom prst="rect">
            <a:avLst/>
          </a:prstGeom>
          <a:noFill/>
        </p:spPr>
        <p:txBody>
          <a:bodyPr wrap="square" rtlCol="0">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Available Resources</a:t>
            </a:r>
          </a:p>
        </p:txBody>
      </p:sp>
      <p:sp>
        <p:nvSpPr>
          <p:cNvPr id="3" name="Rectangle 2">
            <a:extLst>
              <a:ext uri="{FF2B5EF4-FFF2-40B4-BE49-F238E27FC236}">
                <a16:creationId xmlns:a16="http://schemas.microsoft.com/office/drawing/2014/main" id="{0C09FA0E-B4B2-BB87-2667-A77AB247680E}"/>
              </a:ext>
            </a:extLst>
          </p:cNvPr>
          <p:cNvSpPr/>
          <p:nvPr/>
        </p:nvSpPr>
        <p:spPr>
          <a:xfrm>
            <a:off x="5677259" y="403154"/>
            <a:ext cx="4145558" cy="671851"/>
          </a:xfrm>
          <a:prstGeom prst="rect">
            <a:avLst/>
          </a:prstGeom>
        </p:spPr>
        <p:txBody>
          <a:bodyPr wrap="non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lang="en-US" sz="2800" dirty="0">
                <a:solidFill>
                  <a:prstClr val="white"/>
                </a:solidFill>
                <a:latin typeface="Calibri" panose="020F0502020204030204"/>
              </a:rPr>
              <a:t>Purpose and Identity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4A05204-3D66-E10F-C458-42CE690ED951}"/>
              </a:ext>
            </a:extLst>
          </p:cNvPr>
          <p:cNvSpPr/>
          <p:nvPr/>
        </p:nvSpPr>
        <p:spPr>
          <a:xfrm>
            <a:off x="5677259" y="1403763"/>
            <a:ext cx="5616474" cy="671851"/>
          </a:xfrm>
          <a:prstGeom prst="rect">
            <a:avLst/>
          </a:prstGeom>
        </p:spPr>
        <p:txBody>
          <a:bodyPr wrap="non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Identifying Transition Concerns</a:t>
            </a:r>
          </a:p>
        </p:txBody>
      </p:sp>
      <p:sp>
        <p:nvSpPr>
          <p:cNvPr id="5" name="Rectangle 4">
            <a:extLst>
              <a:ext uri="{FF2B5EF4-FFF2-40B4-BE49-F238E27FC236}">
                <a16:creationId xmlns:a16="http://schemas.microsoft.com/office/drawing/2014/main" id="{FE7025CB-521B-2BFC-174A-15466278F98B}"/>
              </a:ext>
            </a:extLst>
          </p:cNvPr>
          <p:cNvSpPr/>
          <p:nvPr/>
        </p:nvSpPr>
        <p:spPr>
          <a:xfrm>
            <a:off x="5677259" y="2326651"/>
            <a:ext cx="6096000" cy="671851"/>
          </a:xfrm>
          <a:prstGeom prst="rect">
            <a:avLst/>
          </a:prstGeom>
        </p:spPr>
        <p:txBody>
          <a:bodyPr>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Managing Transition Stress</a:t>
            </a:r>
          </a:p>
        </p:txBody>
      </p:sp>
      <p:sp>
        <p:nvSpPr>
          <p:cNvPr id="6" name="Rectangle 5">
            <a:extLst>
              <a:ext uri="{FF2B5EF4-FFF2-40B4-BE49-F238E27FC236}">
                <a16:creationId xmlns:a16="http://schemas.microsoft.com/office/drawing/2014/main" id="{B862924A-CA34-9F66-1C03-54263461437C}"/>
              </a:ext>
            </a:extLst>
          </p:cNvPr>
          <p:cNvSpPr/>
          <p:nvPr/>
        </p:nvSpPr>
        <p:spPr>
          <a:xfrm>
            <a:off x="5678209" y="3292886"/>
            <a:ext cx="7219950" cy="671851"/>
          </a:xfrm>
          <a:prstGeom prst="rect">
            <a:avLst/>
          </a:prstGeom>
        </p:spPr>
        <p:txBody>
          <a:bodyPr wrap="squar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Military vs. Civilian Culture</a:t>
            </a:r>
          </a:p>
        </p:txBody>
      </p:sp>
      <p:sp>
        <p:nvSpPr>
          <p:cNvPr id="7" name="Rectangle 6">
            <a:extLst>
              <a:ext uri="{FF2B5EF4-FFF2-40B4-BE49-F238E27FC236}">
                <a16:creationId xmlns:a16="http://schemas.microsoft.com/office/drawing/2014/main" id="{347BF5C8-CCD6-AC3A-87C3-5C06B75E8B94}"/>
              </a:ext>
            </a:extLst>
          </p:cNvPr>
          <p:cNvSpPr/>
          <p:nvPr/>
        </p:nvSpPr>
        <p:spPr>
          <a:xfrm>
            <a:off x="5677259" y="4204232"/>
            <a:ext cx="3610925" cy="738664"/>
          </a:xfrm>
          <a:prstGeom prst="rect">
            <a:avLst/>
          </a:prstGeom>
        </p:spPr>
        <p:txBody>
          <a:bodyPr wrap="non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Value of Mentors</a:t>
            </a:r>
          </a:p>
        </p:txBody>
      </p:sp>
      <p:sp>
        <p:nvSpPr>
          <p:cNvPr id="14" name="Title 1">
            <a:extLst>
              <a:ext uri="{FF2B5EF4-FFF2-40B4-BE49-F238E27FC236}">
                <a16:creationId xmlns:a16="http://schemas.microsoft.com/office/drawing/2014/main" id="{E36A42DF-FA8E-B232-5CAC-EEBCD3ABE6BD}"/>
              </a:ext>
            </a:extLst>
          </p:cNvPr>
          <p:cNvSpPr txBox="1">
            <a:spLocks/>
          </p:cNvSpPr>
          <p:nvPr/>
        </p:nvSpPr>
        <p:spPr>
          <a:xfrm>
            <a:off x="676633" y="697087"/>
            <a:ext cx="5554014" cy="1529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MANAGING YOUR TRANSITION</a:t>
            </a:r>
            <a:endParaRPr kumimoji="0" lang="en-US" sz="5000" b="1" i="0" u="none" strike="noStrike" kern="1200" cap="none" spc="0" normalizeH="0" baseline="0" noProof="0" dirty="0">
              <a:ln>
                <a:noFill/>
              </a:ln>
              <a:solidFill>
                <a:srgbClr val="00174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15" name="Title 1">
            <a:extLst>
              <a:ext uri="{FF2B5EF4-FFF2-40B4-BE49-F238E27FC236}">
                <a16:creationId xmlns:a16="http://schemas.microsoft.com/office/drawing/2014/main" id="{FD742ABC-854D-D856-2042-004933CCE8B9}"/>
              </a:ext>
            </a:extLst>
          </p:cNvPr>
          <p:cNvSpPr txBox="1">
            <a:spLocks/>
          </p:cNvSpPr>
          <p:nvPr/>
        </p:nvSpPr>
        <p:spPr>
          <a:xfrm>
            <a:off x="745507" y="2291607"/>
            <a:ext cx="3719730" cy="4086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COURSE OVERVIEW</a:t>
            </a:r>
            <a:endParaRPr kumimoji="0" lang="en-US" sz="2800" b="1" i="0" u="none" strike="noStrike" kern="1200" cap="none" spc="0" normalizeH="0" baseline="0" noProof="0" dirty="0">
              <a:ln>
                <a:noFill/>
              </a:ln>
              <a:solidFill>
                <a:srgbClr val="001746"/>
              </a:solidFill>
              <a:effectLst/>
              <a:uLnTx/>
              <a:uFillTx/>
              <a:latin typeface="Franklin Gothic Medium" panose="020B0603020102020204" pitchFamily="34" charset="0"/>
              <a:ea typeface="+mj-ea"/>
              <a:cs typeface="+mj-cs"/>
            </a:endParaRPr>
          </a:p>
        </p:txBody>
      </p:sp>
      <p:sp>
        <p:nvSpPr>
          <p:cNvPr id="31" name="TextBox 30">
            <a:extLst>
              <a:ext uri="{FF2B5EF4-FFF2-40B4-BE49-F238E27FC236}">
                <a16:creationId xmlns:a16="http://schemas.microsoft.com/office/drawing/2014/main" id="{F94E29DF-4C60-C64D-A296-52801CCE816C}"/>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a:t>
            </a:r>
          </a:p>
        </p:txBody>
      </p:sp>
      <p:grpSp>
        <p:nvGrpSpPr>
          <p:cNvPr id="43" name="Group 42">
            <a:extLst>
              <a:ext uri="{FF2B5EF4-FFF2-40B4-BE49-F238E27FC236}">
                <a16:creationId xmlns:a16="http://schemas.microsoft.com/office/drawing/2014/main" id="{44561964-B5B2-7361-1CD8-2D00C86F58BE}"/>
              </a:ext>
            </a:extLst>
          </p:cNvPr>
          <p:cNvGrpSpPr/>
          <p:nvPr/>
        </p:nvGrpSpPr>
        <p:grpSpPr>
          <a:xfrm>
            <a:off x="525920" y="3847279"/>
            <a:ext cx="5371876" cy="1562319"/>
            <a:chOff x="514278" y="3708343"/>
            <a:chExt cx="5371876" cy="1562319"/>
          </a:xfrm>
        </p:grpSpPr>
        <p:pic>
          <p:nvPicPr>
            <p:cNvPr id="39" name="Picture 38">
              <a:extLst>
                <a:ext uri="{FF2B5EF4-FFF2-40B4-BE49-F238E27FC236}">
                  <a16:creationId xmlns:a16="http://schemas.microsoft.com/office/drawing/2014/main" id="{1B03716D-1878-8EFE-6A36-27EB2A69AA77}"/>
                </a:ext>
              </a:extLst>
            </p:cNvPr>
            <p:cNvPicPr>
              <a:picLocks noChangeAspect="1"/>
            </p:cNvPicPr>
            <p:nvPr/>
          </p:nvPicPr>
          <p:blipFill>
            <a:blip r:embed="rId6"/>
            <a:stretch>
              <a:fillRect/>
            </a:stretch>
          </p:blipFill>
          <p:spPr>
            <a:xfrm>
              <a:off x="519121" y="3708343"/>
              <a:ext cx="5367033" cy="1562318"/>
            </a:xfrm>
            <a:prstGeom prst="rect">
              <a:avLst/>
            </a:prstGeom>
            <a:ln>
              <a:noFill/>
            </a:ln>
          </p:spPr>
        </p:pic>
        <p:sp>
          <p:nvSpPr>
            <p:cNvPr id="40" name="Rectangle 39">
              <a:extLst>
                <a:ext uri="{FF2B5EF4-FFF2-40B4-BE49-F238E27FC236}">
                  <a16:creationId xmlns:a16="http://schemas.microsoft.com/office/drawing/2014/main" id="{A05C595A-37E4-60DC-D37E-A1582F0EFC67}"/>
                </a:ext>
              </a:extLst>
            </p:cNvPr>
            <p:cNvSpPr/>
            <p:nvPr/>
          </p:nvSpPr>
          <p:spPr>
            <a:xfrm>
              <a:off x="514278" y="3708344"/>
              <a:ext cx="5371872" cy="1562318"/>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444951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5" name="Rectangle 4"/>
          <p:cNvSpPr/>
          <p:nvPr/>
        </p:nvSpPr>
        <p:spPr>
          <a:xfrm>
            <a:off x="965216" y="287446"/>
            <a:ext cx="918138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LOSS OF PURPOSE AND IDENTITY</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a:t>
            </a:r>
          </a:p>
        </p:txBody>
      </p:sp>
      <p:sp>
        <p:nvSpPr>
          <p:cNvPr id="28" name="Parallelogram 27">
            <a:extLst>
              <a:ext uri="{FF2B5EF4-FFF2-40B4-BE49-F238E27FC236}">
                <a16:creationId xmlns:a16="http://schemas.microsoft.com/office/drawing/2014/main" id="{17F18CED-535E-D898-72C3-79D0C87BE83F}"/>
              </a:ext>
            </a:extLst>
          </p:cNvPr>
          <p:cNvSpPr/>
          <p:nvPr/>
        </p:nvSpPr>
        <p:spPr>
          <a:xfrm>
            <a:off x="3599524" y="1291146"/>
            <a:ext cx="4840161" cy="616630"/>
          </a:xfrm>
          <a:prstGeom prst="parallelogram">
            <a:avLst/>
          </a:prstGeom>
          <a:solidFill>
            <a:srgbClr val="9FE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AS A SERVICE MEMBER</a:t>
            </a:r>
          </a:p>
        </p:txBody>
      </p:sp>
      <p:grpSp>
        <p:nvGrpSpPr>
          <p:cNvPr id="15" name="Group 14">
            <a:extLst>
              <a:ext uri="{FF2B5EF4-FFF2-40B4-BE49-F238E27FC236}">
                <a16:creationId xmlns:a16="http://schemas.microsoft.com/office/drawing/2014/main" id="{C79D1817-D577-8F15-AF72-A7CF18115B7D}"/>
              </a:ext>
            </a:extLst>
          </p:cNvPr>
          <p:cNvGrpSpPr/>
          <p:nvPr/>
        </p:nvGrpSpPr>
        <p:grpSpPr>
          <a:xfrm>
            <a:off x="1376800" y="2868030"/>
            <a:ext cx="9118627" cy="4078015"/>
            <a:chOff x="1376800" y="2868030"/>
            <a:chExt cx="9118627" cy="4078015"/>
          </a:xfrm>
        </p:grpSpPr>
        <p:sp>
          <p:nvSpPr>
            <p:cNvPr id="7" name="Rectangle: Rounded Corners 6">
              <a:extLst>
                <a:ext uri="{FF2B5EF4-FFF2-40B4-BE49-F238E27FC236}">
                  <a16:creationId xmlns:a16="http://schemas.microsoft.com/office/drawing/2014/main" id="{9CCC1C57-1792-D392-9731-E0A2A5179FB7}"/>
                </a:ext>
              </a:extLst>
            </p:cNvPr>
            <p:cNvSpPr/>
            <p:nvPr/>
          </p:nvSpPr>
          <p:spPr>
            <a:xfrm>
              <a:off x="4454406" y="5463755"/>
              <a:ext cx="4287814" cy="14822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Brothers- and sisters-in-arms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Military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Base community</a:t>
              </a:r>
            </a:p>
          </p:txBody>
        </p:sp>
        <p:sp>
          <p:nvSpPr>
            <p:cNvPr id="10" name="Rectangle: Rounded Corners 9">
              <a:extLst>
                <a:ext uri="{FF2B5EF4-FFF2-40B4-BE49-F238E27FC236}">
                  <a16:creationId xmlns:a16="http://schemas.microsoft.com/office/drawing/2014/main" id="{33166CBF-507B-AEBB-9E61-2FCEE0999EB0}"/>
                </a:ext>
              </a:extLst>
            </p:cNvPr>
            <p:cNvSpPr/>
            <p:nvPr/>
          </p:nvSpPr>
          <p:spPr>
            <a:xfrm>
              <a:off x="7949805" y="2868030"/>
              <a:ext cx="2545622" cy="14822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Branch of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Rank</a:t>
              </a:r>
            </a:p>
          </p:txBody>
        </p:sp>
        <p:sp>
          <p:nvSpPr>
            <p:cNvPr id="19" name="Rectangle: Rounded Corners 18">
              <a:extLst>
                <a:ext uri="{FF2B5EF4-FFF2-40B4-BE49-F238E27FC236}">
                  <a16:creationId xmlns:a16="http://schemas.microsoft.com/office/drawing/2014/main" id="{12BA9E4B-F4F4-91D2-61FB-2B020D42A572}"/>
                </a:ext>
              </a:extLst>
            </p:cNvPr>
            <p:cNvSpPr/>
            <p:nvPr/>
          </p:nvSpPr>
          <p:spPr>
            <a:xfrm>
              <a:off x="1376800" y="3320574"/>
              <a:ext cx="2724919" cy="7411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Support and defend the Constitution of the United States against all enemies… </a:t>
              </a:r>
            </a:p>
          </p:txBody>
        </p:sp>
      </p:grpSp>
      <p:grpSp>
        <p:nvGrpSpPr>
          <p:cNvPr id="14" name="Group 13">
            <a:extLst>
              <a:ext uri="{FF2B5EF4-FFF2-40B4-BE49-F238E27FC236}">
                <a16:creationId xmlns:a16="http://schemas.microsoft.com/office/drawing/2014/main" id="{DF24C26A-5513-1835-E260-F96F47887B9A}"/>
              </a:ext>
            </a:extLst>
          </p:cNvPr>
          <p:cNvGrpSpPr/>
          <p:nvPr/>
        </p:nvGrpSpPr>
        <p:grpSpPr>
          <a:xfrm>
            <a:off x="1605462" y="2088570"/>
            <a:ext cx="8548580" cy="3646622"/>
            <a:chOff x="1605462" y="1610640"/>
            <a:chExt cx="8548580" cy="3646622"/>
          </a:xfrm>
        </p:grpSpPr>
        <p:grpSp>
          <p:nvGrpSpPr>
            <p:cNvPr id="11" name="Group 10">
              <a:extLst>
                <a:ext uri="{FF2B5EF4-FFF2-40B4-BE49-F238E27FC236}">
                  <a16:creationId xmlns:a16="http://schemas.microsoft.com/office/drawing/2014/main" id="{67CB70AA-7EA3-11AF-309E-1453CC855D25}"/>
                </a:ext>
              </a:extLst>
            </p:cNvPr>
            <p:cNvGrpSpPr/>
            <p:nvPr/>
          </p:nvGrpSpPr>
          <p:grpSpPr>
            <a:xfrm>
              <a:off x="1605462" y="1910317"/>
              <a:ext cx="2267597" cy="546079"/>
              <a:chOff x="1636648" y="2435649"/>
              <a:chExt cx="2267597" cy="546079"/>
            </a:xfrm>
          </p:grpSpPr>
          <p:sp>
            <p:nvSpPr>
              <p:cNvPr id="24" name="TextBox 23">
                <a:extLst>
                  <a:ext uri="{FF2B5EF4-FFF2-40B4-BE49-F238E27FC236}">
                    <a16:creationId xmlns:a16="http://schemas.microsoft.com/office/drawing/2014/main" id="{BE0E1B88-412F-85CC-7217-31948EA81F0D}"/>
                  </a:ext>
                </a:extLst>
              </p:cNvPr>
              <p:cNvSpPr txBox="1"/>
              <p:nvPr/>
            </p:nvSpPr>
            <p:spPr>
              <a:xfrm>
                <a:off x="1636648" y="2435649"/>
                <a:ext cx="22675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PURPOSE</a:t>
                </a:r>
              </a:p>
            </p:txBody>
          </p:sp>
          <p:sp>
            <p:nvSpPr>
              <p:cNvPr id="59" name="Parallelogram 58">
                <a:extLst>
                  <a:ext uri="{FF2B5EF4-FFF2-40B4-BE49-F238E27FC236}">
                    <a16:creationId xmlns:a16="http://schemas.microsoft.com/office/drawing/2014/main" id="{F004FD0B-73A8-2D9D-0DEF-5E6979ACC97E}"/>
                  </a:ext>
                </a:extLst>
              </p:cNvPr>
              <p:cNvSpPr/>
              <p:nvPr/>
            </p:nvSpPr>
            <p:spPr>
              <a:xfrm>
                <a:off x="2025848" y="2936009"/>
                <a:ext cx="1402609" cy="45719"/>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3E89E9C6-D24D-D9DF-D9BD-388AEC9CA992}"/>
                </a:ext>
              </a:extLst>
            </p:cNvPr>
            <p:cNvGrpSpPr/>
            <p:nvPr/>
          </p:nvGrpSpPr>
          <p:grpSpPr>
            <a:xfrm>
              <a:off x="3668365" y="1610640"/>
              <a:ext cx="4622824" cy="3646622"/>
              <a:chOff x="3675091" y="2361688"/>
              <a:chExt cx="4622824" cy="3646622"/>
            </a:xfrm>
          </p:grpSpPr>
          <p:graphicFrame>
            <p:nvGraphicFramePr>
              <p:cNvPr id="21" name="Chart 20">
                <a:extLst>
                  <a:ext uri="{FF2B5EF4-FFF2-40B4-BE49-F238E27FC236}">
                    <a16:creationId xmlns:a16="http://schemas.microsoft.com/office/drawing/2014/main" id="{B7E3BAB0-CFCC-D4ED-5518-2CC9801C4D41}"/>
                  </a:ext>
                </a:extLst>
              </p:cNvPr>
              <p:cNvGraphicFramePr>
                <a:graphicFrameLocks/>
              </p:cNvGraphicFramePr>
              <p:nvPr/>
            </p:nvGraphicFramePr>
            <p:xfrm>
              <a:off x="3675091" y="2361688"/>
              <a:ext cx="4622824" cy="3123402"/>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a:extLst>
                  <a:ext uri="{FF2B5EF4-FFF2-40B4-BE49-F238E27FC236}">
                    <a16:creationId xmlns:a16="http://schemas.microsoft.com/office/drawing/2014/main" id="{AE1865A7-C99C-D2D8-1A0E-8CFE19CEB9DF}"/>
                  </a:ext>
                </a:extLst>
              </p:cNvPr>
              <p:cNvSpPr txBox="1"/>
              <p:nvPr/>
            </p:nvSpPr>
            <p:spPr>
              <a:xfrm>
                <a:off x="4726014" y="5485090"/>
                <a:ext cx="25388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TRIBE</a:t>
                </a:r>
              </a:p>
            </p:txBody>
          </p:sp>
          <p:sp>
            <p:nvSpPr>
              <p:cNvPr id="2" name="Parallelogram 1">
                <a:extLst>
                  <a:ext uri="{FF2B5EF4-FFF2-40B4-BE49-F238E27FC236}">
                    <a16:creationId xmlns:a16="http://schemas.microsoft.com/office/drawing/2014/main" id="{D7D298C3-3954-B575-2808-CFEBBFC13D04}"/>
                  </a:ext>
                </a:extLst>
              </p:cNvPr>
              <p:cNvSpPr/>
              <p:nvPr/>
            </p:nvSpPr>
            <p:spPr>
              <a:xfrm>
                <a:off x="5585647" y="5921686"/>
                <a:ext cx="844892" cy="45719"/>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74804909-3F08-2E57-F1A8-1AF3AD495BE0}"/>
                </a:ext>
              </a:extLst>
            </p:cNvPr>
            <p:cNvGrpSpPr/>
            <p:nvPr/>
          </p:nvGrpSpPr>
          <p:grpSpPr>
            <a:xfrm>
              <a:off x="7886445" y="1910317"/>
              <a:ext cx="2267597" cy="568939"/>
              <a:chOff x="7886445" y="1910317"/>
              <a:chExt cx="2267597" cy="568939"/>
            </a:xfrm>
          </p:grpSpPr>
          <p:sp>
            <p:nvSpPr>
              <p:cNvPr id="23" name="TextBox 22">
                <a:extLst>
                  <a:ext uri="{FF2B5EF4-FFF2-40B4-BE49-F238E27FC236}">
                    <a16:creationId xmlns:a16="http://schemas.microsoft.com/office/drawing/2014/main" id="{0780BBAE-BEC9-0FB8-54F8-669C1E7F8739}"/>
                  </a:ext>
                </a:extLst>
              </p:cNvPr>
              <p:cNvSpPr txBox="1"/>
              <p:nvPr/>
            </p:nvSpPr>
            <p:spPr>
              <a:xfrm>
                <a:off x="7886445" y="1910317"/>
                <a:ext cx="22675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IDENTITY</a:t>
                </a:r>
              </a:p>
            </p:txBody>
          </p:sp>
          <p:sp>
            <p:nvSpPr>
              <p:cNvPr id="4" name="Parallelogram 3">
                <a:extLst>
                  <a:ext uri="{FF2B5EF4-FFF2-40B4-BE49-F238E27FC236}">
                    <a16:creationId xmlns:a16="http://schemas.microsoft.com/office/drawing/2014/main" id="{654A02C3-9A39-C864-6188-5E3E91B67BAE}"/>
                  </a:ext>
                </a:extLst>
              </p:cNvPr>
              <p:cNvSpPr/>
              <p:nvPr/>
            </p:nvSpPr>
            <p:spPr>
              <a:xfrm>
                <a:off x="8337476" y="2433537"/>
                <a:ext cx="1365533" cy="45719"/>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custDataLst>
      <p:tags r:id="rId1"/>
    </p:custDataLst>
    <p:extLst>
      <p:ext uri="{BB962C8B-B14F-4D97-AF65-F5344CB8AC3E}">
        <p14:creationId xmlns:p14="http://schemas.microsoft.com/office/powerpoint/2010/main" val="399691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5" name="Rectangle 4"/>
          <p:cNvSpPr/>
          <p:nvPr/>
        </p:nvSpPr>
        <p:spPr>
          <a:xfrm>
            <a:off x="795543" y="784330"/>
            <a:ext cx="1060091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LOSS OF PURPOSE AND IDENTITY</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a:t>
            </a:r>
          </a:p>
        </p:txBody>
      </p:sp>
      <p:pic>
        <p:nvPicPr>
          <p:cNvPr id="3" name="Picture 2" descr="A close-up of a letter&#10;&#10;AI-generated content may be incorrect.">
            <a:extLst>
              <a:ext uri="{FF2B5EF4-FFF2-40B4-BE49-F238E27FC236}">
                <a16:creationId xmlns:a16="http://schemas.microsoft.com/office/drawing/2014/main" id="{5D2200BD-F99C-CBD4-0465-7B846E571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52" y="2081838"/>
            <a:ext cx="9770294" cy="3231567"/>
          </a:xfrm>
          <a:prstGeom prst="rect">
            <a:avLst/>
          </a:prstGeom>
          <a:effectLst>
            <a:outerShdw blurRad="762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59674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4537" y="876866"/>
            <a:ext cx="11825027" cy="769441"/>
          </a:xfrm>
          <a:prstGeom prst="rect">
            <a:avLst/>
          </a:prstGeom>
        </p:spPr>
        <p:txBody>
          <a:bodyPr wrap="square">
            <a:spAutoFit/>
          </a:bodyPr>
          <a:lstStyle/>
          <a:p>
            <a:pPr lvl="0" algn="ctr" defTabSz="914400">
              <a:defRPr/>
            </a:pPr>
            <a:r>
              <a:rPr lang="en-US" sz="4400" b="1" cap="all" dirty="0">
                <a:solidFill>
                  <a:prstClr val="white"/>
                </a:solidFill>
                <a:effectLst>
                  <a:outerShdw blurRad="38100" dist="38100" dir="2700000" algn="tl">
                    <a:srgbClr val="000000">
                      <a:alpha val="43137"/>
                    </a:srgbClr>
                  </a:outerShdw>
                </a:effectLst>
                <a:latin typeface="Franklin Gothic Medium" panose="020B0603020102020204" pitchFamily="34" charset="0"/>
              </a:rPr>
              <a:t>FINDING NEW PURPOSE AND IDENTITY</a:t>
            </a:r>
            <a:endParaRPr lang="en-US" sz="4400" dirty="0">
              <a:solidFill>
                <a:prstClr val="white"/>
              </a:solidFill>
              <a:effectLst>
                <a:outerShdw blurRad="38100" dist="38100" dir="2700000" algn="tl">
                  <a:srgbClr val="000000">
                    <a:alpha val="43137"/>
                  </a:srgbClr>
                </a:outerShdw>
              </a:effectLst>
              <a:latin typeface="Franklin Gothic Medium" panose="020B0603020102020204" pitchFamily="34" charset="0"/>
            </a:endParaRPr>
          </a:p>
        </p:txBody>
      </p:sp>
      <p:sp>
        <p:nvSpPr>
          <p:cNvPr id="4" name="Rectangle 3"/>
          <p:cNvSpPr/>
          <p:nvPr/>
        </p:nvSpPr>
        <p:spPr>
          <a:xfrm>
            <a:off x="5946978" y="1865869"/>
            <a:ext cx="6096000" cy="4708981"/>
          </a:xfrm>
          <a:prstGeom prst="rect">
            <a:avLst/>
          </a:prstGeom>
        </p:spPr>
        <p:txBody>
          <a:bodyPr>
            <a:spAutoFit/>
          </a:bodyPr>
          <a:lstStyle/>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lang="en-US" sz="3000" kern="0" dirty="0">
                <a:solidFill>
                  <a:prstClr val="white"/>
                </a:solidFill>
              </a:rPr>
              <a:t>Self-reflect</a:t>
            </a:r>
            <a:r>
              <a:rPr kumimoji="0" lang="en-US" sz="3000" b="0" i="0" u="none" strike="noStrike" kern="0" cap="none" spc="0" normalizeH="0" baseline="0" noProof="0" dirty="0">
                <a:ln>
                  <a:noFill/>
                </a:ln>
                <a:solidFill>
                  <a:prstClr val="white"/>
                </a:solidFill>
                <a:effectLst/>
                <a:uLnTx/>
                <a:uFillTx/>
              </a:rPr>
              <a:t> and research to find a new purpose</a:t>
            </a: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endParaRPr lang="en-US" sz="3000" kern="0" dirty="0">
              <a:solidFill>
                <a:prstClr val="white"/>
              </a:solidFill>
            </a:endParaRP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kumimoji="0" lang="en-US" sz="3000" b="0" i="0" u="none" strike="noStrike" kern="0" cap="none" spc="0" normalizeH="0" baseline="0" noProof="0" dirty="0">
                <a:ln>
                  <a:noFill/>
                </a:ln>
                <a:solidFill>
                  <a:prstClr val="white"/>
                </a:solidFill>
                <a:effectLst/>
                <a:uLnTx/>
                <a:uFillTx/>
              </a:rPr>
              <a:t>Seek meaningful </a:t>
            </a:r>
            <a:r>
              <a:rPr lang="en-US" sz="3000" kern="0" noProof="0" dirty="0">
                <a:solidFill>
                  <a:prstClr val="white"/>
                </a:solidFill>
              </a:rPr>
              <a:t>e</a:t>
            </a:r>
            <a:r>
              <a:rPr kumimoji="0" lang="en-US" sz="3000" b="0" i="0" u="none" strike="noStrike" kern="0" cap="none" spc="0" normalizeH="0" baseline="0" noProof="0" dirty="0">
                <a:ln>
                  <a:noFill/>
                </a:ln>
                <a:solidFill>
                  <a:prstClr val="white"/>
                </a:solidFill>
                <a:effectLst/>
                <a:uLnTx/>
                <a:uFillTx/>
              </a:rPr>
              <a:t>mployment</a:t>
            </a: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endParaRPr lang="en-US" sz="3000" kern="0" dirty="0">
              <a:solidFill>
                <a:prstClr val="white"/>
              </a:solidFill>
            </a:endParaRP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kumimoji="0" lang="en-US" sz="3000" b="0" i="0" u="none" strike="noStrike" kern="0" cap="none" spc="0" normalizeH="0" baseline="0" noProof="0" dirty="0">
                <a:ln>
                  <a:noFill/>
                </a:ln>
                <a:solidFill>
                  <a:prstClr val="white"/>
                </a:solidFill>
                <a:effectLst/>
                <a:uLnTx/>
                <a:uFillTx/>
              </a:rPr>
              <a:t>Join veteran- and military-related </a:t>
            </a:r>
            <a:r>
              <a:rPr lang="en-US" sz="3000" kern="0" noProof="0" dirty="0">
                <a:solidFill>
                  <a:prstClr val="white"/>
                </a:solidFill>
              </a:rPr>
              <a:t>g</a:t>
            </a:r>
            <a:r>
              <a:rPr kumimoji="0" lang="en-US" sz="3000" b="0" i="0" u="none" strike="noStrike" kern="0" cap="none" spc="0" normalizeH="0" baseline="0" noProof="0" dirty="0">
                <a:ln>
                  <a:noFill/>
                </a:ln>
                <a:solidFill>
                  <a:prstClr val="white"/>
                </a:solidFill>
                <a:effectLst/>
                <a:uLnTx/>
                <a:uFillTx/>
              </a:rPr>
              <a:t>roups</a:t>
            </a: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endParaRPr kumimoji="0" lang="en-US" sz="3000" b="0" i="0" u="none" strike="noStrike" kern="0" cap="none" spc="0" normalizeH="0" baseline="0" noProof="0" dirty="0">
              <a:ln>
                <a:noFill/>
              </a:ln>
              <a:solidFill>
                <a:prstClr val="white"/>
              </a:solidFill>
              <a:effectLst/>
              <a:uLnTx/>
              <a:uFillTx/>
            </a:endParaRPr>
          </a:p>
          <a:p>
            <a:pPr marL="457200" marR="0" lvl="0" indent="-457200" defTabSz="914400" eaLnBrk="1" fontAlgn="auto" latinLnBrk="0" hangingPunct="1">
              <a:spcBef>
                <a:spcPts val="0"/>
              </a:spcBef>
              <a:spcAft>
                <a:spcPts val="0"/>
              </a:spcAft>
              <a:buClr>
                <a:srgbClr val="43B0F1"/>
              </a:buClr>
              <a:buSzTx/>
              <a:buFont typeface="Wingdings" panose="05000000000000000000" pitchFamily="2" charset="2"/>
              <a:buChar char="§"/>
              <a:tabLst/>
              <a:defRPr/>
            </a:pPr>
            <a:r>
              <a:rPr kumimoji="0" lang="en-US" sz="3000" b="0" i="0" u="none" strike="noStrike" kern="0" cap="none" spc="0" normalizeH="0" baseline="0" noProof="0" dirty="0">
                <a:ln>
                  <a:noFill/>
                </a:ln>
                <a:solidFill>
                  <a:prstClr val="white"/>
                </a:solidFill>
                <a:effectLst/>
                <a:uLnTx/>
                <a:uFillTx/>
              </a:rPr>
              <a:t>Find</a:t>
            </a:r>
            <a:r>
              <a:rPr kumimoji="0" lang="en-US" sz="3000" b="0" i="0" u="none" strike="noStrike" kern="0" cap="none" spc="0" normalizeH="0" noProof="0" dirty="0">
                <a:ln>
                  <a:noFill/>
                </a:ln>
                <a:solidFill>
                  <a:prstClr val="white"/>
                </a:solidFill>
                <a:effectLst/>
                <a:uLnTx/>
                <a:uFillTx/>
              </a:rPr>
              <a:t> a cause where you can</a:t>
            </a:r>
            <a:r>
              <a:rPr kumimoji="0" lang="en-US" sz="3000" b="0" i="0" u="none" strike="noStrike" kern="0" cap="none" spc="0" normalizeH="0" baseline="0" noProof="0" dirty="0">
                <a:ln>
                  <a:noFill/>
                </a:ln>
                <a:solidFill>
                  <a:prstClr val="white"/>
                </a:solidFill>
                <a:effectLst/>
                <a:uLnTx/>
                <a:uFillTx/>
              </a:rPr>
              <a:t> use your skills in your </a:t>
            </a:r>
            <a:r>
              <a:rPr lang="en-US" sz="3000" kern="0" noProof="0" dirty="0">
                <a:solidFill>
                  <a:prstClr val="white"/>
                </a:solidFill>
              </a:rPr>
              <a:t>c</a:t>
            </a:r>
            <a:r>
              <a:rPr kumimoji="0" lang="en-US" sz="3000" b="0" i="0" u="none" strike="noStrike" kern="0" cap="none" spc="0" normalizeH="0" baseline="0" noProof="0" dirty="0">
                <a:ln>
                  <a:noFill/>
                </a:ln>
                <a:solidFill>
                  <a:prstClr val="white"/>
                </a:solidFill>
                <a:effectLst/>
                <a:uLnTx/>
                <a:uFillTx/>
              </a:rPr>
              <a:t>ommunity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610" y="1914565"/>
            <a:ext cx="4732566" cy="4732566"/>
          </a:xfrm>
          <a:prstGeom prst="rect">
            <a:avLst/>
          </a:prstGeom>
        </p:spPr>
      </p:pic>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11</a:t>
            </a:r>
          </a:p>
        </p:txBody>
      </p:sp>
    </p:spTree>
    <p:custDataLst>
      <p:tags r:id="rId1"/>
    </p:custDataLst>
    <p:extLst>
      <p:ext uri="{BB962C8B-B14F-4D97-AF65-F5344CB8AC3E}">
        <p14:creationId xmlns:p14="http://schemas.microsoft.com/office/powerpoint/2010/main" val="226242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94A34D6-537E-4ADB-E15F-FC7A8E946350}"/>
              </a:ext>
            </a:extLst>
          </p:cNvPr>
          <p:cNvPicPr>
            <a:picLocks noChangeAspect="1"/>
          </p:cNvPicPr>
          <p:nvPr/>
        </p:nvPicPr>
        <p:blipFill>
          <a:blip r:embed="rId4"/>
          <a:stretch>
            <a:fillRect/>
          </a:stretch>
        </p:blipFill>
        <p:spPr>
          <a:xfrm>
            <a:off x="8345483" y="-1"/>
            <a:ext cx="797367" cy="6858001"/>
          </a:xfrm>
          <a:prstGeom prst="rect">
            <a:avLst/>
          </a:prstGeom>
        </p:spPr>
      </p:pic>
      <p:sp>
        <p:nvSpPr>
          <p:cNvPr id="2" name="Title 1">
            <a:extLst>
              <a:ext uri="{FF2B5EF4-FFF2-40B4-BE49-F238E27FC236}">
                <a16:creationId xmlns:a16="http://schemas.microsoft.com/office/drawing/2014/main" id="{C7F777AA-9098-8F8A-FAD0-C3CA24BDEE12}"/>
              </a:ext>
            </a:extLst>
          </p:cNvPr>
          <p:cNvSpPr txBox="1">
            <a:spLocks/>
          </p:cNvSpPr>
          <p:nvPr/>
        </p:nvSpPr>
        <p:spPr>
          <a:xfrm>
            <a:off x="2414569" y="449640"/>
            <a:ext cx="5694912" cy="7120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Who Am I</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a:t>
            </a:r>
          </a:p>
        </p:txBody>
      </p:sp>
      <p:sp>
        <p:nvSpPr>
          <p:cNvPr id="8" name="Rectangle: Rounded Corners 7">
            <a:extLst>
              <a:ext uri="{FF2B5EF4-FFF2-40B4-BE49-F238E27FC236}">
                <a16:creationId xmlns:a16="http://schemas.microsoft.com/office/drawing/2014/main" id="{D2A4821D-2090-BB9F-5A4C-2FFA9EC297C5}"/>
              </a:ext>
            </a:extLst>
          </p:cNvPr>
          <p:cNvSpPr/>
          <p:nvPr/>
        </p:nvSpPr>
        <p:spPr>
          <a:xfrm>
            <a:off x="9224394" y="1216440"/>
            <a:ext cx="2631716" cy="4171851"/>
          </a:xfrm>
          <a:prstGeom prst="roundRect">
            <a:avLst/>
          </a:prstGeom>
          <a:solidFill>
            <a:schemeClr val="bg1"/>
          </a:solidFill>
          <a:effectLst>
            <a:outerShdw blurRad="304800" dist="266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272A2F4-F4C1-E004-7AD0-D90893B0901A}"/>
              </a:ext>
            </a:extLst>
          </p:cNvPr>
          <p:cNvSpPr txBox="1">
            <a:spLocks/>
          </p:cNvSpPr>
          <p:nvPr/>
        </p:nvSpPr>
        <p:spPr>
          <a:xfrm>
            <a:off x="9307652" y="1601447"/>
            <a:ext cx="2615516" cy="31902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3600" b="1" i="0" u="none" strike="noStrike" kern="1200" cap="none" spc="0" normalizeH="0" baseline="0" noProof="0" dirty="0">
                <a:ln>
                  <a:noFill/>
                </a:ln>
                <a:solidFill>
                  <a:srgbClr val="062E5A"/>
                </a:solidFill>
                <a:effectLst/>
                <a:uLnTx/>
                <a:uFillTx/>
                <a:latin typeface="Franklin Gothic Medium" panose="020B0603020102020204" pitchFamily="34" charset="0"/>
                <a:ea typeface="+mj-ea"/>
                <a:cs typeface="+mj-cs"/>
              </a:rPr>
              <a:t>ACTIVITY: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Describe who you are without mentioning your military </a:t>
            </a:r>
            <a:r>
              <a:rPr lang="en-US" sz="2400" dirty="0">
                <a:solidFill>
                  <a:prstClr val="black"/>
                </a:solidFill>
                <a:latin typeface="Calibri" panose="020F0502020204030204"/>
              </a:rPr>
              <a:t>experience</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 or using military </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terminology</a:t>
            </a: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a:t>
            </a:r>
          </a:p>
        </p:txBody>
      </p:sp>
      <p:sp>
        <p:nvSpPr>
          <p:cNvPr id="6" name="Parallelogram 5">
            <a:extLst>
              <a:ext uri="{FF2B5EF4-FFF2-40B4-BE49-F238E27FC236}">
                <a16:creationId xmlns:a16="http://schemas.microsoft.com/office/drawing/2014/main" id="{58EBA2D5-2721-8EAA-366E-1C07712E2571}"/>
              </a:ext>
            </a:extLst>
          </p:cNvPr>
          <p:cNvSpPr/>
          <p:nvPr/>
        </p:nvSpPr>
        <p:spPr>
          <a:xfrm>
            <a:off x="2285206" y="1738924"/>
            <a:ext cx="3682465" cy="616630"/>
          </a:xfrm>
          <a:prstGeom prst="parallelogram">
            <a:avLst/>
          </a:prstGeom>
          <a:solidFill>
            <a:srgbClr val="9FE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AS A VETERAN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8AFFE91-3755-0BA8-AACB-E82D9D346202}"/>
              </a:ext>
            </a:extLst>
          </p:cNvPr>
          <p:cNvGrpSpPr/>
          <p:nvPr/>
        </p:nvGrpSpPr>
        <p:grpSpPr>
          <a:xfrm>
            <a:off x="900201" y="2701242"/>
            <a:ext cx="6849506" cy="3640370"/>
            <a:chOff x="5278844" y="2952804"/>
            <a:chExt cx="6849506" cy="3640370"/>
          </a:xfrm>
        </p:grpSpPr>
        <p:graphicFrame>
          <p:nvGraphicFramePr>
            <p:cNvPr id="10" name="Chart 9">
              <a:extLst>
                <a:ext uri="{FF2B5EF4-FFF2-40B4-BE49-F238E27FC236}">
                  <a16:creationId xmlns:a16="http://schemas.microsoft.com/office/drawing/2014/main" id="{36B271C9-ABB0-3808-8F11-806C4C16CD38}"/>
                </a:ext>
              </a:extLst>
            </p:cNvPr>
            <p:cNvGraphicFramePr>
              <a:graphicFrameLocks/>
            </p:cNvGraphicFramePr>
            <p:nvPr/>
          </p:nvGraphicFramePr>
          <p:xfrm>
            <a:off x="6193670" y="2952804"/>
            <a:ext cx="4622824" cy="3123402"/>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BCDCF6D-A405-1A8D-C32C-5A0027CDD83C}"/>
                </a:ext>
              </a:extLst>
            </p:cNvPr>
            <p:cNvSpPr txBox="1"/>
            <p:nvPr/>
          </p:nvSpPr>
          <p:spPr>
            <a:xfrm>
              <a:off x="7386600" y="6008399"/>
              <a:ext cx="24677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COMMUNITY</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44756EE-1721-0FAB-3B92-7613A7516302}"/>
                </a:ext>
              </a:extLst>
            </p:cNvPr>
            <p:cNvSpPr txBox="1"/>
            <p:nvPr/>
          </p:nvSpPr>
          <p:spPr>
            <a:xfrm>
              <a:off x="9860753" y="3273241"/>
              <a:ext cx="22675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IDENTITY</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52D3DF3-4848-5A33-8692-C7FACCD531BF}"/>
                </a:ext>
              </a:extLst>
            </p:cNvPr>
            <p:cNvSpPr txBox="1"/>
            <p:nvPr/>
          </p:nvSpPr>
          <p:spPr>
            <a:xfrm>
              <a:off x="5278844" y="3273241"/>
              <a:ext cx="2267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PURPOSE</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A26B1366-35C6-82DF-B14D-A0BA5C91ACCD}"/>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12</a:t>
            </a:r>
          </a:p>
        </p:txBody>
      </p:sp>
      <p:cxnSp>
        <p:nvCxnSpPr>
          <p:cNvPr id="22" name="Straight Connector 21">
            <a:extLst>
              <a:ext uri="{FF2B5EF4-FFF2-40B4-BE49-F238E27FC236}">
                <a16:creationId xmlns:a16="http://schemas.microsoft.com/office/drawing/2014/main" id="{BE271C1F-3EEF-016B-6C75-21A88B4DF5C2}"/>
              </a:ext>
            </a:extLst>
          </p:cNvPr>
          <p:cNvCxnSpPr>
            <a:cxnSpLocks/>
          </p:cNvCxnSpPr>
          <p:nvPr/>
        </p:nvCxnSpPr>
        <p:spPr>
          <a:xfrm>
            <a:off x="576071" y="1188414"/>
            <a:ext cx="8399984" cy="28026"/>
          </a:xfrm>
          <a:prstGeom prst="line">
            <a:avLst/>
          </a:prstGeom>
          <a:ln w="127000">
            <a:solidFill>
              <a:srgbClr val="43B0F1"/>
            </a:solidFill>
          </a:ln>
        </p:spPr>
        <p:style>
          <a:lnRef idx="1">
            <a:schemeClr val="accent1"/>
          </a:lnRef>
          <a:fillRef idx="0">
            <a:schemeClr val="accent1"/>
          </a:fillRef>
          <a:effectRef idx="0">
            <a:schemeClr val="accent1"/>
          </a:effectRef>
          <a:fontRef idx="minor">
            <a:schemeClr val="tx1"/>
          </a:fontRef>
        </p:style>
      </p:cxnSp>
      <p:sp>
        <p:nvSpPr>
          <p:cNvPr id="4" name="Flowchart: Connector 3">
            <a:extLst>
              <a:ext uri="{FF2B5EF4-FFF2-40B4-BE49-F238E27FC236}">
                <a16:creationId xmlns:a16="http://schemas.microsoft.com/office/drawing/2014/main" id="{07864709-FB08-8F16-E338-B48D2318C8CC}"/>
              </a:ext>
            </a:extLst>
          </p:cNvPr>
          <p:cNvSpPr/>
          <p:nvPr/>
        </p:nvSpPr>
        <p:spPr>
          <a:xfrm>
            <a:off x="8962292" y="782100"/>
            <a:ext cx="868680" cy="868680"/>
          </a:xfrm>
          <a:prstGeom prst="flowChartConnector">
            <a:avLst/>
          </a:prstGeom>
          <a:solidFill>
            <a:srgbClr val="1E3D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22E"/>
              </a:solidFill>
            </a:endParaRPr>
          </a:p>
        </p:txBody>
      </p:sp>
      <p:pic>
        <p:nvPicPr>
          <p:cNvPr id="3" name="Picture 2">
            <a:extLst>
              <a:ext uri="{FF2B5EF4-FFF2-40B4-BE49-F238E27FC236}">
                <a16:creationId xmlns:a16="http://schemas.microsoft.com/office/drawing/2014/main" id="{0A70B845-A884-3AB6-2EF2-6C88E5169EC8}"/>
              </a:ext>
            </a:extLst>
          </p:cNvPr>
          <p:cNvPicPr>
            <a:picLocks noChangeAspect="1"/>
          </p:cNvPicPr>
          <p:nvPr/>
        </p:nvPicPr>
        <p:blipFill>
          <a:blip r:embed="rId6"/>
          <a:stretch>
            <a:fillRect/>
          </a:stretch>
        </p:blipFill>
        <p:spPr>
          <a:xfrm>
            <a:off x="8965265" y="805677"/>
            <a:ext cx="865707" cy="865707"/>
          </a:xfrm>
          <a:prstGeom prst="rect">
            <a:avLst/>
          </a:prstGeom>
        </p:spPr>
      </p:pic>
    </p:spTree>
    <p:custDataLst>
      <p:tags r:id="rId1"/>
    </p:custDataLst>
    <p:extLst>
      <p:ext uri="{BB962C8B-B14F-4D97-AF65-F5344CB8AC3E}">
        <p14:creationId xmlns:p14="http://schemas.microsoft.com/office/powerpoint/2010/main" val="1058781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235837"/>
            <a:ext cx="12192000" cy="2123658"/>
          </a:xfrm>
          <a:prstGeom prst="rect">
            <a:avLst/>
          </a:prstGeom>
        </p:spPr>
        <p:txBody>
          <a:bodyPr wrap="square">
            <a:spAutoFit/>
          </a:bodyPr>
          <a:lstStyle/>
          <a:p>
            <a:pPr algn="ctr" defTabSz="914400">
              <a:defRPr/>
            </a:pPr>
            <a:r>
              <a:rPr lang="en-US" sz="66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WHAT ARE YOUR</a:t>
            </a:r>
          </a:p>
          <a:p>
            <a:pPr algn="ctr" defTabSz="914400">
              <a:defRPr/>
            </a:pPr>
            <a:r>
              <a:rPr lang="en-US" sz="66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 TRANSITION CONCERNS?</a:t>
            </a:r>
            <a:endParaRPr lang="en-US" sz="66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13</a:t>
            </a:r>
          </a:p>
        </p:txBody>
      </p:sp>
      <p:pic>
        <p:nvPicPr>
          <p:cNvPr id="6" name="Picture 5">
            <a:extLst>
              <a:ext uri="{FF2B5EF4-FFF2-40B4-BE49-F238E27FC236}">
                <a16:creationId xmlns:a16="http://schemas.microsoft.com/office/drawing/2014/main" id="{189E13A5-596F-1A24-B6F2-3FCA5B0DE6E8}"/>
              </a:ext>
            </a:extLst>
          </p:cNvPr>
          <p:cNvPicPr>
            <a:picLocks noChangeAspect="1"/>
          </p:cNvPicPr>
          <p:nvPr/>
        </p:nvPicPr>
        <p:blipFill>
          <a:blip r:embed="rId5"/>
          <a:stretch>
            <a:fillRect/>
          </a:stretch>
        </p:blipFill>
        <p:spPr>
          <a:xfrm>
            <a:off x="289285" y="232124"/>
            <a:ext cx="865707" cy="865707"/>
          </a:xfrm>
          <a:prstGeom prst="rect">
            <a:avLst/>
          </a:prstGeom>
        </p:spPr>
      </p:pic>
    </p:spTree>
    <p:custDataLst>
      <p:tags r:id="rId1"/>
    </p:custDataLst>
    <p:extLst>
      <p:ext uri="{BB962C8B-B14F-4D97-AF65-F5344CB8AC3E}">
        <p14:creationId xmlns:p14="http://schemas.microsoft.com/office/powerpoint/2010/main" val="1226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7D3859-57C0-6D03-730A-4D279A720D09}"/>
              </a:ext>
            </a:extLst>
          </p:cNvPr>
          <p:cNvSpPr/>
          <p:nvPr/>
        </p:nvSpPr>
        <p:spPr>
          <a:xfrm>
            <a:off x="0" y="1207388"/>
            <a:ext cx="12192000" cy="2920475"/>
          </a:xfrm>
          <a:prstGeom prst="rect">
            <a:avLst/>
          </a:prstGeom>
          <a:solidFill>
            <a:srgbClr val="062E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8525FDA-298F-8CCA-287F-140167B1F0B8}"/>
              </a:ext>
            </a:extLst>
          </p:cNvPr>
          <p:cNvSpPr/>
          <p:nvPr/>
        </p:nvSpPr>
        <p:spPr>
          <a:xfrm>
            <a:off x="0" y="9680"/>
            <a:ext cx="12113869" cy="1216074"/>
          </a:xfrm>
          <a:prstGeom prst="rect">
            <a:avLst/>
          </a:prstGeom>
          <a:solidFill>
            <a:schemeClr val="accent1">
              <a:alpha val="3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93676AA-D8CC-EEBB-0F2C-483D68435ECE}"/>
              </a:ext>
            </a:extLst>
          </p:cNvPr>
          <p:cNvSpPr txBox="1"/>
          <p:nvPr/>
        </p:nvSpPr>
        <p:spPr>
          <a:xfrm>
            <a:off x="382353" y="1352096"/>
            <a:ext cx="11809647" cy="293926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1800"/>
              </a:spcAft>
              <a:buClr>
                <a:srgbClr val="00B0F0"/>
              </a:buClr>
              <a:buSzTx/>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Review the list of common concerns in the Participant Guide, including the following: </a:t>
            </a:r>
          </a:p>
          <a:p>
            <a:pPr marR="0" lvl="0" algn="l" defTabSz="457200" rtl="0" eaLnBrk="1" fontAlgn="auto" latinLnBrk="0" hangingPunct="1">
              <a:lnSpc>
                <a:spcPct val="100000"/>
              </a:lnSpc>
              <a:spcBef>
                <a:spcPts val="0"/>
              </a:spcBef>
              <a:spcAft>
                <a:spcPts val="1800"/>
              </a:spcAft>
              <a:buClr>
                <a:srgbClr val="00B0F0"/>
              </a:buClr>
              <a:buSzTx/>
              <a:tabLst/>
              <a:defRPr/>
            </a:pPr>
            <a:endParaRPr lang="en-US" sz="3200" b="1" dirty="0">
              <a:solidFill>
                <a:prstClr val="white"/>
              </a:solidFill>
              <a:latin typeface="Calibri" panose="020F0502020204030204"/>
            </a:endParaRPr>
          </a:p>
          <a:p>
            <a:pPr marR="0" lvl="0" algn="l" defTabSz="457200" rtl="0" eaLnBrk="1" fontAlgn="auto" latinLnBrk="0" hangingPunct="1">
              <a:lnSpc>
                <a:spcPct val="100000"/>
              </a:lnSpc>
              <a:spcBef>
                <a:spcPts val="0"/>
              </a:spcBef>
              <a:spcAft>
                <a:spcPts val="1800"/>
              </a:spcAft>
              <a:buClr>
                <a:srgbClr val="00B0F0"/>
              </a:buClr>
              <a:buSzTx/>
              <a:tabLst/>
              <a:defRPr/>
            </a:pPr>
            <a:endParaRPr lang="en-US" sz="3200" b="1"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59070DB-8B39-0017-B337-118818057E4F}"/>
              </a:ext>
            </a:extLst>
          </p:cNvPr>
          <p:cNvSpPr txBox="1">
            <a:spLocks/>
          </p:cNvSpPr>
          <p:nvPr/>
        </p:nvSpPr>
        <p:spPr>
          <a:xfrm>
            <a:off x="1152950" y="-86853"/>
            <a:ext cx="9995556"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chemeClr val="bg1"/>
                </a:solidFill>
                <a:latin typeface="Franklin Gothic Medium" panose="020B0603020102020204" pitchFamily="34" charset="0"/>
              </a:rPr>
              <a:t>TRANSITION CONCERNS</a:t>
            </a:r>
          </a:p>
        </p:txBody>
      </p:sp>
      <p:sp>
        <p:nvSpPr>
          <p:cNvPr id="8" name="TextBox 7">
            <a:extLst>
              <a:ext uri="{FF2B5EF4-FFF2-40B4-BE49-F238E27FC236}">
                <a16:creationId xmlns:a16="http://schemas.microsoft.com/office/drawing/2014/main" id="{A1F549BA-E043-8333-2B35-7783B8DE78E5}"/>
              </a:ext>
            </a:extLst>
          </p:cNvPr>
          <p:cNvSpPr txBox="1"/>
          <p:nvPr/>
        </p:nvSpPr>
        <p:spPr>
          <a:xfrm>
            <a:off x="1152950" y="2253855"/>
            <a:ext cx="4981052" cy="1569660"/>
          </a:xfrm>
          <a:prstGeom prst="rect">
            <a:avLst/>
          </a:prstGeom>
          <a:noFill/>
        </p:spPr>
        <p:txBody>
          <a:bodyPr wrap="square" rtlCol="0">
            <a:spAutoFit/>
          </a:bodyPr>
          <a:lstStyle/>
          <a:p>
            <a:pPr marL="457200" indent="-457200">
              <a:buClr>
                <a:srgbClr val="43B0F1"/>
              </a:buClr>
              <a:buFont typeface="Courier New" panose="02070309020205020404" pitchFamily="49" charset="0"/>
              <a:buChar char="o"/>
            </a:pPr>
            <a:r>
              <a:rPr lang="en-US" sz="2400" dirty="0">
                <a:solidFill>
                  <a:schemeClr val="bg1"/>
                </a:solidFill>
              </a:rPr>
              <a:t>Loss of purpose/identity </a:t>
            </a:r>
          </a:p>
          <a:p>
            <a:pPr marL="457200" indent="-457200">
              <a:buClr>
                <a:srgbClr val="43B0F1"/>
              </a:buClr>
              <a:buFont typeface="Courier New" panose="02070309020205020404" pitchFamily="49" charset="0"/>
              <a:buChar char="o"/>
            </a:pPr>
            <a:r>
              <a:rPr lang="en-US" sz="2400" dirty="0">
                <a:solidFill>
                  <a:schemeClr val="bg1"/>
                </a:solidFill>
              </a:rPr>
              <a:t>Paycheck not guaranteed</a:t>
            </a:r>
          </a:p>
          <a:p>
            <a:pPr marL="457200" indent="-457200">
              <a:buClr>
                <a:srgbClr val="43B0F1"/>
              </a:buClr>
              <a:buFont typeface="Courier New" panose="02070309020205020404" pitchFamily="49" charset="0"/>
              <a:buChar char="o"/>
            </a:pPr>
            <a:r>
              <a:rPr lang="en-US" sz="2400" dirty="0">
                <a:solidFill>
                  <a:schemeClr val="bg1"/>
                </a:solidFill>
              </a:rPr>
              <a:t>Getting/keeping the right job </a:t>
            </a:r>
          </a:p>
          <a:p>
            <a:pPr marL="457200" indent="-457200">
              <a:buClr>
                <a:srgbClr val="43B0F1"/>
              </a:buClr>
              <a:buFont typeface="Courier New" panose="02070309020205020404" pitchFamily="49" charset="0"/>
              <a:buChar char="o"/>
            </a:pPr>
            <a:r>
              <a:rPr lang="en-US" sz="2400" dirty="0">
                <a:solidFill>
                  <a:schemeClr val="bg1"/>
                </a:solidFill>
              </a:rPr>
              <a:t>Paying more taxes</a:t>
            </a:r>
          </a:p>
        </p:txBody>
      </p:sp>
      <p:sp>
        <p:nvSpPr>
          <p:cNvPr id="9" name="TextBox 8">
            <a:extLst>
              <a:ext uri="{FF2B5EF4-FFF2-40B4-BE49-F238E27FC236}">
                <a16:creationId xmlns:a16="http://schemas.microsoft.com/office/drawing/2014/main" id="{3D954B3B-27BF-F363-0245-E7F61E1C1FA5}"/>
              </a:ext>
            </a:extLst>
          </p:cNvPr>
          <p:cNvSpPr txBox="1"/>
          <p:nvPr/>
        </p:nvSpPr>
        <p:spPr>
          <a:xfrm>
            <a:off x="6056934" y="2210631"/>
            <a:ext cx="5318449" cy="1569660"/>
          </a:xfrm>
          <a:prstGeom prst="rect">
            <a:avLst/>
          </a:prstGeom>
          <a:noFill/>
        </p:spPr>
        <p:txBody>
          <a:bodyPr wrap="square">
            <a:spAutoFit/>
          </a:bodyPr>
          <a:lstStyle/>
          <a:p>
            <a:pPr marL="457200" indent="-457200">
              <a:buClr>
                <a:srgbClr val="43B0F1"/>
              </a:buClr>
              <a:buFont typeface="Courier New" panose="02070309020205020404" pitchFamily="49" charset="0"/>
              <a:buChar char="o"/>
            </a:pPr>
            <a:r>
              <a:rPr lang="en-US" sz="2400" dirty="0">
                <a:solidFill>
                  <a:schemeClr val="bg1"/>
                </a:solidFill>
              </a:rPr>
              <a:t>Going into debt </a:t>
            </a:r>
          </a:p>
          <a:p>
            <a:pPr marL="457200" indent="-457200">
              <a:buClr>
                <a:srgbClr val="43B0F1"/>
              </a:buClr>
              <a:buFont typeface="Courier New" panose="02070309020205020404" pitchFamily="49" charset="0"/>
              <a:buChar char="o"/>
            </a:pPr>
            <a:r>
              <a:rPr lang="en-US" sz="2400" dirty="0">
                <a:solidFill>
                  <a:schemeClr val="bg1"/>
                </a:solidFill>
              </a:rPr>
              <a:t>Obtaining and paying for health care </a:t>
            </a:r>
          </a:p>
          <a:p>
            <a:pPr marL="457200" indent="-457200">
              <a:buClr>
                <a:srgbClr val="43B0F1"/>
              </a:buClr>
              <a:buFont typeface="Courier New" panose="02070309020205020404" pitchFamily="49" charset="0"/>
              <a:buChar char="o"/>
            </a:pPr>
            <a:r>
              <a:rPr lang="en-US" sz="2400" dirty="0">
                <a:solidFill>
                  <a:schemeClr val="bg1"/>
                </a:solidFill>
              </a:rPr>
              <a:t>Losing the military support system</a:t>
            </a:r>
          </a:p>
          <a:p>
            <a:pPr marL="457200" indent="-457200">
              <a:buClr>
                <a:srgbClr val="43B0F1"/>
              </a:buClr>
              <a:buFont typeface="Courier New" panose="02070309020205020404" pitchFamily="49" charset="0"/>
              <a:buChar char="o"/>
            </a:pPr>
            <a:r>
              <a:rPr lang="en-US" sz="2400" dirty="0">
                <a:solidFill>
                  <a:schemeClr val="bg1"/>
                </a:solidFill>
              </a:rPr>
              <a:t>Finding affordable housing</a:t>
            </a:r>
          </a:p>
        </p:txBody>
      </p:sp>
      <p:pic>
        <p:nvPicPr>
          <p:cNvPr id="11" name="Picture 10">
            <a:extLst>
              <a:ext uri="{FF2B5EF4-FFF2-40B4-BE49-F238E27FC236}">
                <a16:creationId xmlns:a16="http://schemas.microsoft.com/office/drawing/2014/main" id="{1BB5776F-A752-B6DD-E945-6466FEC7983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Lst>
          </a:blip>
          <a:stretch>
            <a:fillRect/>
          </a:stretch>
        </p:blipFill>
        <p:spPr>
          <a:xfrm>
            <a:off x="250315" y="4415421"/>
            <a:ext cx="2592382" cy="2146139"/>
          </a:xfrm>
          <a:prstGeom prst="rect">
            <a:avLst/>
          </a:prstGeom>
          <a:ln>
            <a:solidFill>
              <a:schemeClr val="accent2">
                <a:lumMod val="50000"/>
              </a:schemeClr>
            </a:solidFill>
          </a:ln>
          <a:effectLst>
            <a:outerShdw blurRad="228600" dist="317500" dir="6060000" algn="r" rotWithShape="0">
              <a:prstClr val="black">
                <a:alpha val="40000"/>
              </a:prstClr>
            </a:outerShdw>
          </a:effectLst>
        </p:spPr>
      </p:pic>
      <p:sp>
        <p:nvSpPr>
          <p:cNvPr id="14" name="TextBox 13">
            <a:extLst>
              <a:ext uri="{FF2B5EF4-FFF2-40B4-BE49-F238E27FC236}">
                <a16:creationId xmlns:a16="http://schemas.microsoft.com/office/drawing/2014/main" id="{68E3678E-5B7C-F1C8-AFAF-91D6CF0C0AD3}"/>
              </a:ext>
            </a:extLst>
          </p:cNvPr>
          <p:cNvSpPr txBox="1"/>
          <p:nvPr/>
        </p:nvSpPr>
        <p:spPr>
          <a:xfrm>
            <a:off x="3020181" y="4126358"/>
            <a:ext cx="8921504" cy="2708434"/>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Were your concerns listed? </a:t>
            </a:r>
          </a:p>
          <a:p>
            <a:pPr marL="342900" marR="0" lvl="0" indent="-3429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lang="en-US" sz="2800" dirty="0">
                <a:solidFill>
                  <a:prstClr val="white"/>
                </a:solidFill>
                <a:latin typeface="Calibri" panose="020F0502020204030204"/>
              </a:rPr>
              <a:t>How do you feel knowing that others have some of the same concerns as you do? </a:t>
            </a:r>
          </a:p>
          <a:p>
            <a:pPr marL="342900" marR="0" lvl="0" indent="-3429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What changes are you looking </a:t>
            </a:r>
            <a:r>
              <a:rPr lang="en-US" sz="2800" dirty="0">
                <a:solidFill>
                  <a:prstClr val="white"/>
                </a:solidFill>
                <a:latin typeface="Calibri" panose="020F0502020204030204"/>
              </a:rPr>
              <a:t>forward to after your transition?  </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AA2A0C-5B9C-3839-9FAC-445A166C41B6}"/>
              </a:ext>
            </a:extLst>
          </p:cNvPr>
          <p:cNvSpPr txBox="1"/>
          <p:nvPr/>
        </p:nvSpPr>
        <p:spPr>
          <a:xfrm>
            <a:off x="85778" y="6368633"/>
            <a:ext cx="1069214" cy="408623"/>
          </a:xfrm>
          <a:prstGeom prst="roundRect">
            <a:avLst/>
          </a:prstGeom>
          <a:solidFill>
            <a:srgbClr val="434343"/>
          </a:solidFill>
          <a:ln>
            <a:solidFill>
              <a:schemeClr val="bg2">
                <a:lumMod val="50000"/>
              </a:schemeClr>
            </a:solidFill>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PG, p. 14</a:t>
            </a:r>
          </a:p>
        </p:txBody>
      </p:sp>
      <p:pic>
        <p:nvPicPr>
          <p:cNvPr id="13" name="Picture 12">
            <a:extLst>
              <a:ext uri="{FF2B5EF4-FFF2-40B4-BE49-F238E27FC236}">
                <a16:creationId xmlns:a16="http://schemas.microsoft.com/office/drawing/2014/main" id="{4F78644D-C180-5D1B-B7CF-226A4280A4C7}"/>
              </a:ext>
            </a:extLst>
          </p:cNvPr>
          <p:cNvPicPr>
            <a:picLocks noChangeAspect="1"/>
          </p:cNvPicPr>
          <p:nvPr/>
        </p:nvPicPr>
        <p:blipFill>
          <a:blip r:embed="rId6"/>
          <a:stretch>
            <a:fillRect/>
          </a:stretch>
        </p:blipFill>
        <p:spPr>
          <a:xfrm>
            <a:off x="382353" y="178182"/>
            <a:ext cx="865707" cy="865707"/>
          </a:xfrm>
          <a:prstGeom prst="rect">
            <a:avLst/>
          </a:prstGeom>
        </p:spPr>
      </p:pic>
    </p:spTree>
    <p:custDataLst>
      <p:tags r:id="rId1"/>
    </p:custDataLst>
    <p:extLst>
      <p:ext uri="{BB962C8B-B14F-4D97-AF65-F5344CB8AC3E}">
        <p14:creationId xmlns:p14="http://schemas.microsoft.com/office/powerpoint/2010/main" val="290183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3258" y="200023"/>
            <a:ext cx="1580349" cy="1578769"/>
          </a:xfrm>
          <a:prstGeom prst="rect">
            <a:avLst/>
          </a:prstGeom>
        </p:spPr>
      </p:pic>
      <p:grpSp>
        <p:nvGrpSpPr>
          <p:cNvPr id="2" name="Group 1"/>
          <p:cNvGrpSpPr/>
          <p:nvPr/>
        </p:nvGrpSpPr>
        <p:grpSpPr>
          <a:xfrm>
            <a:off x="1388269" y="411956"/>
            <a:ext cx="9315450" cy="4681001"/>
            <a:chOff x="1457325" y="411956"/>
            <a:chExt cx="9315450" cy="4681001"/>
          </a:xfrm>
        </p:grpSpPr>
        <p:sp>
          <p:nvSpPr>
            <p:cNvPr id="4" name="Rectangle 3"/>
            <p:cNvSpPr/>
            <p:nvPr/>
          </p:nvSpPr>
          <p:spPr>
            <a:xfrm>
              <a:off x="1457325" y="2538412"/>
              <a:ext cx="9315450" cy="2554545"/>
            </a:xfrm>
            <a:prstGeom prst="rect">
              <a:avLst/>
            </a:prstGeom>
          </p:spPr>
          <p:txBody>
            <a:bodyPr wrap="square">
              <a:spAutoFit/>
            </a:bodyPr>
            <a:lstStyle/>
            <a:p>
              <a:pPr algn="ctr" defTabSz="914400">
                <a:defRPr/>
              </a:pPr>
              <a:r>
                <a:rPr lang="en-US" sz="8000" b="1" cap="all" dirty="0">
                  <a:solidFill>
                    <a:srgbClr val="001746"/>
                  </a:solidFill>
                  <a:latin typeface="YALBswrqCsg 0"/>
                </a:rPr>
                <a:t>MANAGING YOUR (MY) TRANSITION</a:t>
              </a:r>
              <a:endParaRPr lang="en-US" sz="8000" dirty="0">
                <a:solidFill>
                  <a:srgbClr val="001746"/>
                </a:solidFill>
                <a:latin typeface="Calibri" panose="020F0502020204030204"/>
              </a:endParaRPr>
            </a:p>
          </p:txBody>
        </p:sp>
        <p:sp>
          <p:nvSpPr>
            <p:cNvPr id="7" name="Rectangle 6"/>
            <p:cNvSpPr/>
            <p:nvPr/>
          </p:nvSpPr>
          <p:spPr>
            <a:xfrm>
              <a:off x="4494411" y="411956"/>
              <a:ext cx="3169842" cy="461665"/>
            </a:xfrm>
            <a:prstGeom prst="rect">
              <a:avLst/>
            </a:prstGeom>
          </p:spPr>
          <p:txBody>
            <a:bodyPr wrap="none">
              <a:spAutoFit/>
            </a:bodyPr>
            <a:lstStyle/>
            <a:p>
              <a:pPr algn="ctr" defTabSz="914400">
                <a:defRPr/>
              </a:pPr>
              <a:r>
                <a:rPr lang="en-US" sz="2400" b="1" cap="all" dirty="0">
                  <a:solidFill>
                    <a:srgbClr val="001746"/>
                  </a:solidFill>
                  <a:latin typeface="YACgEev4gKc 0"/>
                </a:rPr>
                <a:t>2026 TAP CURRICULUM</a:t>
              </a:r>
            </a:p>
          </p:txBody>
        </p:sp>
      </p:grpSp>
      <p:pic>
        <p:nvPicPr>
          <p:cNvPr id="8" name="Picture 7">
            <a:extLst>
              <a:ext uri="{FF2B5EF4-FFF2-40B4-BE49-F238E27FC236}">
                <a16:creationId xmlns:a16="http://schemas.microsoft.com/office/drawing/2014/main" id="{D8CD13DF-7783-DB32-4503-93AC901499F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15518"/>
            <a:ext cx="12191999" cy="6858000"/>
          </a:xfrm>
          <a:prstGeom prst="rect">
            <a:avLst/>
          </a:prstGeom>
        </p:spPr>
      </p:pic>
    </p:spTree>
    <p:custDataLst>
      <p:tags r:id="rId1"/>
    </p:custDataLst>
    <p:extLst>
      <p:ext uri="{BB962C8B-B14F-4D97-AF65-F5344CB8AC3E}">
        <p14:creationId xmlns:p14="http://schemas.microsoft.com/office/powerpoint/2010/main" val="18375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07610" y="4050064"/>
            <a:ext cx="7333914" cy="2646878"/>
          </a:xfrm>
          <a:prstGeom prst="rect">
            <a:avLst/>
          </a:prstGeom>
          <a:noFill/>
        </p:spPr>
        <p:txBody>
          <a:bodyPr wrap="square" rtlCol="0">
            <a:spAutoFit/>
          </a:bodyPr>
          <a:lstStyle/>
          <a:p>
            <a:pPr marL="514350" indent="-514350">
              <a:buFont typeface="Wingdings" panose="05000000000000000000" pitchFamily="2" charset="2"/>
              <a:buChar char="Ø"/>
            </a:pPr>
            <a:r>
              <a:rPr lang="en-US" sz="3600" b="1" dirty="0">
                <a:solidFill>
                  <a:srgbClr val="73C3F5"/>
                </a:solidFill>
                <a:effectLst>
                  <a:outerShdw blurRad="38100" dist="38100" dir="2700000" algn="tl">
                    <a:srgbClr val="000000">
                      <a:alpha val="43137"/>
                    </a:srgbClr>
                  </a:outerShdw>
                </a:effectLst>
              </a:rPr>
              <a:t>TOP RESILIENCY TIPS: </a:t>
            </a:r>
          </a:p>
          <a:p>
            <a:pPr marL="1371600" lvl="2" indent="-457200">
              <a:buClr>
                <a:schemeClr val="accent1"/>
              </a:buClr>
              <a:buFont typeface="Wingdings" panose="05000000000000000000" pitchFamily="2" charset="2"/>
              <a:buChar char="§"/>
            </a:pPr>
            <a:r>
              <a:rPr lang="en-US" sz="2800" dirty="0">
                <a:solidFill>
                  <a:schemeClr val="bg1"/>
                </a:solidFill>
              </a:rPr>
              <a:t>Be realistic</a:t>
            </a:r>
          </a:p>
          <a:p>
            <a:pPr marL="1371600" lvl="2" indent="-457200">
              <a:buClr>
                <a:schemeClr val="accent1"/>
              </a:buClr>
              <a:buFont typeface="Wingdings" panose="05000000000000000000" pitchFamily="2" charset="2"/>
              <a:buChar char="§"/>
            </a:pPr>
            <a:r>
              <a:rPr lang="en-US" sz="2800" dirty="0">
                <a:solidFill>
                  <a:schemeClr val="bg1"/>
                </a:solidFill>
              </a:rPr>
              <a:t>Turn challenges into opportunities</a:t>
            </a:r>
          </a:p>
          <a:p>
            <a:pPr marL="1371600" lvl="2" indent="-457200">
              <a:buClr>
                <a:schemeClr val="accent1"/>
              </a:buClr>
              <a:buFont typeface="Wingdings" panose="05000000000000000000" pitchFamily="2" charset="2"/>
              <a:buChar char="§"/>
            </a:pPr>
            <a:r>
              <a:rPr lang="en-US" sz="2800" dirty="0">
                <a:solidFill>
                  <a:schemeClr val="bg1"/>
                </a:solidFill>
              </a:rPr>
              <a:t>Learn from adversity</a:t>
            </a:r>
          </a:p>
          <a:p>
            <a:pPr marL="1371600" lvl="2" indent="-457200">
              <a:buClr>
                <a:schemeClr val="accent1"/>
              </a:buClr>
              <a:buFont typeface="Wingdings" panose="05000000000000000000" pitchFamily="2" charset="2"/>
              <a:buChar char="§"/>
            </a:pPr>
            <a:r>
              <a:rPr lang="en-US" sz="2800" dirty="0">
                <a:solidFill>
                  <a:schemeClr val="bg1"/>
                </a:solidFill>
              </a:rPr>
              <a:t>Prepare for challenging situations</a:t>
            </a:r>
          </a:p>
          <a:p>
            <a:endParaRPr lang="en-US" dirty="0">
              <a:solidFill>
                <a:schemeClr val="bg1"/>
              </a:solidFill>
            </a:endParaRPr>
          </a:p>
        </p:txBody>
      </p:sp>
      <p:sp>
        <p:nvSpPr>
          <p:cNvPr id="9" name="TextBox 8"/>
          <p:cNvSpPr txBox="1"/>
          <p:nvPr/>
        </p:nvSpPr>
        <p:spPr>
          <a:xfrm>
            <a:off x="142875" y="1299709"/>
            <a:ext cx="7496175" cy="2246769"/>
          </a:xfrm>
          <a:prstGeom prst="rect">
            <a:avLst/>
          </a:prstGeom>
          <a:noFill/>
        </p:spPr>
        <p:txBody>
          <a:bodyPr wrap="square" rtlCol="0">
            <a:spAutoFit/>
          </a:bodyPr>
          <a:lstStyle/>
          <a:p>
            <a:pPr algn="ctr"/>
            <a:r>
              <a:rPr lang="en-US" sz="3600" i="1" dirty="0">
                <a:solidFill>
                  <a:schemeClr val="bg1"/>
                </a:solidFill>
              </a:rPr>
              <a:t>“…The process of adapting well in </a:t>
            </a:r>
          </a:p>
          <a:p>
            <a:pPr algn="ctr"/>
            <a:r>
              <a:rPr lang="en-US" sz="3600" i="1" dirty="0">
                <a:solidFill>
                  <a:schemeClr val="bg1"/>
                </a:solidFill>
              </a:rPr>
              <a:t>the face of change, adversity, or </a:t>
            </a:r>
          </a:p>
          <a:p>
            <a:pPr algn="ctr"/>
            <a:r>
              <a:rPr lang="en-US" sz="3600" i="1" dirty="0">
                <a:solidFill>
                  <a:schemeClr val="bg1"/>
                </a:solidFill>
              </a:rPr>
              <a:t>significant sources of stress” </a:t>
            </a:r>
          </a:p>
          <a:p>
            <a:pPr algn="ctr"/>
            <a:r>
              <a:rPr lang="en-US" sz="3200" i="1" dirty="0">
                <a:solidFill>
                  <a:schemeClr val="bg1"/>
                </a:solidFill>
              </a:rPr>
              <a:t>								</a:t>
            </a:r>
            <a:r>
              <a:rPr lang="en-US" sz="1200" i="1" dirty="0">
                <a:solidFill>
                  <a:schemeClr val="bg1"/>
                </a:solidFill>
              </a:rPr>
              <a:t>(Source: American Psychological Association)</a:t>
            </a:r>
          </a:p>
        </p:txBody>
      </p:sp>
      <p:sp>
        <p:nvSpPr>
          <p:cNvPr id="10" name="Rectangle 9"/>
          <p:cNvSpPr/>
          <p:nvPr/>
        </p:nvSpPr>
        <p:spPr>
          <a:xfrm>
            <a:off x="142875" y="263550"/>
            <a:ext cx="7496175" cy="830997"/>
          </a:xfrm>
          <a:prstGeom prst="rect">
            <a:avLst/>
          </a:prstGeom>
        </p:spPr>
        <p:txBody>
          <a:bodyPr wrap="square">
            <a:spAutoFit/>
          </a:bodyPr>
          <a:lstStyle/>
          <a:p>
            <a:pPr algn="ctr" defTabSz="914400">
              <a:defRPr/>
            </a:pP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RESILIENCY IN TRANSITION</a:t>
            </a:r>
            <a:endParaRPr lang="en-US" sz="48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sp>
        <p:nvSpPr>
          <p:cNvPr id="6" name="TextBox 5">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15</a:t>
            </a:r>
          </a:p>
        </p:txBody>
      </p:sp>
    </p:spTree>
    <p:custDataLst>
      <p:tags r:id="rId1"/>
    </p:custDataLst>
    <p:extLst>
      <p:ext uri="{BB962C8B-B14F-4D97-AF65-F5344CB8AC3E}">
        <p14:creationId xmlns:p14="http://schemas.microsoft.com/office/powerpoint/2010/main" val="383261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574596" y="1410755"/>
            <a:ext cx="6398304" cy="4739759"/>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Isolation/Apathy</a:t>
            </a:r>
          </a:p>
          <a:p>
            <a:pPr marL="457200" indent="-457200">
              <a:spcAft>
                <a:spcPts val="1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Irritability/Exhaustion</a:t>
            </a:r>
          </a:p>
          <a:p>
            <a:pPr marL="457200" indent="-457200">
              <a:spcAft>
                <a:spcPts val="1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Headaches/Depression</a:t>
            </a:r>
          </a:p>
          <a:p>
            <a:pPr marL="457200" indent="-457200">
              <a:spcAft>
                <a:spcPts val="1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Decreased communication</a:t>
            </a:r>
          </a:p>
          <a:p>
            <a:pPr marL="457200" indent="-457200">
              <a:spcAft>
                <a:spcPts val="1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Changes in appetite or sleep</a:t>
            </a:r>
          </a:p>
          <a:p>
            <a:pPr marL="457200" indent="-457200">
              <a:spcAft>
                <a:spcPts val="1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Increased use of alcohol or drugs</a:t>
            </a:r>
          </a:p>
          <a:p>
            <a:pPr marL="457200" indent="-457200">
              <a:spcAft>
                <a:spcPts val="12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Feelings of anxiety or helplessness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8" name="Title 1"/>
          <p:cNvSpPr>
            <a:spLocks noGrp="1"/>
          </p:cNvSpPr>
          <p:nvPr>
            <p:ph type="title"/>
          </p:nvPr>
        </p:nvSpPr>
        <p:spPr>
          <a:xfrm>
            <a:off x="793436" y="287366"/>
            <a:ext cx="10605127" cy="1143000"/>
          </a:xfrm>
        </p:spPr>
        <p:txBody>
          <a:bodyPr>
            <a:no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MANAGING TRANSITION STRESS</a:t>
            </a:r>
          </a:p>
        </p:txBody>
      </p:sp>
      <p:sp>
        <p:nvSpPr>
          <p:cNvPr id="7" name="Title 1"/>
          <p:cNvSpPr txBox="1">
            <a:spLocks/>
          </p:cNvSpPr>
          <p:nvPr/>
        </p:nvSpPr>
        <p:spPr>
          <a:xfrm>
            <a:off x="1041790" y="642240"/>
            <a:ext cx="3855984" cy="2608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i="1" dirty="0">
                <a:solidFill>
                  <a:schemeClr val="bg1"/>
                </a:solidFill>
                <a:effectLst>
                  <a:outerShdw blurRad="38100" dist="38100" dir="2700000" algn="tl">
                    <a:srgbClr val="000000">
                      <a:alpha val="43137"/>
                    </a:srgbClr>
                  </a:outerShdw>
                </a:effectLst>
                <a:latin typeface="Franklin Gothic Medium" panose="020B0603020102020204" pitchFamily="34" charset="0"/>
              </a:rPr>
              <a:t>(Some) Symptoms </a:t>
            </a:r>
          </a:p>
          <a:p>
            <a:pPr algn="r"/>
            <a:r>
              <a:rPr lang="en-US" sz="3600" b="1" i="1" dirty="0">
                <a:solidFill>
                  <a:schemeClr val="bg1"/>
                </a:solidFill>
                <a:effectLst>
                  <a:outerShdw blurRad="38100" dist="38100" dir="2700000" algn="tl">
                    <a:srgbClr val="000000">
                      <a:alpha val="43137"/>
                    </a:srgbClr>
                  </a:outerShdw>
                </a:effectLst>
                <a:latin typeface="Franklin Gothic Medium" panose="020B0603020102020204" pitchFamily="34" charset="0"/>
              </a:rPr>
              <a:t>of Stress:</a:t>
            </a:r>
          </a:p>
        </p:txBody>
      </p:sp>
      <p:sp>
        <p:nvSpPr>
          <p:cNvPr id="6" name="TextBox 5">
            <a:extLst>
              <a:ext uri="{FF2B5EF4-FFF2-40B4-BE49-F238E27FC236}">
                <a16:creationId xmlns:a16="http://schemas.microsoft.com/office/drawing/2014/main" id="{578999A7-F73A-422A-A4BB-1006A5BBDC3B}"/>
              </a:ext>
            </a:extLst>
          </p:cNvPr>
          <p:cNvSpPr txBox="1"/>
          <p:nvPr/>
        </p:nvSpPr>
        <p:spPr>
          <a:xfrm>
            <a:off x="69602" y="641416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16</a:t>
            </a:r>
          </a:p>
        </p:txBody>
      </p:sp>
      <p:sp>
        <p:nvSpPr>
          <p:cNvPr id="2" name="Title 1">
            <a:extLst>
              <a:ext uri="{FF2B5EF4-FFF2-40B4-BE49-F238E27FC236}">
                <a16:creationId xmlns:a16="http://schemas.microsoft.com/office/drawing/2014/main" id="{47D329EF-E164-6507-08D4-E08920B5ADF2}"/>
              </a:ext>
            </a:extLst>
          </p:cNvPr>
          <p:cNvSpPr txBox="1">
            <a:spLocks/>
          </p:cNvSpPr>
          <p:nvPr/>
        </p:nvSpPr>
        <p:spPr>
          <a:xfrm>
            <a:off x="2941027" y="5427634"/>
            <a:ext cx="9031873"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solidFill>
                  <a:schemeClr val="bg1"/>
                </a:solidFill>
                <a:latin typeface="Franklin Gothic Medium" panose="020B0603020102020204" pitchFamily="34" charset="0"/>
              </a:rPr>
              <a:t>How do YOU relieve stress? </a:t>
            </a:r>
          </a:p>
        </p:txBody>
      </p:sp>
    </p:spTree>
    <p:custDataLst>
      <p:tags r:id="rId1"/>
    </p:custDataLst>
    <p:extLst>
      <p:ext uri="{BB962C8B-B14F-4D97-AF65-F5344CB8AC3E}">
        <p14:creationId xmlns:p14="http://schemas.microsoft.com/office/powerpoint/2010/main" val="5780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37022" y="18309"/>
            <a:ext cx="4454978" cy="1143000"/>
          </a:xfrm>
        </p:spPr>
        <p:txBody>
          <a:bodyPr>
            <a:normAutofit/>
          </a:bodyPr>
          <a:lstStyle/>
          <a:p>
            <a:r>
              <a:rPr lang="en-US" sz="4000" b="1" dirty="0">
                <a:solidFill>
                  <a:schemeClr val="bg1"/>
                </a:solidFill>
                <a:latin typeface="Franklin Gothic Medium" panose="020B0603020102020204" pitchFamily="34" charset="0"/>
              </a:rPr>
              <a:t>RELIEVING STRESS</a:t>
            </a:r>
          </a:p>
        </p:txBody>
      </p:sp>
      <p:sp>
        <p:nvSpPr>
          <p:cNvPr id="24" name="TextBox 23"/>
          <p:cNvSpPr txBox="1"/>
          <p:nvPr/>
        </p:nvSpPr>
        <p:spPr>
          <a:xfrm>
            <a:off x="7823433" y="1028962"/>
            <a:ext cx="4368567" cy="6801862"/>
          </a:xfrm>
          <a:prstGeom prst="rect">
            <a:avLst/>
          </a:prstGeom>
          <a:noFill/>
        </p:spPr>
        <p:txBody>
          <a:bodyPr wrap="square" numCol="1"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Communicate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Ask for help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Exercise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well and drink water</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Breathe or </a:t>
            </a:r>
            <a:r>
              <a:rPr lang="en-US" sz="2800" dirty="0">
                <a:solidFill>
                  <a:prstClr val="white"/>
                </a:solidFill>
                <a:latin typeface="Calibri" panose="020F0502020204030204"/>
              </a:rPr>
              <a:t>meditate</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Fun with family/friends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27" name="TextBox 26"/>
          <p:cNvSpPr txBox="1"/>
          <p:nvPr/>
        </p:nvSpPr>
        <p:spPr>
          <a:xfrm>
            <a:off x="8135491" y="5131675"/>
            <a:ext cx="34582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BE FLEXIBLE!</a:t>
            </a:r>
          </a:p>
        </p:txBody>
      </p:sp>
      <p:sp>
        <p:nvSpPr>
          <p:cNvPr id="6" name="TextBox 5">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16</a:t>
            </a:r>
          </a:p>
        </p:txBody>
      </p:sp>
    </p:spTree>
    <p:extLst>
      <p:ext uri="{BB962C8B-B14F-4D97-AF65-F5344CB8AC3E}">
        <p14:creationId xmlns:p14="http://schemas.microsoft.com/office/powerpoint/2010/main" val="7199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AF1190-1405-CF54-F564-2AD2D7AF3DD8}"/>
              </a:ext>
            </a:extLst>
          </p:cNvPr>
          <p:cNvSpPr/>
          <p:nvPr/>
        </p:nvSpPr>
        <p:spPr>
          <a:xfrm>
            <a:off x="7768770" y="635833"/>
            <a:ext cx="4068567" cy="5586334"/>
          </a:xfrm>
          <a:prstGeom prst="roundRect">
            <a:avLst/>
          </a:prstGeom>
          <a:solidFill>
            <a:schemeClr val="accent1">
              <a:lumMod val="20000"/>
              <a:lumOff val="80000"/>
            </a:schemeClr>
          </a:solidFill>
          <a:effectLst>
            <a:outerShdw blurRad="152400" dist="203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sp>
        <p:nvSpPr>
          <p:cNvPr id="5" name="TextBox 4">
            <a:extLst>
              <a:ext uri="{FF2B5EF4-FFF2-40B4-BE49-F238E27FC236}">
                <a16:creationId xmlns:a16="http://schemas.microsoft.com/office/drawing/2014/main" id="{03D281C6-C198-75B9-14DF-56AB950F837B}"/>
              </a:ext>
            </a:extLst>
          </p:cNvPr>
          <p:cNvSpPr txBox="1"/>
          <p:nvPr/>
        </p:nvSpPr>
        <p:spPr>
          <a:xfrm>
            <a:off x="85778" y="6368633"/>
            <a:ext cx="1123647"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18</a:t>
            </a:r>
          </a:p>
        </p:txBody>
      </p:sp>
      <p:sp>
        <p:nvSpPr>
          <p:cNvPr id="11" name="TextBox 10">
            <a:extLst>
              <a:ext uri="{FF2B5EF4-FFF2-40B4-BE49-F238E27FC236}">
                <a16:creationId xmlns:a16="http://schemas.microsoft.com/office/drawing/2014/main" id="{002F6DBA-35AB-EF57-6CD1-F8EAB27ED022}"/>
              </a:ext>
            </a:extLst>
          </p:cNvPr>
          <p:cNvSpPr txBox="1"/>
          <p:nvPr/>
        </p:nvSpPr>
        <p:spPr>
          <a:xfrm>
            <a:off x="8043614" y="1092325"/>
            <a:ext cx="3572939" cy="498598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1800"/>
              </a:spcAft>
              <a:buClr>
                <a:schemeClr val="accent1">
                  <a:lumMod val="50000"/>
                </a:schemeClr>
              </a:buClr>
              <a:buSzTx/>
              <a:buFont typeface="Wingdings" panose="05000000000000000000" pitchFamily="2" charset="2"/>
              <a:buChar char="§"/>
              <a:tabLst/>
              <a:defRPr/>
            </a:pPr>
            <a:r>
              <a:rPr kumimoji="0" lang="en-US" sz="3200" i="0" u="none" strike="noStrike" kern="1200" cap="none" spc="0" normalizeH="0" baseline="0" noProof="0" dirty="0">
                <a:ln>
                  <a:noFill/>
                </a:ln>
                <a:effectLst/>
                <a:uLnTx/>
                <a:uFillTx/>
                <a:latin typeface="Calibri" panose="020F0502020204030204"/>
                <a:ea typeface="+mn-ea"/>
                <a:cs typeface="+mn-cs"/>
              </a:rPr>
              <a:t>Are there any topics missing?</a:t>
            </a:r>
          </a:p>
          <a:p>
            <a:pPr marL="342900" marR="0" lvl="0" indent="-342900" algn="l" defTabSz="457200" rtl="0" eaLnBrk="1" fontAlgn="auto" latinLnBrk="0" hangingPunct="1">
              <a:lnSpc>
                <a:spcPct val="100000"/>
              </a:lnSpc>
              <a:spcBef>
                <a:spcPts val="0"/>
              </a:spcBef>
              <a:spcAft>
                <a:spcPts val="1800"/>
              </a:spcAft>
              <a:buClr>
                <a:schemeClr val="accent1">
                  <a:lumMod val="50000"/>
                </a:schemeClr>
              </a:buClr>
              <a:buSzTx/>
              <a:buFont typeface="Wingdings" panose="05000000000000000000" pitchFamily="2" charset="2"/>
              <a:buChar char="§"/>
              <a:tabLst/>
              <a:defRPr/>
            </a:pPr>
            <a:r>
              <a:rPr lang="en-US" sz="3200" dirty="0">
                <a:latin typeface="Calibri" panose="020F0502020204030204"/>
              </a:rPr>
              <a:t>What changes do you see as being  the most significant? Why?  </a:t>
            </a:r>
          </a:p>
          <a:p>
            <a:pPr marL="342900" marR="0" lvl="0" indent="-342900" algn="l" defTabSz="457200" rtl="0" eaLnBrk="1" fontAlgn="auto" latinLnBrk="0" hangingPunct="1">
              <a:lnSpc>
                <a:spcPct val="100000"/>
              </a:lnSpc>
              <a:spcBef>
                <a:spcPts val="0"/>
              </a:spcBef>
              <a:spcAft>
                <a:spcPts val="1800"/>
              </a:spcAft>
              <a:buClr>
                <a:schemeClr val="accent1">
                  <a:lumMod val="50000"/>
                </a:schemeClr>
              </a:buClr>
              <a:buSzTx/>
              <a:buFont typeface="Wingdings" panose="05000000000000000000" pitchFamily="2" charset="2"/>
              <a:buChar char="§"/>
              <a:tabLst/>
              <a:defRPr/>
            </a:pPr>
            <a:r>
              <a:rPr kumimoji="0" lang="en-US" sz="3200" i="0" u="none" strike="noStrike" kern="1200" cap="none" spc="0" normalizeH="0" baseline="0" noProof="0" dirty="0">
                <a:ln>
                  <a:noFill/>
                </a:ln>
                <a:effectLst/>
                <a:uLnTx/>
                <a:uFillTx/>
                <a:latin typeface="Calibri" panose="020F0502020204030204"/>
                <a:ea typeface="+mn-ea"/>
                <a:cs typeface="+mn-cs"/>
              </a:rPr>
              <a:t>What changes will be the easiest to make?  </a:t>
            </a:r>
          </a:p>
        </p:txBody>
      </p:sp>
      <p:sp>
        <p:nvSpPr>
          <p:cNvPr id="13" name="TextBox 12">
            <a:extLst>
              <a:ext uri="{FF2B5EF4-FFF2-40B4-BE49-F238E27FC236}">
                <a16:creationId xmlns:a16="http://schemas.microsoft.com/office/drawing/2014/main" id="{3F87AD58-2BFB-0933-6057-DDE8B7EEEAD9}"/>
              </a:ext>
            </a:extLst>
          </p:cNvPr>
          <p:cNvSpPr txBox="1"/>
          <p:nvPr/>
        </p:nvSpPr>
        <p:spPr>
          <a:xfrm>
            <a:off x="3313351" y="3409012"/>
            <a:ext cx="3762103" cy="2677656"/>
          </a:xfrm>
          <a:prstGeom prst="rect">
            <a:avLst/>
          </a:prstGeom>
          <a:noFill/>
        </p:spPr>
        <p:txBody>
          <a:bodyPr wrap="square">
            <a:spAutoFit/>
          </a:bodyPr>
          <a:lstStyle/>
          <a:p>
            <a:pPr marL="457200" indent="-457200">
              <a:buClr>
                <a:srgbClr val="43B0F1"/>
              </a:buClr>
              <a:buFont typeface="Wingdings" panose="05000000000000000000" pitchFamily="2" charset="2"/>
              <a:buChar char="§"/>
            </a:pPr>
            <a:r>
              <a:rPr lang="en-US" sz="2800" dirty="0">
                <a:solidFill>
                  <a:schemeClr val="bg1"/>
                </a:solidFill>
              </a:rPr>
              <a:t>Service to Country</a:t>
            </a:r>
          </a:p>
          <a:p>
            <a:pPr marL="457200" indent="-457200">
              <a:buClr>
                <a:srgbClr val="43B0F1"/>
              </a:buClr>
              <a:buFont typeface="Wingdings" panose="05000000000000000000" pitchFamily="2" charset="2"/>
              <a:buChar char="§"/>
            </a:pPr>
            <a:r>
              <a:rPr lang="en-US" sz="2800" dirty="0">
                <a:solidFill>
                  <a:schemeClr val="bg1"/>
                </a:solidFill>
              </a:rPr>
              <a:t>We vs. I</a:t>
            </a:r>
          </a:p>
          <a:p>
            <a:pPr marL="457200" indent="-457200">
              <a:buClr>
                <a:srgbClr val="43B0F1"/>
              </a:buClr>
              <a:buFont typeface="Wingdings" panose="05000000000000000000" pitchFamily="2" charset="2"/>
              <a:buChar char="§"/>
            </a:pPr>
            <a:r>
              <a:rPr lang="en-US" sz="2800" dirty="0">
                <a:solidFill>
                  <a:schemeClr val="bg1"/>
                </a:solidFill>
              </a:rPr>
              <a:t>Peer Interaction</a:t>
            </a:r>
          </a:p>
          <a:p>
            <a:pPr marL="457200" indent="-457200">
              <a:buClr>
                <a:srgbClr val="43B0F1"/>
              </a:buClr>
              <a:buFont typeface="Wingdings" panose="05000000000000000000" pitchFamily="2" charset="2"/>
              <a:buChar char="§"/>
            </a:pPr>
            <a:r>
              <a:rPr lang="en-US" sz="2800" dirty="0">
                <a:solidFill>
                  <a:schemeClr val="bg1"/>
                </a:solidFill>
              </a:rPr>
              <a:t>Mission/Purpose</a:t>
            </a:r>
          </a:p>
          <a:p>
            <a:pPr marL="457200" indent="-457200">
              <a:buClr>
                <a:srgbClr val="43B0F1"/>
              </a:buClr>
              <a:buFont typeface="Wingdings" panose="05000000000000000000" pitchFamily="2" charset="2"/>
              <a:buChar char="§"/>
            </a:pPr>
            <a:r>
              <a:rPr lang="en-US" sz="2800" dirty="0">
                <a:solidFill>
                  <a:schemeClr val="bg1"/>
                </a:solidFill>
              </a:rPr>
              <a:t>Rank/Respect </a:t>
            </a:r>
          </a:p>
          <a:p>
            <a:pPr marL="457200" indent="-457200">
              <a:buClr>
                <a:srgbClr val="43B0F1"/>
              </a:buClr>
              <a:buFont typeface="Wingdings" panose="05000000000000000000" pitchFamily="2" charset="2"/>
              <a:buChar char="§"/>
            </a:pPr>
            <a:r>
              <a:rPr lang="en-US" sz="2800" dirty="0">
                <a:solidFill>
                  <a:schemeClr val="bg1"/>
                </a:solidFill>
              </a:rPr>
              <a:t>Language </a:t>
            </a:r>
            <a:endParaRPr lang="en-US" sz="2800" dirty="0"/>
          </a:p>
        </p:txBody>
      </p:sp>
      <p:sp>
        <p:nvSpPr>
          <p:cNvPr id="15" name="TextBox 14">
            <a:extLst>
              <a:ext uri="{FF2B5EF4-FFF2-40B4-BE49-F238E27FC236}">
                <a16:creationId xmlns:a16="http://schemas.microsoft.com/office/drawing/2014/main" id="{594E0BBA-0CE5-12C2-CFE9-A20A6EB4369E}"/>
              </a:ext>
            </a:extLst>
          </p:cNvPr>
          <p:cNvSpPr txBox="1"/>
          <p:nvPr/>
        </p:nvSpPr>
        <p:spPr>
          <a:xfrm>
            <a:off x="179572" y="3431751"/>
            <a:ext cx="3425599" cy="2677656"/>
          </a:xfrm>
          <a:prstGeom prst="rect">
            <a:avLst/>
          </a:prstGeom>
          <a:noFill/>
        </p:spPr>
        <p:txBody>
          <a:bodyPr wrap="square">
            <a:spAutoFit/>
          </a:bodyPr>
          <a:lstStyle/>
          <a:p>
            <a:pPr marL="457200" indent="-457200">
              <a:buClr>
                <a:srgbClr val="43B0F1"/>
              </a:buClr>
              <a:buFont typeface="Wingdings" panose="05000000000000000000" pitchFamily="2" charset="2"/>
              <a:buChar char="§"/>
            </a:pPr>
            <a:r>
              <a:rPr lang="en-US" sz="2800" dirty="0">
                <a:solidFill>
                  <a:schemeClr val="bg1"/>
                </a:solidFill>
              </a:rPr>
              <a:t>Personal Choice </a:t>
            </a:r>
          </a:p>
          <a:p>
            <a:pPr marL="457200" indent="-457200">
              <a:buClr>
                <a:srgbClr val="43B0F1"/>
              </a:buClr>
              <a:buFont typeface="Wingdings" panose="05000000000000000000" pitchFamily="2" charset="2"/>
              <a:buChar char="§"/>
            </a:pPr>
            <a:r>
              <a:rPr lang="en-US" sz="2800" dirty="0">
                <a:solidFill>
                  <a:schemeClr val="bg1"/>
                </a:solidFill>
              </a:rPr>
              <a:t>Attire </a:t>
            </a:r>
          </a:p>
          <a:p>
            <a:pPr marL="457200" indent="-457200">
              <a:buClr>
                <a:srgbClr val="43B0F1"/>
              </a:buClr>
              <a:buFont typeface="Wingdings" panose="05000000000000000000" pitchFamily="2" charset="2"/>
              <a:buChar char="§"/>
            </a:pPr>
            <a:r>
              <a:rPr lang="en-US" sz="2800" dirty="0">
                <a:solidFill>
                  <a:schemeClr val="bg1"/>
                </a:solidFill>
              </a:rPr>
              <a:t>Pay </a:t>
            </a:r>
          </a:p>
          <a:p>
            <a:pPr marL="457200" indent="-457200">
              <a:buClr>
                <a:srgbClr val="43B0F1"/>
              </a:buClr>
              <a:buFont typeface="Wingdings" panose="05000000000000000000" pitchFamily="2" charset="2"/>
              <a:buChar char="§"/>
            </a:pPr>
            <a:r>
              <a:rPr lang="en-US" sz="2800" dirty="0">
                <a:solidFill>
                  <a:schemeClr val="bg1"/>
                </a:solidFill>
              </a:rPr>
              <a:t>Work/Life Balance</a:t>
            </a:r>
          </a:p>
          <a:p>
            <a:pPr marL="457200" indent="-457200">
              <a:buClr>
                <a:srgbClr val="43B0F1"/>
              </a:buClr>
              <a:buFont typeface="Wingdings" panose="05000000000000000000" pitchFamily="2" charset="2"/>
              <a:buChar char="§"/>
            </a:pPr>
            <a:r>
              <a:rPr lang="en-US" sz="2800" dirty="0">
                <a:solidFill>
                  <a:schemeClr val="bg1"/>
                </a:solidFill>
              </a:rPr>
              <a:t>Housing </a:t>
            </a:r>
          </a:p>
          <a:p>
            <a:pPr marL="457200" indent="-457200">
              <a:buClr>
                <a:srgbClr val="43B0F1"/>
              </a:buClr>
              <a:buFont typeface="Wingdings" panose="05000000000000000000" pitchFamily="2" charset="2"/>
              <a:buChar char="§"/>
            </a:pPr>
            <a:r>
              <a:rPr lang="en-US" sz="2800" dirty="0">
                <a:solidFill>
                  <a:schemeClr val="bg1"/>
                </a:solidFill>
              </a:rPr>
              <a:t>Starting Over</a:t>
            </a:r>
            <a:endParaRPr lang="en-US" sz="2800" dirty="0"/>
          </a:p>
        </p:txBody>
      </p:sp>
      <p:cxnSp>
        <p:nvCxnSpPr>
          <p:cNvPr id="19" name="Straight Connector 18">
            <a:extLst>
              <a:ext uri="{FF2B5EF4-FFF2-40B4-BE49-F238E27FC236}">
                <a16:creationId xmlns:a16="http://schemas.microsoft.com/office/drawing/2014/main" id="{EC110E88-A048-FE72-3CA6-493D25CDB44F}"/>
              </a:ext>
            </a:extLst>
          </p:cNvPr>
          <p:cNvCxnSpPr>
            <a:cxnSpLocks/>
          </p:cNvCxnSpPr>
          <p:nvPr/>
        </p:nvCxnSpPr>
        <p:spPr>
          <a:xfrm>
            <a:off x="0" y="3002328"/>
            <a:ext cx="776877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20DBBCF3-DE6C-427C-FA80-31A9ACAA72E8}"/>
              </a:ext>
            </a:extLst>
          </p:cNvPr>
          <p:cNvSpPr/>
          <p:nvPr/>
        </p:nvSpPr>
        <p:spPr>
          <a:xfrm>
            <a:off x="7698725" y="217048"/>
            <a:ext cx="868680" cy="868680"/>
          </a:xfrm>
          <a:prstGeom prst="flowChartConnector">
            <a:avLst/>
          </a:prstGeom>
          <a:solidFill>
            <a:srgbClr val="1E3D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B6D92A-E7B2-6882-646E-4243538177B3}"/>
              </a:ext>
            </a:extLst>
          </p:cNvPr>
          <p:cNvPicPr>
            <a:picLocks noChangeAspect="1"/>
          </p:cNvPicPr>
          <p:nvPr/>
        </p:nvPicPr>
        <p:blipFill>
          <a:blip r:embed="rId4"/>
          <a:stretch>
            <a:fillRect/>
          </a:stretch>
        </p:blipFill>
        <p:spPr>
          <a:xfrm>
            <a:off x="7701698" y="245491"/>
            <a:ext cx="865707" cy="865707"/>
          </a:xfrm>
          <a:prstGeom prst="rect">
            <a:avLst/>
          </a:prstGeom>
        </p:spPr>
      </p:pic>
      <p:pic>
        <p:nvPicPr>
          <p:cNvPr id="9" name="Picture 8" descr="A person in a military uniform&#10;&#10;AI-generated content may be incorrect.">
            <a:extLst>
              <a:ext uri="{FF2B5EF4-FFF2-40B4-BE49-F238E27FC236}">
                <a16:creationId xmlns:a16="http://schemas.microsoft.com/office/drawing/2014/main" id="{792FD444-5CDF-C01F-4804-A7DCE5863E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8378" y="32466"/>
            <a:ext cx="2709156" cy="2953084"/>
          </a:xfrm>
          <a:prstGeom prst="rect">
            <a:avLst/>
          </a:prstGeom>
        </p:spPr>
      </p:pic>
      <p:sp>
        <p:nvSpPr>
          <p:cNvPr id="3" name="Rectangle 2">
            <a:extLst>
              <a:ext uri="{FF2B5EF4-FFF2-40B4-BE49-F238E27FC236}">
                <a16:creationId xmlns:a16="http://schemas.microsoft.com/office/drawing/2014/main" id="{6FB9772F-5782-F960-DADF-6771C2C38CEE}"/>
              </a:ext>
            </a:extLst>
          </p:cNvPr>
          <p:cNvSpPr/>
          <p:nvPr/>
        </p:nvSpPr>
        <p:spPr>
          <a:xfrm>
            <a:off x="195943" y="55205"/>
            <a:ext cx="3988264" cy="3046988"/>
          </a:xfrm>
          <a:prstGeom prst="rect">
            <a:avLst/>
          </a:prstGeom>
        </p:spPr>
        <p:txBody>
          <a:bodyPr wrap="square">
            <a:spAutoFit/>
          </a:bodyPr>
          <a:lstStyle/>
          <a:p>
            <a:pPr lvl="0" defTabSz="914400">
              <a:defRPr/>
            </a:pPr>
            <a:r>
              <a:rPr lang="en-US" sz="4800" b="1" cap="all" spc="-100" dirty="0">
                <a:solidFill>
                  <a:prstClr val="white"/>
                </a:solidFill>
                <a:effectLst>
                  <a:outerShdw blurRad="38100" dist="38100" dir="2700000" algn="tl">
                    <a:srgbClr val="000000">
                      <a:alpha val="43137"/>
                    </a:srgbClr>
                  </a:outerShdw>
                </a:effectLst>
                <a:latin typeface="Franklin Gothic Medium" panose="020B0603020102020204" pitchFamily="34" charset="0"/>
              </a:rPr>
              <a:t>MILITARY and CIVILIAN </a:t>
            </a:r>
          </a:p>
          <a:p>
            <a:pPr lvl="0" defTabSz="914400">
              <a:defRPr/>
            </a:pPr>
            <a:r>
              <a:rPr lang="en-US" sz="4800" b="1" cap="all" spc="-100" dirty="0">
                <a:solidFill>
                  <a:prstClr val="white"/>
                </a:solidFill>
                <a:effectLst>
                  <a:outerShdw blurRad="38100" dist="38100" dir="2700000" algn="tl">
                    <a:srgbClr val="000000">
                      <a:alpha val="43137"/>
                    </a:srgbClr>
                  </a:outerShdw>
                </a:effectLst>
                <a:latin typeface="Franklin Gothic Medium" panose="020B0603020102020204" pitchFamily="34" charset="0"/>
              </a:rPr>
              <a:t>CULTURE DIFFERENCES</a:t>
            </a:r>
            <a:endParaRPr lang="en-US" sz="4800" spc="-100" dirty="0">
              <a:solidFill>
                <a:prstClr val="white"/>
              </a:solidFill>
              <a:effectLst>
                <a:outerShdw blurRad="38100" dist="38100" dir="2700000" algn="tl">
                  <a:srgbClr val="000000">
                    <a:alpha val="43137"/>
                  </a:srgbClr>
                </a:outerShdw>
              </a:effectLst>
              <a:latin typeface="Franklin Gothic Medium" panose="020B0603020102020204" pitchFamily="34" charset="0"/>
            </a:endParaRPr>
          </a:p>
        </p:txBody>
      </p:sp>
    </p:spTree>
    <p:custDataLst>
      <p:tags r:id="rId1"/>
    </p:custDataLst>
    <p:extLst>
      <p:ext uri="{BB962C8B-B14F-4D97-AF65-F5344CB8AC3E}">
        <p14:creationId xmlns:p14="http://schemas.microsoft.com/office/powerpoint/2010/main" val="673035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2076541" y="1475755"/>
            <a:ext cx="7758873" cy="4826302"/>
          </a:xfrm>
          <a:prstGeom prst="cloudCallout">
            <a:avLst>
              <a:gd name="adj1" fmla="val -54649"/>
              <a:gd name="adj2" fmla="val 51482"/>
            </a:avLst>
          </a:prstGeom>
          <a:solidFill>
            <a:srgbClr val="CDF2FF"/>
          </a:solidFill>
          <a:effectLst>
            <a:outerShdw blurRad="177800" dist="381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2356586" y="396532"/>
            <a:ext cx="730947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TRANSITION MENTOR</a:t>
            </a:r>
          </a:p>
        </p:txBody>
      </p:sp>
      <p:sp>
        <p:nvSpPr>
          <p:cNvPr id="11" name="TextBox 10">
            <a:extLst>
              <a:ext uri="{FF2B5EF4-FFF2-40B4-BE49-F238E27FC236}">
                <a16:creationId xmlns:a16="http://schemas.microsoft.com/office/drawing/2014/main" id="{578999A7-F73A-422A-A4BB-1006A5BBDC3B}"/>
              </a:ext>
            </a:extLst>
          </p:cNvPr>
          <p:cNvSpPr txBox="1"/>
          <p:nvPr/>
        </p:nvSpPr>
        <p:spPr>
          <a:xfrm>
            <a:off x="85778" y="636863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21</a:t>
            </a:r>
          </a:p>
        </p:txBody>
      </p:sp>
      <p:sp>
        <p:nvSpPr>
          <p:cNvPr id="7" name="TextBox 6">
            <a:extLst>
              <a:ext uri="{FF2B5EF4-FFF2-40B4-BE49-F238E27FC236}">
                <a16:creationId xmlns:a16="http://schemas.microsoft.com/office/drawing/2014/main" id="{340B9527-ABBD-CAAC-7AA4-9B3E25BA896E}"/>
              </a:ext>
            </a:extLst>
          </p:cNvPr>
          <p:cNvSpPr txBox="1"/>
          <p:nvPr/>
        </p:nvSpPr>
        <p:spPr>
          <a:xfrm>
            <a:off x="3839609" y="2964129"/>
            <a:ext cx="404367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2121FF"/>
                </a:solidFill>
                <a:effectLst>
                  <a:outerShdw blurRad="38100" dist="38100" dir="2700000" algn="tl">
                    <a:srgbClr val="000000">
                      <a:alpha val="43137"/>
                    </a:srgbClr>
                  </a:outerShdw>
                </a:effectLst>
                <a:uLnTx/>
                <a:uFillTx/>
                <a:latin typeface="Calibri" panose="020F0502020204030204"/>
                <a:ea typeface="+mn-ea"/>
                <a:cs typeface="+mn-cs"/>
              </a:rPr>
              <a:t>Mentor</a:t>
            </a:r>
          </a:p>
        </p:txBody>
      </p:sp>
      <p:sp>
        <p:nvSpPr>
          <p:cNvPr id="8" name="TextBox 7">
            <a:extLst>
              <a:ext uri="{FF2B5EF4-FFF2-40B4-BE49-F238E27FC236}">
                <a16:creationId xmlns:a16="http://schemas.microsoft.com/office/drawing/2014/main" id="{F192BEB8-31B7-26C7-6C92-12E17182C32D}"/>
              </a:ext>
            </a:extLst>
          </p:cNvPr>
          <p:cNvSpPr txBox="1"/>
          <p:nvPr/>
        </p:nvSpPr>
        <p:spPr>
          <a:xfrm>
            <a:off x="3572087" y="4211151"/>
            <a:ext cx="21868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150" normalizeH="0" baseline="0" noProof="0" dirty="0">
                <a:ln>
                  <a:noFill/>
                </a:ln>
                <a:solidFill>
                  <a:srgbClr val="C49500"/>
                </a:solidFill>
                <a:effectLst/>
                <a:uLnTx/>
                <a:uFillTx/>
                <a:latin typeface="Verdana" panose="020B0604030504040204" pitchFamily="34" charset="0"/>
                <a:ea typeface="Verdana" panose="020B0604030504040204" pitchFamily="34" charset="0"/>
                <a:cs typeface="+mn-cs"/>
              </a:rPr>
              <a:t>Coach</a:t>
            </a:r>
          </a:p>
        </p:txBody>
      </p:sp>
      <p:sp>
        <p:nvSpPr>
          <p:cNvPr id="9" name="TextBox 8">
            <a:extLst>
              <a:ext uri="{FF2B5EF4-FFF2-40B4-BE49-F238E27FC236}">
                <a16:creationId xmlns:a16="http://schemas.microsoft.com/office/drawing/2014/main" id="{77594F56-A551-BE4A-E9AD-5B7966119EC2}"/>
              </a:ext>
            </a:extLst>
          </p:cNvPr>
          <p:cNvSpPr txBox="1"/>
          <p:nvPr/>
        </p:nvSpPr>
        <p:spPr>
          <a:xfrm>
            <a:off x="5758904" y="4457879"/>
            <a:ext cx="2013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srgbClr val="FF0066"/>
                </a:solidFill>
                <a:effectLst/>
                <a:uLnTx/>
                <a:uFillTx/>
                <a:latin typeface="Impact" panose="020B0806030902050204" pitchFamily="34" charset="0"/>
                <a:ea typeface="+mn-ea"/>
                <a:cs typeface="+mn-cs"/>
              </a:rPr>
              <a:t>Instructor</a:t>
            </a:r>
          </a:p>
        </p:txBody>
      </p:sp>
      <p:sp>
        <p:nvSpPr>
          <p:cNvPr id="10" name="TextBox 9">
            <a:extLst>
              <a:ext uri="{FF2B5EF4-FFF2-40B4-BE49-F238E27FC236}">
                <a16:creationId xmlns:a16="http://schemas.microsoft.com/office/drawing/2014/main" id="{B400AF20-7A97-A248-F1DB-A39A769202C9}"/>
              </a:ext>
            </a:extLst>
          </p:cNvPr>
          <p:cNvSpPr txBox="1"/>
          <p:nvPr/>
        </p:nvSpPr>
        <p:spPr>
          <a:xfrm>
            <a:off x="4999976" y="2896260"/>
            <a:ext cx="19415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D5E71"/>
                </a:solidFill>
                <a:effectLst>
                  <a:outerShdw blurRad="38100" dist="38100" dir="2700000" algn="tl">
                    <a:srgbClr val="000000">
                      <a:alpha val="43137"/>
                    </a:srgbClr>
                  </a:outerShdw>
                </a:effectLst>
                <a:uLnTx/>
                <a:uFillTx/>
                <a:latin typeface="Ink Free" panose="03080402000500000000" pitchFamily="66" charset="0"/>
                <a:ea typeface="+mn-ea"/>
                <a:cs typeface="+mn-cs"/>
              </a:rPr>
              <a:t>Teacher</a:t>
            </a:r>
          </a:p>
        </p:txBody>
      </p:sp>
      <p:sp>
        <p:nvSpPr>
          <p:cNvPr id="12" name="TextBox 11">
            <a:extLst>
              <a:ext uri="{FF2B5EF4-FFF2-40B4-BE49-F238E27FC236}">
                <a16:creationId xmlns:a16="http://schemas.microsoft.com/office/drawing/2014/main" id="{099D3EB5-2831-98FE-17F7-3125B1B8250B}"/>
              </a:ext>
            </a:extLst>
          </p:cNvPr>
          <p:cNvSpPr txBox="1"/>
          <p:nvPr/>
        </p:nvSpPr>
        <p:spPr>
          <a:xfrm>
            <a:off x="5604791" y="2264812"/>
            <a:ext cx="19832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6600"/>
                </a:solidFill>
                <a:effectLst/>
                <a:uLnTx/>
                <a:uFillTx/>
                <a:latin typeface="Lucida Handwriting" panose="03010101010101010101" pitchFamily="66" charset="0"/>
                <a:ea typeface="+mn-ea"/>
                <a:cs typeface="+mn-cs"/>
              </a:rPr>
              <a:t>Guide</a:t>
            </a:r>
          </a:p>
        </p:txBody>
      </p:sp>
      <p:sp>
        <p:nvSpPr>
          <p:cNvPr id="13" name="TextBox 12">
            <a:extLst>
              <a:ext uri="{FF2B5EF4-FFF2-40B4-BE49-F238E27FC236}">
                <a16:creationId xmlns:a16="http://schemas.microsoft.com/office/drawing/2014/main" id="{81B95EE4-091D-0579-FA8C-AB2B1B17F914}"/>
              </a:ext>
            </a:extLst>
          </p:cNvPr>
          <p:cNvSpPr txBox="1"/>
          <p:nvPr/>
        </p:nvSpPr>
        <p:spPr>
          <a:xfrm>
            <a:off x="3174663" y="2422594"/>
            <a:ext cx="25619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00" normalizeH="0" baseline="0" noProof="0" dirty="0">
                <a:ln>
                  <a:noFill/>
                </a:ln>
                <a:solidFill>
                  <a:srgbClr val="652B91"/>
                </a:solidFill>
                <a:effectLst/>
                <a:uLnTx/>
                <a:uFillTx/>
                <a:latin typeface="Franklin Gothic Demi" panose="020B0703020102020204" pitchFamily="34" charset="0"/>
                <a:ea typeface="+mn-ea"/>
                <a:cs typeface="Times New Roman" panose="02020603050405020304" pitchFamily="18" charset="0"/>
              </a:rPr>
              <a:t>Counselor</a:t>
            </a:r>
          </a:p>
        </p:txBody>
      </p:sp>
      <p:sp>
        <p:nvSpPr>
          <p:cNvPr id="14" name="TextBox 13">
            <a:extLst>
              <a:ext uri="{FF2B5EF4-FFF2-40B4-BE49-F238E27FC236}">
                <a16:creationId xmlns:a16="http://schemas.microsoft.com/office/drawing/2014/main" id="{353CDA2A-B0E3-30D8-5E82-14E71ADFFE26}"/>
              </a:ext>
            </a:extLst>
          </p:cNvPr>
          <p:cNvSpPr txBox="1"/>
          <p:nvPr/>
        </p:nvSpPr>
        <p:spPr>
          <a:xfrm rot="5400000">
            <a:off x="6695045" y="3372614"/>
            <a:ext cx="27590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70AD47">
                    <a:lumMod val="50000"/>
                  </a:srgbClr>
                </a:solidFill>
                <a:effectLst/>
                <a:uLnTx/>
                <a:uFillTx/>
                <a:latin typeface="Century Gothic" panose="020B0502020202020204" pitchFamily="34" charset="0"/>
                <a:ea typeface="+mn-ea"/>
                <a:cs typeface="+mn-cs"/>
              </a:rPr>
              <a:t>Consultant</a:t>
            </a:r>
          </a:p>
        </p:txBody>
      </p:sp>
      <p:sp>
        <p:nvSpPr>
          <p:cNvPr id="15" name="TextBox 14">
            <a:extLst>
              <a:ext uri="{FF2B5EF4-FFF2-40B4-BE49-F238E27FC236}">
                <a16:creationId xmlns:a16="http://schemas.microsoft.com/office/drawing/2014/main" id="{E73CA21C-0046-DCDC-B1B0-106EEDE2200E}"/>
              </a:ext>
            </a:extLst>
          </p:cNvPr>
          <p:cNvSpPr txBox="1"/>
          <p:nvPr/>
        </p:nvSpPr>
        <p:spPr>
          <a:xfrm rot="16200000">
            <a:off x="2400600" y="3636326"/>
            <a:ext cx="178766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C00000"/>
                </a:solidFill>
                <a:effectLst/>
                <a:uLnTx/>
                <a:uFillTx/>
                <a:latin typeface="Calibri" panose="020F0502020204030204"/>
                <a:ea typeface="+mn-ea"/>
                <a:cs typeface="+mn-cs"/>
              </a:rPr>
              <a:t>Advisor</a:t>
            </a:r>
          </a:p>
        </p:txBody>
      </p:sp>
    </p:spTree>
    <p:custDataLst>
      <p:tags r:id="rId1"/>
    </p:custDataLst>
    <p:extLst>
      <p:ext uri="{BB962C8B-B14F-4D97-AF65-F5344CB8AC3E}">
        <p14:creationId xmlns:p14="http://schemas.microsoft.com/office/powerpoint/2010/main" val="9713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406" y="261257"/>
            <a:ext cx="9976607" cy="1143000"/>
          </a:xfrm>
        </p:spPr>
        <p:txBody>
          <a:bodyPr>
            <a:noAutofit/>
          </a:bodyPr>
          <a:lstStyle/>
          <a:p>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MENTOR CHARACTERISTICS</a:t>
            </a:r>
          </a:p>
        </p:txBody>
      </p:sp>
      <p:sp>
        <p:nvSpPr>
          <p:cNvPr id="3" name="TextBox 2"/>
          <p:cNvSpPr txBox="1"/>
          <p:nvPr/>
        </p:nvSpPr>
        <p:spPr>
          <a:xfrm>
            <a:off x="432498" y="2239495"/>
            <a:ext cx="7469367" cy="3385542"/>
          </a:xfrm>
          <a:prstGeom prst="rect">
            <a:avLst/>
          </a:prstGeom>
          <a:noFill/>
        </p:spPr>
        <p:txBody>
          <a:bodyPr wrap="square" numCol="1" rtlCol="0">
            <a:spAutoFit/>
          </a:bodyPr>
          <a:lstStyle/>
          <a:p>
            <a:pPr marL="514350" indent="-514350">
              <a:spcAft>
                <a:spcPts val="1200"/>
              </a:spcAft>
              <a:buClr>
                <a:srgbClr val="43B0F1"/>
              </a:buClr>
              <a:buFont typeface="Wingdings" panose="05000000000000000000" pitchFamily="2" charset="2"/>
              <a:buChar char="§"/>
            </a:pPr>
            <a:r>
              <a:rPr lang="en-US" sz="2800" dirty="0">
                <a:solidFill>
                  <a:schemeClr val="bg1"/>
                </a:solidFill>
              </a:rPr>
              <a:t>Assist in setting goals </a:t>
            </a:r>
          </a:p>
          <a:p>
            <a:pPr marL="514350" indent="-514350">
              <a:spcAft>
                <a:spcPts val="1200"/>
              </a:spcAft>
              <a:buClr>
                <a:srgbClr val="43B0F1"/>
              </a:buClr>
              <a:buFont typeface="Wingdings" panose="05000000000000000000" pitchFamily="2" charset="2"/>
              <a:buChar char="§"/>
            </a:pPr>
            <a:r>
              <a:rPr lang="en-US" sz="2800" dirty="0">
                <a:solidFill>
                  <a:schemeClr val="bg1"/>
                </a:solidFill>
              </a:rPr>
              <a:t>Available as a resource and sounding board</a:t>
            </a:r>
          </a:p>
          <a:p>
            <a:pPr marL="514350" indent="-514350">
              <a:spcAft>
                <a:spcPts val="1200"/>
              </a:spcAft>
              <a:buClr>
                <a:srgbClr val="43B0F1"/>
              </a:buClr>
              <a:buFont typeface="Wingdings" panose="05000000000000000000" pitchFamily="2" charset="2"/>
              <a:buChar char="§"/>
            </a:pPr>
            <a:r>
              <a:rPr lang="en-US" sz="2800" dirty="0">
                <a:solidFill>
                  <a:schemeClr val="bg1"/>
                </a:solidFill>
              </a:rPr>
              <a:t>Give constructive feedback</a:t>
            </a:r>
          </a:p>
          <a:p>
            <a:pPr marL="514350" indent="-514350">
              <a:spcAft>
                <a:spcPts val="1200"/>
              </a:spcAft>
              <a:buClr>
                <a:srgbClr val="43B0F1"/>
              </a:buClr>
              <a:buFont typeface="Wingdings" panose="05000000000000000000" pitchFamily="2" charset="2"/>
              <a:buChar char="§"/>
            </a:pPr>
            <a:r>
              <a:rPr lang="en-US" sz="2800" dirty="0">
                <a:solidFill>
                  <a:schemeClr val="bg1"/>
                </a:solidFill>
              </a:rPr>
              <a:t>Supportive and encouraging </a:t>
            </a:r>
          </a:p>
          <a:p>
            <a:pPr marL="514350" indent="-514350">
              <a:spcAft>
                <a:spcPts val="1200"/>
              </a:spcAft>
              <a:buClr>
                <a:srgbClr val="43B0F1"/>
              </a:buClr>
              <a:buFont typeface="Wingdings" panose="05000000000000000000" pitchFamily="2" charset="2"/>
              <a:buChar char="§"/>
            </a:pPr>
            <a:r>
              <a:rPr lang="en-US" sz="2800" dirty="0">
                <a:solidFill>
                  <a:schemeClr val="bg1"/>
                </a:solidFill>
              </a:rPr>
              <a:t>Successful and respected in their fields</a:t>
            </a:r>
          </a:p>
          <a:p>
            <a:endParaRPr lang="en-US" sz="2400" dirty="0"/>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68633"/>
            <a:ext cx="11099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21</a:t>
            </a:r>
          </a:p>
        </p:txBody>
      </p:sp>
      <p:pic>
        <p:nvPicPr>
          <p:cNvPr id="8" name="Picture 7">
            <a:extLst>
              <a:ext uri="{FF2B5EF4-FFF2-40B4-BE49-F238E27FC236}">
                <a16:creationId xmlns:a16="http://schemas.microsoft.com/office/drawing/2014/main" id="{55CEC112-5348-198F-9973-16BBA0006662}"/>
              </a:ext>
            </a:extLst>
          </p:cNvPr>
          <p:cNvPicPr>
            <a:picLocks noChangeAspect="1"/>
          </p:cNvPicPr>
          <p:nvPr/>
        </p:nvPicPr>
        <p:blipFill>
          <a:blip r:embed="rId5"/>
          <a:stretch>
            <a:fillRect/>
          </a:stretch>
        </p:blipFill>
        <p:spPr>
          <a:xfrm>
            <a:off x="8610599" y="0"/>
            <a:ext cx="3603171" cy="6858000"/>
          </a:xfrm>
          <a:prstGeom prst="rect">
            <a:avLst/>
          </a:prstGeom>
        </p:spPr>
      </p:pic>
      <p:pic>
        <p:nvPicPr>
          <p:cNvPr id="6" name="Picture 5" descr="A group of people climbing a mountain&#10;&#10;AI-generated content may be incorrect.">
            <a:extLst>
              <a:ext uri="{FF2B5EF4-FFF2-40B4-BE49-F238E27FC236}">
                <a16:creationId xmlns:a16="http://schemas.microsoft.com/office/drawing/2014/main" id="{1D8FF447-323B-D115-2AC9-E49B48182C91}"/>
              </a:ext>
            </a:extLst>
          </p:cNvPr>
          <p:cNvPicPr>
            <a:picLocks noChangeAspect="1"/>
          </p:cNvPicPr>
          <p:nvPr/>
        </p:nvPicPr>
        <p:blipFill>
          <a:blip r:embed="rId6"/>
          <a:srcRect l="56312" r="11919" b="7492"/>
          <a:stretch>
            <a:fillRect/>
          </a:stretch>
        </p:blipFill>
        <p:spPr>
          <a:xfrm>
            <a:off x="8069834" y="0"/>
            <a:ext cx="4204357" cy="6858001"/>
          </a:xfrm>
          <a:prstGeom prst="rect">
            <a:avLst/>
          </a:prstGeom>
        </p:spPr>
      </p:pic>
    </p:spTree>
    <p:custDataLst>
      <p:tags r:id="rId1"/>
    </p:custDataLst>
    <p:extLst>
      <p:ext uri="{BB962C8B-B14F-4D97-AF65-F5344CB8AC3E}">
        <p14:creationId xmlns:p14="http://schemas.microsoft.com/office/powerpoint/2010/main" val="35653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9599" y="304800"/>
            <a:ext cx="9976607" cy="1143000"/>
          </a:xfrm>
        </p:spPr>
        <p:txBody>
          <a:bodyPr>
            <a:noAutofit/>
          </a:bodyPr>
          <a:lstStyle/>
          <a:p>
            <a:pPr algn="ct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FINDING A MENTOR </a:t>
            </a:r>
          </a:p>
        </p:txBody>
      </p:sp>
      <p:sp>
        <p:nvSpPr>
          <p:cNvPr id="3" name="TextBox 2"/>
          <p:cNvSpPr txBox="1"/>
          <p:nvPr/>
        </p:nvSpPr>
        <p:spPr>
          <a:xfrm>
            <a:off x="998555" y="2163127"/>
            <a:ext cx="7469367" cy="4185761"/>
          </a:xfrm>
          <a:prstGeom prst="rect">
            <a:avLst/>
          </a:prstGeom>
          <a:noFill/>
        </p:spPr>
        <p:txBody>
          <a:bodyPr wrap="square" numCol="1" rtlCol="0">
            <a:spAutoFit/>
          </a:bodyPr>
          <a:lstStyle/>
          <a:p>
            <a:pPr marL="514350" marR="0" lvl="0" indent="-514350" algn="l" defTabSz="457200" rtl="0" eaLnBrk="1" fontAlgn="auto" latinLnBrk="0" hangingPunct="1">
              <a:lnSpc>
                <a:spcPct val="100000"/>
              </a:lnSpc>
              <a:spcBef>
                <a:spcPts val="0"/>
              </a:spcBef>
              <a:spcAft>
                <a:spcPts val="1200"/>
              </a:spcAft>
              <a:buClr>
                <a:srgbClr val="43B0F1"/>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Military network</a:t>
            </a:r>
          </a:p>
          <a:p>
            <a:pPr marL="514350" indent="-514350">
              <a:spcAft>
                <a:spcPts val="1200"/>
              </a:spcAft>
              <a:buClr>
                <a:srgbClr val="43B0F1"/>
              </a:buClr>
              <a:buFont typeface="Wingdings" panose="05000000000000000000" pitchFamily="2" charset="2"/>
              <a:buChar char="§"/>
              <a:defRPr/>
            </a:pPr>
            <a:r>
              <a:rPr lang="en-US" sz="3200" dirty="0">
                <a:solidFill>
                  <a:prstClr val="white"/>
                </a:solidFill>
              </a:rPr>
              <a:t>Social media (i.e., LinkedIn) </a:t>
            </a:r>
          </a:p>
          <a:p>
            <a:pPr marL="514350" indent="-514350">
              <a:spcAft>
                <a:spcPts val="1200"/>
              </a:spcAft>
              <a:buClr>
                <a:srgbClr val="43B0F1"/>
              </a:buClr>
              <a:buFont typeface="Wingdings" panose="05000000000000000000" pitchFamily="2" charset="2"/>
              <a:buChar char="§"/>
              <a:defRPr/>
            </a:pPr>
            <a:r>
              <a:rPr lang="en-US" sz="3200" dirty="0">
                <a:solidFill>
                  <a:prstClr val="white"/>
                </a:solidFill>
              </a:rPr>
              <a:t>Military and Veteran Service Organizations (MSO/VSO)</a:t>
            </a:r>
          </a:p>
          <a:p>
            <a:pPr marL="514350" marR="0" lvl="0" indent="-514350" algn="l" defTabSz="457200" rtl="0" eaLnBrk="1" fontAlgn="auto" latinLnBrk="0" hangingPunct="1">
              <a:lnSpc>
                <a:spcPct val="100000"/>
              </a:lnSpc>
              <a:spcBef>
                <a:spcPts val="0"/>
              </a:spcBef>
              <a:spcAft>
                <a:spcPts val="1200"/>
              </a:spcAft>
              <a:buClr>
                <a:srgbClr val="43B0F1"/>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Online</a:t>
            </a:r>
            <a:r>
              <a:rPr kumimoji="0" lang="en-US" sz="3200" b="0" i="0" u="none" strike="noStrike" kern="1200" cap="none" spc="0" normalizeH="0" noProof="0" dirty="0">
                <a:ln>
                  <a:noFill/>
                </a:ln>
                <a:solidFill>
                  <a:prstClr val="white"/>
                </a:solidFill>
                <a:effectLst/>
                <a:uLnTx/>
                <a:uFillTx/>
                <a:latin typeface="Calibri" panose="020F0502020204030204"/>
              </a:rPr>
              <a:t> mentorship networks</a:t>
            </a:r>
          </a:p>
          <a:p>
            <a:pPr marL="514350" marR="0" lvl="0" indent="-514350" algn="l" defTabSz="457200" rtl="0" eaLnBrk="1" fontAlgn="auto" latinLnBrk="0" hangingPunct="1">
              <a:lnSpc>
                <a:spcPct val="100000"/>
              </a:lnSpc>
              <a:spcBef>
                <a:spcPts val="0"/>
              </a:spcBef>
              <a:spcAft>
                <a:spcPts val="1200"/>
              </a:spcAft>
              <a:buClr>
                <a:srgbClr val="43B0F1"/>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Professional</a:t>
            </a:r>
            <a:r>
              <a:rPr kumimoji="0" lang="en-US" sz="3200" b="0" i="0" u="none" strike="noStrike" kern="1200" cap="none" spc="0" normalizeH="0" noProof="0" dirty="0">
                <a:ln>
                  <a:noFill/>
                </a:ln>
                <a:solidFill>
                  <a:prstClr val="white"/>
                </a:solidFill>
                <a:effectLst/>
                <a:uLnTx/>
                <a:uFillTx/>
                <a:latin typeface="Calibri" panose="020F0502020204030204"/>
              </a:rPr>
              <a:t> networking </a:t>
            </a:r>
            <a:r>
              <a:rPr lang="en-US" sz="3200" dirty="0">
                <a:solidFill>
                  <a:prstClr val="white"/>
                </a:solidFill>
                <a:latin typeface="Calibri" panose="020F0502020204030204"/>
              </a:rPr>
              <a:t>e</a:t>
            </a:r>
            <a:r>
              <a:rPr kumimoji="0" lang="en-US" sz="3200" b="0" i="0" u="none" strike="noStrike" kern="1200" cap="none" spc="0" normalizeH="0" noProof="0" dirty="0">
                <a:ln>
                  <a:noFill/>
                </a:ln>
                <a:solidFill>
                  <a:prstClr val="white"/>
                </a:solidFill>
                <a:effectLst/>
                <a:uLnTx/>
                <a:uFillTx/>
                <a:latin typeface="Calibri" panose="020F0502020204030204"/>
              </a:rPr>
              <a:t>vents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48888"/>
            <a:ext cx="108380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21</a:t>
            </a:r>
          </a:p>
        </p:txBody>
      </p:sp>
    </p:spTree>
    <p:custDataLst>
      <p:tags r:id="rId1"/>
    </p:custDataLst>
    <p:extLst>
      <p:ext uri="{BB962C8B-B14F-4D97-AF65-F5344CB8AC3E}">
        <p14:creationId xmlns:p14="http://schemas.microsoft.com/office/powerpoint/2010/main" val="3662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857499"/>
            <a:ext cx="1219200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629822" y="1111016"/>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PRE-TRANSITION RESOURCES</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060" y="3099223"/>
            <a:ext cx="2069252" cy="206925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944" y="3013184"/>
            <a:ext cx="2582210" cy="9921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2606" y="3345737"/>
            <a:ext cx="2369197" cy="1350105"/>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50695" t="4667" r="4815" b="6429"/>
          <a:stretch/>
        </p:blipFill>
        <p:spPr>
          <a:xfrm>
            <a:off x="9923415" y="3099223"/>
            <a:ext cx="2144759" cy="1971613"/>
          </a:xfrm>
          <a:prstGeom prst="rect">
            <a:avLst/>
          </a:prstGeom>
        </p:spPr>
      </p:pic>
      <p:sp>
        <p:nvSpPr>
          <p:cNvPr id="10" name="TextBox 9">
            <a:extLst>
              <a:ext uri="{FF2B5EF4-FFF2-40B4-BE49-F238E27FC236}">
                <a16:creationId xmlns:a16="http://schemas.microsoft.com/office/drawing/2014/main" id="{578999A7-F73A-422A-A4BB-1006A5BBDC3B}"/>
              </a:ext>
            </a:extLst>
          </p:cNvPr>
          <p:cNvSpPr txBox="1"/>
          <p:nvPr/>
        </p:nvSpPr>
        <p:spPr>
          <a:xfrm>
            <a:off x="85778" y="6379535"/>
            <a:ext cx="1115701"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049" y="3112920"/>
            <a:ext cx="1876011" cy="1876011"/>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9312" y="3648433"/>
            <a:ext cx="3241682" cy="1948776"/>
          </a:xfrm>
          <a:prstGeom prst="rect">
            <a:avLst/>
          </a:prstGeom>
        </p:spPr>
      </p:pic>
    </p:spTree>
    <p:custDataLst>
      <p:tags r:id="rId1"/>
    </p:custDataLst>
    <p:extLst>
      <p:ext uri="{BB962C8B-B14F-4D97-AF65-F5344CB8AC3E}">
        <p14:creationId xmlns:p14="http://schemas.microsoft.com/office/powerpoint/2010/main" val="277402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7F10-B46D-9C5D-4503-57840D492019}"/>
              </a:ext>
            </a:extLst>
          </p:cNvPr>
          <p:cNvSpPr txBox="1">
            <a:spLocks/>
          </p:cNvSpPr>
          <p:nvPr/>
        </p:nvSpPr>
        <p:spPr>
          <a:xfrm>
            <a:off x="1004484" y="-29497"/>
            <a:ext cx="9761316" cy="15625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4500"/>
              </a:lnSpc>
              <a:spcBef>
                <a:spcPct val="0"/>
              </a:spcBef>
              <a:spcAft>
                <a:spcPts val="600"/>
              </a:spcAft>
              <a:buClrTx/>
              <a:buSzTx/>
              <a:buFontTx/>
              <a:buNone/>
              <a:tabLst/>
              <a:defRPr/>
            </a:pPr>
            <a:r>
              <a:rPr kumimoji="0" lang="en-US" sz="6800" b="1" i="0" u="none" strike="noStrike" kern="1200" cap="none" spc="100" normalizeH="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cs typeface="Aldhabi" panose="01000000000000000000" pitchFamily="2" charset="-78"/>
              </a:rPr>
              <a:t>TOL</a:t>
            </a:r>
            <a:r>
              <a:rPr kumimoji="0" lang="en-US" sz="5340" b="1" i="0" u="none" strike="noStrike" kern="1200" cap="none" spc="100" normalizeH="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cs typeface="Aldhabi" panose="01000000000000000000" pitchFamily="2" charset="-78"/>
              </a:rPr>
              <a:t>: </a:t>
            </a:r>
            <a:r>
              <a:rPr kumimoji="0" lang="en-US" sz="5340" b="1" i="0" u="none" strike="noStrike" kern="1200" cap="small" spc="100" normalizeH="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cs typeface="Aldhabi" panose="01000000000000000000" pitchFamily="2" charset="-78"/>
              </a:rPr>
              <a:t>Transition Online Learning</a:t>
            </a:r>
          </a:p>
        </p:txBody>
      </p:sp>
      <p:sp>
        <p:nvSpPr>
          <p:cNvPr id="3" name="TextBox 2">
            <a:extLst>
              <a:ext uri="{FF2B5EF4-FFF2-40B4-BE49-F238E27FC236}">
                <a16:creationId xmlns:a16="http://schemas.microsoft.com/office/drawing/2014/main" id="{C65C1A90-2533-7FED-AA53-3D60183629C5}"/>
              </a:ext>
            </a:extLst>
          </p:cNvPr>
          <p:cNvSpPr txBox="1"/>
          <p:nvPr/>
        </p:nvSpPr>
        <p:spPr>
          <a:xfrm>
            <a:off x="-1" y="1190854"/>
            <a:ext cx="11971283"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For online TAP courses, visit </a:t>
            </a:r>
            <a:r>
              <a:rPr kumimoji="0" lang="en-US" sz="2800" b="0" i="0" u="none" strike="noStrike" kern="1200" cap="none" spc="0" normalizeH="0" baseline="0" noProof="0" dirty="0">
                <a:ln>
                  <a:noFill/>
                </a:ln>
                <a:solidFill>
                  <a:schemeClr val="bg1"/>
                </a:solidFill>
                <a:effectLst/>
                <a:uLnTx/>
                <a:uFillTx/>
                <a:latin typeface="Aharoni"/>
                <a:ea typeface="+mn-ea"/>
                <a:cs typeface="Aharoni"/>
              </a:rPr>
              <a:t>TAPevents.mil/courses</a:t>
            </a:r>
            <a:r>
              <a:rPr kumimoji="0" lang="en-US" sz="2800" b="0" i="0" u="none" strike="noStrike" kern="1200" cap="none" spc="0" normalizeH="0" baseline="0" noProof="0" dirty="0">
                <a:ln>
                  <a:noFill/>
                </a:ln>
                <a:solidFill>
                  <a:srgbClr val="C0CFDE"/>
                </a:solidFill>
                <a:effectLst/>
                <a:uLnTx/>
                <a:uFillTx/>
                <a:latin typeface="Aharoni"/>
                <a:ea typeface="+mn-ea"/>
                <a:cs typeface="Aharoni"/>
              </a:rPr>
              <a:t>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or scan the QR code</a:t>
            </a:r>
            <a:r>
              <a:rPr kumimoji="0" lang="en-US" sz="2800" b="0" i="0" u="none" strike="noStrike" kern="1200" cap="none" spc="0" normalizeH="0" baseline="0" noProof="0" dirty="0">
                <a:ln>
                  <a:noFill/>
                </a:ln>
                <a:solidFill>
                  <a:srgbClr val="C0CFDE"/>
                </a:solidFill>
                <a:effectLst/>
                <a:uLnTx/>
                <a:uFillTx/>
                <a:latin typeface="Aharoni"/>
                <a:ea typeface="+mn-ea"/>
                <a:cs typeface="Aharoni"/>
              </a:rPr>
              <a:t> </a:t>
            </a:r>
            <a:endParaRPr kumimoji="0" lang="en-US" sz="2800" b="0" i="0" u="none" strike="noStrike" kern="1200" cap="none" spc="0" normalizeH="0" baseline="0" noProof="0" dirty="0">
              <a:ln>
                <a:noFill/>
              </a:ln>
              <a:solidFill>
                <a:srgbClr val="C0CFDE"/>
              </a:solidFill>
              <a:effectLst/>
              <a:uLnTx/>
              <a:uFillTx/>
              <a:latin typeface="Aharoni" panose="02010803020104030203" pitchFamily="2" charset="-79"/>
              <a:ea typeface="+mn-ea"/>
              <a:cs typeface="Aharoni" panose="02010803020104030203" pitchFamily="2" charset="-79"/>
            </a:endParaRPr>
          </a:p>
        </p:txBody>
      </p:sp>
      <p:pic>
        <p:nvPicPr>
          <p:cNvPr id="4" name="Picture 30" descr="Qr code&#10;&#10;Description automatically generated">
            <a:extLst>
              <a:ext uri="{FF2B5EF4-FFF2-40B4-BE49-F238E27FC236}">
                <a16:creationId xmlns:a16="http://schemas.microsoft.com/office/drawing/2014/main" id="{99082C4F-60C8-9512-FD03-24583818EB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30313" y="2138565"/>
            <a:ext cx="3635487" cy="3635487"/>
          </a:xfrm>
          <a:prstGeom prst="rect">
            <a:avLst/>
          </a:prstGeom>
          <a:effectLst>
            <a:glow rad="165100">
              <a:schemeClr val="bg1"/>
            </a:glow>
          </a:effectLst>
        </p:spPr>
      </p:pic>
      <p:pic>
        <p:nvPicPr>
          <p:cNvPr id="5" name="Picture 4">
            <a:extLst>
              <a:ext uri="{FF2B5EF4-FFF2-40B4-BE49-F238E27FC236}">
                <a16:creationId xmlns:a16="http://schemas.microsoft.com/office/drawing/2014/main" id="{3DD30F94-AE37-9AA7-DB41-C688B529077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3000" contrast="23000"/>
                    </a14:imgEffect>
                  </a14:imgLayer>
                </a14:imgProps>
              </a:ext>
            </a:extLst>
          </a:blip>
          <a:stretch>
            <a:fillRect/>
          </a:stretch>
        </p:blipFill>
        <p:spPr>
          <a:xfrm>
            <a:off x="1423584" y="2445133"/>
            <a:ext cx="4958166" cy="315971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5B7330F8-DECB-8C34-EF37-A42E756AFE99}"/>
              </a:ext>
            </a:extLst>
          </p:cNvPr>
          <p:cNvSpPr txBox="1"/>
          <p:nvPr/>
        </p:nvSpPr>
        <p:spPr>
          <a:xfrm>
            <a:off x="85778" y="6379535"/>
            <a:ext cx="1115701"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PG, p. 22</a:t>
            </a:r>
          </a:p>
        </p:txBody>
      </p:sp>
      <p:cxnSp>
        <p:nvCxnSpPr>
          <p:cNvPr id="7" name="Straight Connector 6">
            <a:extLst>
              <a:ext uri="{FF2B5EF4-FFF2-40B4-BE49-F238E27FC236}">
                <a16:creationId xmlns:a16="http://schemas.microsoft.com/office/drawing/2014/main" id="{931EC95D-1CB7-C57A-56EC-3BF537DC22CA}"/>
              </a:ext>
            </a:extLst>
          </p:cNvPr>
          <p:cNvCxnSpPr/>
          <p:nvPr/>
        </p:nvCxnSpPr>
        <p:spPr>
          <a:xfrm>
            <a:off x="0" y="1108591"/>
            <a:ext cx="12192000" cy="0"/>
          </a:xfrm>
          <a:prstGeom prst="line">
            <a:avLst/>
          </a:prstGeom>
          <a:ln w="76200">
            <a:solidFill>
              <a:srgbClr val="43B0F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542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tx1"/>
                </a:solidFill>
              </a:rPr>
              <a:t>This slide is included for sites to add site-specific </a:t>
            </a:r>
          </a:p>
          <a:p>
            <a:pPr algn="ctr">
              <a:lnSpc>
                <a:spcPct val="150000"/>
              </a:lnSpc>
            </a:pPr>
            <a:r>
              <a:rPr lang="en-US" sz="2400" b="1" dirty="0">
                <a:solidFill>
                  <a:schemeClr val="tx1"/>
                </a:solidFill>
              </a:rPr>
              <a:t>information about Installation Resources and upcoming classes/briefings. </a:t>
            </a:r>
          </a:p>
          <a:p>
            <a:pPr algn="ctr">
              <a:lnSpc>
                <a:spcPct val="150000"/>
              </a:lnSpc>
            </a:pPr>
            <a:r>
              <a:rPr lang="en-US" sz="2400" b="1" dirty="0">
                <a:solidFill>
                  <a:schemeClr val="tx1"/>
                </a:solidFill>
              </a:rPr>
              <a:t>See font and color details below.</a:t>
            </a:r>
          </a:p>
          <a:p>
            <a:pPr algn="ctr">
              <a:lnSpc>
                <a:spcPct val="150000"/>
              </a:lnSpc>
            </a:pPr>
            <a:r>
              <a:rPr lang="en-US" sz="2400" b="1" dirty="0">
                <a:solidFill>
                  <a:schemeClr val="accent5">
                    <a:lumMod val="75000"/>
                  </a:schemeClr>
                </a:solidFill>
              </a:rPr>
              <a:t>---------HIDE or DELETE slide if not used.---------</a:t>
            </a:r>
          </a:p>
          <a:p>
            <a:pPr algn="ctr">
              <a:lnSpc>
                <a:spcPct val="150000"/>
              </a:lnSpc>
            </a:pPr>
            <a:r>
              <a:rPr lang="en-US" b="1" dirty="0">
                <a:solidFill>
                  <a:srgbClr val="FF0000"/>
                </a:solidFill>
              </a:rPr>
              <a:t>Title Font: Franklin Gothic Medium, All CAPS. | Body Font: Calibri Body | Size: 18+</a:t>
            </a:r>
            <a:br>
              <a:rPr lang="en-US" b="1" dirty="0">
                <a:solidFill>
                  <a:srgbClr val="FF0000"/>
                </a:solidFill>
              </a:rPr>
            </a:br>
            <a:r>
              <a:rPr lang="en-US" b="1" dirty="0">
                <a:solidFill>
                  <a:srgbClr val="FF0000"/>
                </a:solidFill>
              </a:rPr>
              <a:t>Color Codes</a:t>
            </a:r>
            <a:r>
              <a:rPr lang="en-US" b="1" dirty="0">
                <a:solidFill>
                  <a:srgbClr val="1E3D58"/>
                </a:solidFill>
              </a:rPr>
              <a:t>: Dark Blue - RGB (R: 30, G: 61, B: 88) | </a:t>
            </a:r>
            <a:r>
              <a:rPr lang="en-US" b="1" dirty="0">
                <a:solidFill>
                  <a:srgbClr val="00B0F0"/>
                </a:solidFill>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300" b="1" dirty="0">
                <a:solidFill>
                  <a:schemeClr val="bg1"/>
                </a:solidFill>
                <a:latin typeface="Franklin Gothic Medium" panose="020B0603020102020204" pitchFamily="34" charset="0"/>
              </a:rPr>
              <a:t>INSTALLATION RESOURCES</a:t>
            </a:r>
          </a:p>
        </p:txBody>
      </p:sp>
    </p:spTree>
    <p:custDataLst>
      <p:tags r:id="rId1"/>
    </p:custDataLst>
    <p:extLst>
      <p:ext uri="{BB962C8B-B14F-4D97-AF65-F5344CB8AC3E}">
        <p14:creationId xmlns:p14="http://schemas.microsoft.com/office/powerpoint/2010/main" val="401602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184328"/>
            <a:ext cx="12192000" cy="482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TAP Manager: Use this slide (or multiple slides) to provide site-specific information for the TAP week. Topics to consider including are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parking, attendance, dress code, classroom behavior, WIFI password, computer checkout, COVID/sickness guidelines, cell phone usage, smoking area, restroom/lunchroom location, emergency evacuation plan, and site contact phone number.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HIDE or DELETE slide if not used.</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Franklin Gothic Medium, All CAPS. | Body Font: Calibri Body | Size: 18+</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HOUSEKEEPING INSTRUCTIONS</a:t>
            </a:r>
          </a:p>
        </p:txBody>
      </p:sp>
    </p:spTree>
    <p:custDataLst>
      <p:tags r:id="rId1"/>
    </p:custDataLst>
    <p:extLst>
      <p:ext uri="{BB962C8B-B14F-4D97-AF65-F5344CB8AC3E}">
        <p14:creationId xmlns:p14="http://schemas.microsoft.com/office/powerpoint/2010/main" val="7474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857500"/>
            <a:ext cx="12192000" cy="255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POST-TRANSITION RESOURCES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198" y="2986062"/>
            <a:ext cx="4590065" cy="102647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39" y="3084204"/>
            <a:ext cx="3584554" cy="89972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7956" y="4363628"/>
            <a:ext cx="4067695" cy="903932"/>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2267" y="4327631"/>
            <a:ext cx="4905796" cy="939929"/>
          </a:xfrm>
          <a:prstGeom prst="rect">
            <a:avLst/>
          </a:prstGeom>
        </p:spPr>
      </p:pic>
      <p:sp>
        <p:nvSpPr>
          <p:cNvPr id="11" name="TextBox 10">
            <a:extLst>
              <a:ext uri="{FF2B5EF4-FFF2-40B4-BE49-F238E27FC236}">
                <a16:creationId xmlns:a16="http://schemas.microsoft.com/office/drawing/2014/main" id="{578999A7-F73A-422A-A4BB-1006A5BBDC3B}"/>
              </a:ext>
            </a:extLst>
          </p:cNvPr>
          <p:cNvSpPr txBox="1"/>
          <p:nvPr/>
        </p:nvSpPr>
        <p:spPr>
          <a:xfrm>
            <a:off x="85778" y="636863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24 </a:t>
            </a:r>
          </a:p>
        </p:txBody>
      </p:sp>
      <p:pic>
        <p:nvPicPr>
          <p:cNvPr id="1026" name="Picture 2" descr="inTransition: Connecting, Coaching, Empowering">
            <a:extLst>
              <a:ext uri="{FF2B5EF4-FFF2-40B4-BE49-F238E27FC236}">
                <a16:creationId xmlns:a16="http://schemas.microsoft.com/office/drawing/2014/main" id="{05FFA576-8353-4C6C-9A0C-FD7F7C235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9832" y="3110574"/>
            <a:ext cx="3664366" cy="1110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63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D3E7AF-97CE-57B9-0D08-3CEC6D2AE0BD}"/>
              </a:ext>
            </a:extLst>
          </p:cNvPr>
          <p:cNvSpPr/>
          <p:nvPr/>
        </p:nvSpPr>
        <p:spPr>
          <a:xfrm>
            <a:off x="0" y="1810328"/>
            <a:ext cx="12192000" cy="422563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163782" y="710824"/>
            <a:ext cx="1002619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TAP Interagency website Guide </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AE4A0CF-6D1A-4DC2-3539-D36BD215A6BE}"/>
              </a:ext>
            </a:extLst>
          </p:cNvPr>
          <p:cNvSpPr txBox="1"/>
          <p:nvPr/>
        </p:nvSpPr>
        <p:spPr>
          <a:xfrm>
            <a:off x="85778" y="636863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 p. 26</a:t>
            </a:r>
          </a:p>
        </p:txBody>
      </p:sp>
      <p:pic>
        <p:nvPicPr>
          <p:cNvPr id="11" name="Picture 10">
            <a:extLst>
              <a:ext uri="{FF2B5EF4-FFF2-40B4-BE49-F238E27FC236}">
                <a16:creationId xmlns:a16="http://schemas.microsoft.com/office/drawing/2014/main" id="{06729B8A-BDCB-CEDB-88F8-70AAC0DFA0ED}"/>
              </a:ext>
            </a:extLst>
          </p:cNvPr>
          <p:cNvPicPr>
            <a:picLocks noChangeAspect="1"/>
          </p:cNvPicPr>
          <p:nvPr/>
        </p:nvPicPr>
        <p:blipFill>
          <a:blip r:embed="rId5"/>
          <a:stretch>
            <a:fillRect/>
          </a:stretch>
        </p:blipFill>
        <p:spPr>
          <a:xfrm>
            <a:off x="569168" y="758635"/>
            <a:ext cx="865707" cy="865707"/>
          </a:xfrm>
          <a:prstGeom prst="rect">
            <a:avLst/>
          </a:prstGeom>
        </p:spPr>
      </p:pic>
      <p:sp>
        <p:nvSpPr>
          <p:cNvPr id="7" name="Rectangle 6">
            <a:extLst>
              <a:ext uri="{FF2B5EF4-FFF2-40B4-BE49-F238E27FC236}">
                <a16:creationId xmlns:a16="http://schemas.microsoft.com/office/drawing/2014/main" id="{648FEA06-B5C4-6A4B-7342-F8BA8E24823F}"/>
              </a:ext>
            </a:extLst>
          </p:cNvPr>
          <p:cNvSpPr/>
          <p:nvPr/>
        </p:nvSpPr>
        <p:spPr>
          <a:xfrm>
            <a:off x="3451176" y="2745830"/>
            <a:ext cx="6026844" cy="2831544"/>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 </a:t>
            </a:r>
            <a:r>
              <a:rPr kumimoji="0" lang="en-US" sz="2000" b="0" i="0" u="sng" strike="noStrike" kern="1200" cap="none" spc="0" normalizeH="0" baseline="0" noProof="0" dirty="0">
                <a:ln>
                  <a:noFill/>
                </a:ln>
                <a:solidFill>
                  <a:srgbClr val="69B2FB"/>
                </a:solidFill>
                <a:effectLst/>
                <a:uLnTx/>
                <a:uFillTx/>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https://www.tapevents.mil/Assets/ResourceContent/TAP/TAP_Interagency_Website_Guide.pdf</a:t>
            </a:r>
            <a:endParaRPr kumimoji="0" lang="en-US" sz="1800" b="0" i="0" u="none" strike="noStrike" kern="1200" cap="none" spc="0" normalizeH="0" baseline="0" noProof="0" dirty="0">
              <a:ln>
                <a:noFill/>
              </a:ln>
              <a:solidFill>
                <a:srgbClr val="69B2FB"/>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Website Guide on your  computer or email it to yourself if using a government computer</a:t>
            </a:r>
          </a:p>
        </p:txBody>
      </p:sp>
      <p:sp>
        <p:nvSpPr>
          <p:cNvPr id="8" name="TextBox 7">
            <a:extLst>
              <a:ext uri="{FF2B5EF4-FFF2-40B4-BE49-F238E27FC236}">
                <a16:creationId xmlns:a16="http://schemas.microsoft.com/office/drawing/2014/main" id="{3CAA1E36-1A21-1305-D9EC-D5EDFEB9E8DB}"/>
              </a:ext>
            </a:extLst>
          </p:cNvPr>
          <p:cNvSpPr txBox="1"/>
          <p:nvPr/>
        </p:nvSpPr>
        <p:spPr>
          <a:xfrm>
            <a:off x="2143899" y="2039857"/>
            <a:ext cx="790420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If you have not yet downloaded the Website Guide, follow the instructions below: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48EA0F-A589-BE92-358A-367A427E15DE}"/>
              </a:ext>
            </a:extLst>
          </p:cNvPr>
          <p:cNvPicPr>
            <a:picLocks noChangeAspect="1"/>
          </p:cNvPicPr>
          <p:nvPr/>
        </p:nvPicPr>
        <p:blipFill>
          <a:blip r:embed="rId7"/>
          <a:stretch>
            <a:fillRect/>
          </a:stretch>
        </p:blipFill>
        <p:spPr>
          <a:xfrm>
            <a:off x="9780525" y="2893332"/>
            <a:ext cx="2128006" cy="2148845"/>
          </a:xfrm>
          <a:prstGeom prst="rect">
            <a:avLst/>
          </a:prstGeom>
        </p:spPr>
      </p:pic>
      <p:pic>
        <p:nvPicPr>
          <p:cNvPr id="16" name="Picture 15" descr="A map of the world&#10;&#10;AI-generated content may be incorrect.">
            <a:extLst>
              <a:ext uri="{FF2B5EF4-FFF2-40B4-BE49-F238E27FC236}">
                <a16:creationId xmlns:a16="http://schemas.microsoft.com/office/drawing/2014/main" id="{C1074786-7316-D152-9D73-B5B318D1D4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045" y="2893332"/>
            <a:ext cx="2795086" cy="2159839"/>
          </a:xfrm>
          <a:prstGeom prst="rect">
            <a:avLst/>
          </a:prstGeom>
        </p:spPr>
      </p:pic>
    </p:spTree>
    <p:custDataLst>
      <p:tags r:id="rId1"/>
    </p:custDataLst>
    <p:extLst>
      <p:ext uri="{BB962C8B-B14F-4D97-AF65-F5344CB8AC3E}">
        <p14:creationId xmlns:p14="http://schemas.microsoft.com/office/powerpoint/2010/main" val="4567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effectLst>
                  <a:outerShdw blurRad="38100" dist="38100" dir="2700000" algn="tl">
                    <a:srgbClr val="000000">
                      <a:alpha val="43137"/>
                    </a:srgbClr>
                  </a:outerShdw>
                </a:effectLst>
                <a:latin typeface="Franklin Gothic Medium" panose="020B0603020102020204" pitchFamily="34" charset="0"/>
              </a:rPr>
              <a:t>QUESTIONS?</a:t>
            </a:r>
          </a:p>
        </p:txBody>
      </p:sp>
      <p:sp>
        <p:nvSpPr>
          <p:cNvPr id="7" name="Rounded Rectangle 7"/>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buClr>
                <a:srgbClr val="43B0F1"/>
              </a:buClr>
            </a:pPr>
            <a:r>
              <a:rPr lang="en-US" sz="3600" b="1" dirty="0">
                <a:solidFill>
                  <a:srgbClr val="9EC4E6"/>
                </a:solidFill>
                <a:effectLst>
                  <a:outerShdw blurRad="38100" dist="38100" dir="2700000" algn="tl">
                    <a:srgbClr val="000000">
                      <a:alpha val="43137"/>
                    </a:srgbClr>
                  </a:outerShdw>
                </a:effectLst>
              </a:rPr>
              <a:t>Reminder: </a:t>
            </a:r>
          </a:p>
          <a:p>
            <a:pPr algn="ctr" defTabSz="1022350">
              <a:lnSpc>
                <a:spcPct val="90000"/>
              </a:lnSpc>
              <a:spcBef>
                <a:spcPct val="0"/>
              </a:spcBef>
              <a:spcAft>
                <a:spcPct val="35000"/>
              </a:spcAft>
              <a:buClr>
                <a:srgbClr val="43B0F1"/>
              </a:buClr>
            </a:pPr>
            <a:r>
              <a:rPr lang="en-US" sz="3200" dirty="0">
                <a:solidFill>
                  <a:schemeClr val="bg1"/>
                </a:solidFill>
              </a:rPr>
              <a:t>We are here to help YOU! If you have any questions at any point during your transition, please let us know.</a:t>
            </a:r>
          </a:p>
          <a:p>
            <a:pPr marL="514350" indent="-514350" defTabSz="1022350">
              <a:lnSpc>
                <a:spcPct val="90000"/>
              </a:lnSpc>
              <a:spcBef>
                <a:spcPct val="0"/>
              </a:spcBef>
              <a:spcAft>
                <a:spcPct val="35000"/>
              </a:spcAft>
              <a:buFont typeface="Wingdings" panose="05000000000000000000" pitchFamily="2" charset="2"/>
              <a:buChar char="§"/>
            </a:pPr>
            <a:endParaRPr lang="en-US" sz="2800" dirty="0">
              <a:solidFill>
                <a:schemeClr val="bg1"/>
              </a:solidFill>
            </a:endParaRPr>
          </a:p>
        </p:txBody>
      </p:sp>
    </p:spTree>
    <p:custDataLst>
      <p:tags r:id="rId1"/>
    </p:custDataLst>
    <p:extLst>
      <p:ext uri="{BB962C8B-B14F-4D97-AF65-F5344CB8AC3E}">
        <p14:creationId xmlns:p14="http://schemas.microsoft.com/office/powerpoint/2010/main" val="17960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60124" y="1983184"/>
            <a:ext cx="44661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RANSITION</a:t>
            </a:r>
          </a:p>
          <a:p>
            <a:pPr marL="0" marR="0" lvl="0" indent="0" algn="l" defTabSz="685800" rtl="0" eaLnBrk="1" fontAlgn="auto" latinLnBrk="0" hangingPunct="1">
              <a:lnSpc>
                <a:spcPct val="90000"/>
              </a:lnSpc>
              <a:spcBef>
                <a:spcPct val="0"/>
              </a:spcBef>
              <a:spcAft>
                <a:spcPts val="0"/>
              </a:spcAft>
              <a:buClrTx/>
              <a:buSzTx/>
              <a:buFontTx/>
              <a:buNone/>
              <a:tabLst/>
              <a:defRPr/>
            </a:pPr>
            <a:r>
              <a:rPr lang="en-US" sz="5400" b="1" dirty="0">
                <a:solidFill>
                  <a:srgbClr val="43B0F1"/>
                </a:solidFill>
                <a:effectLst>
                  <a:outerShdw blurRad="38100" dist="38100" dir="2700000" algn="tl">
                    <a:srgbClr val="000000">
                      <a:alpha val="43137"/>
                    </a:srgbClr>
                  </a:outerShdw>
                </a:effectLst>
                <a:latin typeface="Franklin Gothic Medium" panose="020B0603020102020204" pitchFamily="34" charset="0"/>
              </a:rPr>
              <a:t>A</a:t>
            </a: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SSISTANCE</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a:t>
            </a:r>
            <a:r>
              <a:rPr kumimoji="0" lang="en-US" sz="54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ARTICIPANT </a:t>
            </a:r>
            <a:r>
              <a:rPr kumimoji="0" lang="en-US" sz="54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SSESSMENT</a:t>
            </a:r>
          </a:p>
          <a:p>
            <a:pPr marL="0" marR="0" lvl="0" indent="0" algn="l" defTabSz="685800" rtl="0" eaLnBrk="1" fontAlgn="auto" latinLnBrk="0" hangingPunct="1">
              <a:lnSpc>
                <a:spcPct val="90000"/>
              </a:lnSpc>
              <a:spcBef>
                <a:spcPct val="0"/>
              </a:spcBef>
              <a:spcAft>
                <a:spcPts val="0"/>
              </a:spcAft>
              <a:buClrTx/>
              <a:buSzTx/>
              <a:buFontTx/>
              <a:buNone/>
              <a:tabLst/>
              <a:defRPr/>
            </a:pPr>
            <a:r>
              <a:rPr lang="en-US" sz="5400" b="1" dirty="0">
                <a:solidFill>
                  <a:prstClr val="white"/>
                </a:solidFill>
                <a:latin typeface="Franklin Gothic Medium" panose="020B0603020102020204" pitchFamily="34" charset="0"/>
              </a:rPr>
              <a:t>     </a:t>
            </a:r>
            <a:endPar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endParaRPr>
          </a:p>
        </p:txBody>
      </p:sp>
      <p:sp>
        <p:nvSpPr>
          <p:cNvPr id="3" name="Rectangle 2"/>
          <p:cNvSpPr/>
          <p:nvPr/>
        </p:nvSpPr>
        <p:spPr>
          <a:xfrm>
            <a:off x="5280151" y="2688548"/>
            <a:ext cx="6248400" cy="1800493"/>
          </a:xfrm>
          <a:prstGeom prst="rect">
            <a:avLst/>
          </a:prstGeom>
          <a:solidFill>
            <a:srgbClr val="00222E"/>
          </a:solidFill>
          <a:ln>
            <a:solidFill>
              <a:srgbClr val="1E3D58"/>
            </a:solidFill>
          </a:ln>
          <a:effectLst>
            <a:softEdge rad="0"/>
          </a:effectLst>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computer or mobile device</a:t>
            </a: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 to: </a:t>
            </a:r>
            <a:r>
              <a:rPr lang="en-US" sz="2400" dirty="0">
                <a:solidFill>
                  <a:schemeClr val="bg1"/>
                </a:solidFill>
                <a:effectLst>
                  <a:outerShdw blurRad="38100" dist="38100" dir="2700000" algn="tl">
                    <a:srgbClr val="000000">
                      <a:alpha val="43137"/>
                    </a:srgbClr>
                  </a:outerShdw>
                </a:effectLst>
                <a:latin typeface="Calibri" panose="020F0502020204030204"/>
              </a:rPr>
              <a:t>https://www.dodsurveys.mil/tap</a:t>
            </a: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Select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Managing Your (MY) Transition</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Complete assessment</a:t>
            </a:r>
          </a:p>
        </p:txBody>
      </p:sp>
      <p:sp>
        <p:nvSpPr>
          <p:cNvPr id="4" name="Rectangle 3"/>
          <p:cNvSpPr/>
          <p:nvPr/>
        </p:nvSpPr>
        <p:spPr>
          <a:xfrm>
            <a:off x="5105399" y="335175"/>
            <a:ext cx="6248401" cy="2215991"/>
          </a:xfrm>
          <a:prstGeom prst="rect">
            <a:avLst/>
          </a:prstGeom>
        </p:spPr>
        <p:txBody>
          <a:bodyPr wrap="square">
            <a:spAutoFit/>
          </a:bodyPr>
          <a:lstStyle/>
          <a:p>
            <a:pPr marL="0" marR="0" lvl="0" indent="0" algn="ctr" defTabSz="1022350" rtl="0" eaLnBrk="1" fontAlgn="auto" latinLnBrk="0" hangingPunct="1">
              <a:lnSpc>
                <a:spcPct val="100000"/>
              </a:lnSpc>
              <a:spcBef>
                <a:spcPct val="0"/>
              </a:spcBef>
              <a:spcAft>
                <a:spcPts val="1200"/>
              </a:spcAft>
              <a:buClr>
                <a:srgbClr val="43B0F1"/>
              </a:buClr>
              <a:buSzTx/>
              <a:buFontTx/>
              <a:buNone/>
              <a:tabLst/>
              <a:defRPr/>
            </a:pPr>
            <a:r>
              <a:rPr kumimoji="0" lang="en-US" sz="32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We want your feedback! </a:t>
            </a:r>
          </a:p>
          <a:p>
            <a:pPr marL="0" marR="0" lvl="0" indent="0" algn="ctr" defTabSz="1022350" rtl="0" eaLnBrk="1" fontAlgn="auto" latinLnBrk="0" hangingPunct="1">
              <a:lnSpc>
                <a:spcPct val="100000"/>
              </a:lnSpc>
              <a:spcBef>
                <a:spcPct val="0"/>
              </a:spcBef>
              <a:spcAft>
                <a:spcPts val="1200"/>
              </a:spcAft>
              <a:buClr>
                <a:srgbClr val="43B0F1"/>
              </a:buClr>
              <a:buSzTx/>
              <a:buFontTx/>
              <a:buNone/>
              <a:tabLst/>
              <a:defRPr/>
            </a:pPr>
            <a:endParaRPr kumimoji="0" 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1022350" rtl="0" eaLnBrk="1" fontAlgn="auto" latinLnBrk="0" hangingPunct="1">
              <a:lnSpc>
                <a:spcPct val="100000"/>
              </a:lnSpc>
              <a:spcBef>
                <a:spcPct val="0"/>
              </a:spcBef>
              <a:spcAft>
                <a:spcPts val="0"/>
              </a:spcAft>
              <a:buClr>
                <a:srgbClr val="43B0F1"/>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Your feedback is anonymous and very valuable to the success of TAP.  </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Every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comment is read and addressed as appropriate.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578999A7-F73A-422A-A4BB-1006A5BBDC3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27</a:t>
            </a:r>
          </a:p>
        </p:txBody>
      </p:sp>
      <p:sp>
        <p:nvSpPr>
          <p:cNvPr id="8" name="Rectangle 7"/>
          <p:cNvSpPr/>
          <p:nvPr/>
        </p:nvSpPr>
        <p:spPr>
          <a:xfrm>
            <a:off x="5085328" y="4577496"/>
            <a:ext cx="4299527"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OR…</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SCAN THIS QR CODE WITH YOUR PERSONAL DEVICE TO BEGIN THE ASSESSMENT</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orbel" panose="020B0503020204020204" pitchFamily="34" charset="0"/>
            </a:endParaRPr>
          </a:p>
        </p:txBody>
      </p:sp>
      <p:cxnSp>
        <p:nvCxnSpPr>
          <p:cNvPr id="10" name="Straight Connector 9">
            <a:extLst>
              <a:ext uri="{FF2B5EF4-FFF2-40B4-BE49-F238E27FC236}">
                <a16:creationId xmlns:a16="http://schemas.microsoft.com/office/drawing/2014/main" id="{E15AFD67-BF8A-4739-8742-0CE1DA4BA079}"/>
              </a:ext>
            </a:extLst>
          </p:cNvPr>
          <p:cNvCxnSpPr/>
          <p:nvPr/>
        </p:nvCxnSpPr>
        <p:spPr>
          <a:xfrm>
            <a:off x="4880113" y="0"/>
            <a:ext cx="69574"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5F7D570-6DEF-4D03-90EE-234231F8B5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1839" y="3973667"/>
            <a:ext cx="3910094" cy="1891394"/>
          </a:xfrm>
          <a:prstGeom prst="rect">
            <a:avLst/>
          </a:prstGeom>
          <a:effectLst>
            <a:outerShdw blurRad="165100" dist="457200" dir="2700000" algn="tl" rotWithShape="0">
              <a:prstClr val="black">
                <a:alpha val="40000"/>
              </a:prstClr>
            </a:outerShdw>
          </a:effectLst>
        </p:spPr>
      </p:pic>
      <p:pic>
        <p:nvPicPr>
          <p:cNvPr id="13" name="Picture 12">
            <a:extLst>
              <a:ext uri="{FF2B5EF4-FFF2-40B4-BE49-F238E27FC236}">
                <a16:creationId xmlns:a16="http://schemas.microsoft.com/office/drawing/2014/main" id="{0A090045-2660-7F2B-3F25-3F0257A3FF48}"/>
              </a:ext>
            </a:extLst>
          </p:cNvPr>
          <p:cNvPicPr>
            <a:picLocks noChangeAspect="1"/>
          </p:cNvPicPr>
          <p:nvPr/>
        </p:nvPicPr>
        <p:blipFill>
          <a:blip r:embed="rId6"/>
          <a:stretch>
            <a:fillRect/>
          </a:stretch>
        </p:blipFill>
        <p:spPr>
          <a:xfrm>
            <a:off x="9918976" y="4821047"/>
            <a:ext cx="1720303" cy="1773645"/>
          </a:xfrm>
          <a:prstGeom prst="rect">
            <a:avLst/>
          </a:prstGeom>
        </p:spPr>
      </p:pic>
      <p:pic>
        <p:nvPicPr>
          <p:cNvPr id="7" name="Picture 6">
            <a:extLst>
              <a:ext uri="{FF2B5EF4-FFF2-40B4-BE49-F238E27FC236}">
                <a16:creationId xmlns:a16="http://schemas.microsoft.com/office/drawing/2014/main" id="{D4F63FF1-4AF8-DABB-C5E3-26E52E2D7BFF}"/>
              </a:ext>
            </a:extLst>
          </p:cNvPr>
          <p:cNvPicPr>
            <a:picLocks noChangeAspect="1"/>
          </p:cNvPicPr>
          <p:nvPr/>
        </p:nvPicPr>
        <p:blipFill>
          <a:blip r:embed="rId7"/>
          <a:stretch>
            <a:fillRect/>
          </a:stretch>
        </p:blipFill>
        <p:spPr>
          <a:xfrm>
            <a:off x="5105399" y="214468"/>
            <a:ext cx="865707" cy="865707"/>
          </a:xfrm>
          <a:prstGeom prst="rect">
            <a:avLst/>
          </a:prstGeom>
        </p:spPr>
      </p:pic>
    </p:spTree>
    <p:custDataLst>
      <p:tags r:id="rId1"/>
    </p:custDataLst>
    <p:extLst>
      <p:ext uri="{BB962C8B-B14F-4D97-AF65-F5344CB8AC3E}">
        <p14:creationId xmlns:p14="http://schemas.microsoft.com/office/powerpoint/2010/main" val="14969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741473" y="625850"/>
            <a:ext cx="679997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COURSE SCHEDULE</a:t>
            </a:r>
          </a:p>
        </p:txBody>
      </p:sp>
      <p:sp>
        <p:nvSpPr>
          <p:cNvPr id="6" name="TextBox 5">
            <a:extLst>
              <a:ext uri="{FF2B5EF4-FFF2-40B4-BE49-F238E27FC236}">
                <a16:creationId xmlns:a16="http://schemas.microsoft.com/office/drawing/2014/main" id="{37C16F6F-928E-DEFA-EBD9-50CCDD89E865}"/>
              </a:ext>
            </a:extLst>
          </p:cNvPr>
          <p:cNvSpPr txBox="1"/>
          <p:nvPr/>
        </p:nvSpPr>
        <p:spPr>
          <a:xfrm>
            <a:off x="-500449" y="256125"/>
            <a:ext cx="12692449" cy="655051"/>
          </a:xfrm>
          <a:prstGeom prst="rect">
            <a:avLst/>
          </a:prstGeom>
          <a:noFill/>
        </p:spPr>
        <p:txBody>
          <a:bodyPr wrap="none" rtlCol="0">
            <a:spAutoFit/>
          </a:bodyPr>
          <a:lstStyle/>
          <a:p>
            <a:pPr marL="457200" marR="0" lvl="1" indent="0" algn="l" defTabSz="914400" rtl="0" eaLnBrk="1" fontAlgn="auto" latinLnBrk="0" hangingPunct="1">
              <a:lnSpc>
                <a:spcPct val="90000"/>
              </a:lnSpc>
              <a:spcBef>
                <a:spcPts val="500"/>
              </a:spcBef>
              <a:spcAft>
                <a:spcPts val="0"/>
              </a:spcAft>
              <a:buClrTx/>
              <a:buSzTx/>
              <a:buFontTx/>
              <a:buNone/>
              <a:tabLst/>
              <a:defRPr/>
            </a:pPr>
            <a:r>
              <a:rPr kumimoji="0" lang="en-US" altLang="en-US" sz="1800" b="1" i="0" u="none" strike="noStrike" kern="1200" cap="none" spc="0" normalizeH="0" baseline="0" noProof="0" dirty="0">
                <a:ln>
                  <a:noFill/>
                </a:ln>
                <a:solidFill>
                  <a:schemeClr val="accent4">
                    <a:lumMod val="60000"/>
                    <a:lumOff val="40000"/>
                  </a:schemeClr>
                </a:solidFill>
                <a:effectLst/>
                <a:uLnTx/>
                <a:uFillTx/>
                <a:latin typeface="Andalus" pitchFamily="18" charset="-78"/>
                <a:ea typeface="+mn-ea"/>
                <a:cs typeface="Andalus" pitchFamily="18" charset="-78"/>
              </a:rPr>
              <a:t>TAP Manager: Adjust the days and start/end times, if necessary, and add the course name for the 2-Day Track</a:t>
            </a:r>
            <a:r>
              <a:rPr kumimoji="0" lang="en-US" altLang="en-US" sz="1800" b="0" i="0" u="none" strike="noStrike" kern="1200" cap="none" spc="0" normalizeH="0" baseline="0" noProof="0" dirty="0">
                <a:ln>
                  <a:noFill/>
                </a:ln>
                <a:solidFill>
                  <a:prstClr val="white"/>
                </a:solidFill>
                <a:effectLst/>
                <a:uLnTx/>
                <a:uFillTx/>
                <a:latin typeface="Andalus" pitchFamily="18" charset="-78"/>
                <a:ea typeface="+mn-ea"/>
                <a:cs typeface="Andalus" pitchFamily="18" charset="-78"/>
              </a:rPr>
              <a:t>.</a:t>
            </a:r>
          </a:p>
          <a:p>
            <a:pPr marL="457200" marR="0" lvl="1" indent="0" algn="l" defTabSz="914400" rtl="0" eaLnBrk="1" fontAlgn="auto" latinLnBrk="0" hangingPunct="1">
              <a:lnSpc>
                <a:spcPct val="90000"/>
              </a:lnSpc>
              <a:spcBef>
                <a:spcPts val="500"/>
              </a:spcBef>
              <a:spcAft>
                <a:spcPts val="0"/>
              </a:spcAft>
              <a:buClrTx/>
              <a:buSzTx/>
              <a:buFontTx/>
              <a:buNone/>
              <a:tabLst/>
              <a:defRPr/>
            </a:pPr>
            <a:r>
              <a:rPr lang="en-US" altLang="en-US" b="1" dirty="0">
                <a:solidFill>
                  <a:schemeClr val="accent4">
                    <a:lumMod val="60000"/>
                    <a:lumOff val="40000"/>
                  </a:schemeClr>
                </a:solidFill>
                <a:latin typeface="Andalus" pitchFamily="18" charset="-78"/>
                <a:cs typeface="Andalus" pitchFamily="18" charset="-78"/>
              </a:rPr>
              <a:t>Remove these instructions after editing the slide.</a:t>
            </a:r>
            <a:endParaRPr kumimoji="0" lang="en-US" altLang="en-US" sz="1800" b="1" i="0" u="none" strike="noStrike" kern="1200" cap="none" spc="0" normalizeH="0" baseline="0" noProof="0" dirty="0">
              <a:ln>
                <a:noFill/>
              </a:ln>
              <a:solidFill>
                <a:schemeClr val="accent4">
                  <a:lumMod val="60000"/>
                  <a:lumOff val="40000"/>
                </a:schemeClr>
              </a:solidFill>
              <a:effectLst/>
              <a:uLnTx/>
              <a:uFillTx/>
              <a:latin typeface="Andalus" pitchFamily="18" charset="-78"/>
              <a:ea typeface="+mn-ea"/>
              <a:cs typeface="Andalus" pitchFamily="18" charset="-78"/>
            </a:endParaRPr>
          </a:p>
        </p:txBody>
      </p:sp>
      <p:grpSp>
        <p:nvGrpSpPr>
          <p:cNvPr id="27" name="Group 26">
            <a:extLst>
              <a:ext uri="{FF2B5EF4-FFF2-40B4-BE49-F238E27FC236}">
                <a16:creationId xmlns:a16="http://schemas.microsoft.com/office/drawing/2014/main" id="{AC08AD3D-AC08-B90A-11A3-55ED8C7DC395}"/>
              </a:ext>
            </a:extLst>
          </p:cNvPr>
          <p:cNvGrpSpPr/>
          <p:nvPr/>
        </p:nvGrpSpPr>
        <p:grpSpPr>
          <a:xfrm>
            <a:off x="155999" y="3110843"/>
            <a:ext cx="11867432" cy="3645044"/>
            <a:chOff x="155999" y="2542109"/>
            <a:chExt cx="11867432" cy="4260916"/>
          </a:xfrm>
        </p:grpSpPr>
        <p:sp>
          <p:nvSpPr>
            <p:cNvPr id="7" name="Rectangle 6">
              <a:extLst>
                <a:ext uri="{FF2B5EF4-FFF2-40B4-BE49-F238E27FC236}">
                  <a16:creationId xmlns:a16="http://schemas.microsoft.com/office/drawing/2014/main" id="{81A218B5-A8C9-48E6-57AD-A80F9D4578D9}"/>
                </a:ext>
              </a:extLst>
            </p:cNvPr>
            <p:cNvSpPr/>
            <p:nvPr/>
          </p:nvSpPr>
          <p:spPr>
            <a:xfrm>
              <a:off x="155999" y="2542109"/>
              <a:ext cx="2889238" cy="4260916"/>
            </a:xfrm>
            <a:prstGeom prst="rect">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F3FBCD5-B0F9-FA06-DAEE-12DCEE95EC12}"/>
                </a:ext>
              </a:extLst>
            </p:cNvPr>
            <p:cNvSpPr/>
            <p:nvPr/>
          </p:nvSpPr>
          <p:spPr>
            <a:xfrm>
              <a:off x="3148729" y="2542111"/>
              <a:ext cx="2889238" cy="4260914"/>
            </a:xfrm>
            <a:prstGeom prst="rect">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E0ED93E-F9D2-B726-565E-2B6592D1BE0D}"/>
                </a:ext>
              </a:extLst>
            </p:cNvPr>
            <p:cNvSpPr/>
            <p:nvPr/>
          </p:nvSpPr>
          <p:spPr>
            <a:xfrm>
              <a:off x="6141461" y="2542109"/>
              <a:ext cx="2889238" cy="4260916"/>
            </a:xfrm>
            <a:prstGeom prst="rect">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12E042-E4F6-1AE2-D162-32ADCDD34297}"/>
                </a:ext>
              </a:extLst>
            </p:cNvPr>
            <p:cNvSpPr/>
            <p:nvPr/>
          </p:nvSpPr>
          <p:spPr>
            <a:xfrm>
              <a:off x="9134193" y="2542109"/>
              <a:ext cx="2889238" cy="4260916"/>
            </a:xfrm>
            <a:prstGeom prst="rect">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DA703B9E-59C9-C0E3-8CFE-62488212DECC}"/>
              </a:ext>
            </a:extLst>
          </p:cNvPr>
          <p:cNvGrpSpPr/>
          <p:nvPr/>
        </p:nvGrpSpPr>
        <p:grpSpPr>
          <a:xfrm>
            <a:off x="155999" y="1917075"/>
            <a:ext cx="11880001" cy="1124441"/>
            <a:chOff x="155999" y="1917075"/>
            <a:chExt cx="11880001" cy="1124441"/>
          </a:xfrm>
        </p:grpSpPr>
        <p:sp>
          <p:nvSpPr>
            <p:cNvPr id="21" name="Rectangle 20">
              <a:extLst>
                <a:ext uri="{FF2B5EF4-FFF2-40B4-BE49-F238E27FC236}">
                  <a16:creationId xmlns:a16="http://schemas.microsoft.com/office/drawing/2014/main" id="{0A4FF35E-1C05-42D1-BB46-BF05516E8086}"/>
                </a:ext>
              </a:extLst>
            </p:cNvPr>
            <p:cNvSpPr/>
            <p:nvPr/>
          </p:nvSpPr>
          <p:spPr>
            <a:xfrm>
              <a:off x="155999" y="1921312"/>
              <a:ext cx="2889238" cy="111990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94C4F3-CF84-3BB8-609F-5D7EDBB50949}"/>
                </a:ext>
              </a:extLst>
            </p:cNvPr>
            <p:cNvSpPr/>
            <p:nvPr/>
          </p:nvSpPr>
          <p:spPr>
            <a:xfrm>
              <a:off x="3148731" y="1921607"/>
              <a:ext cx="2889238" cy="111990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11F9F63-87D5-75F7-4CE0-8B8278C7A1DB}"/>
                </a:ext>
              </a:extLst>
            </p:cNvPr>
            <p:cNvSpPr/>
            <p:nvPr/>
          </p:nvSpPr>
          <p:spPr>
            <a:xfrm>
              <a:off x="6141461" y="1917075"/>
              <a:ext cx="2889238" cy="1119909"/>
            </a:xfrm>
            <a:prstGeom prst="rect">
              <a:avLst/>
            </a:prstGeom>
            <a:solidFill>
              <a:srgbClr val="DEB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D4B016D-C896-F170-045F-D55D0F1BE405}"/>
                </a:ext>
              </a:extLst>
            </p:cNvPr>
            <p:cNvSpPr/>
            <p:nvPr/>
          </p:nvSpPr>
          <p:spPr>
            <a:xfrm>
              <a:off x="9146762" y="1917075"/>
              <a:ext cx="2889238" cy="11199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8AFA0A29-2FCD-81A1-9BEE-9B0FE607A597}"/>
              </a:ext>
            </a:extLst>
          </p:cNvPr>
          <p:cNvSpPr txBox="1"/>
          <p:nvPr/>
        </p:nvSpPr>
        <p:spPr>
          <a:xfrm>
            <a:off x="641581" y="2015364"/>
            <a:ext cx="1644977" cy="954107"/>
          </a:xfrm>
          <a:prstGeom prst="rect">
            <a:avLst/>
          </a:prstGeom>
          <a:noFill/>
        </p:spPr>
        <p:txBody>
          <a:bodyPr wrap="square">
            <a:spAutoFit/>
          </a:bodyPr>
          <a:lstStyle/>
          <a:p>
            <a:pPr algn="ctr">
              <a:tabLst>
                <a:tab pos="2290763" algn="l"/>
              </a:tabLst>
            </a:pPr>
            <a:r>
              <a:rPr lang="en-US" altLang="en-US" sz="2000" b="1" dirty="0">
                <a:solidFill>
                  <a:schemeClr val="accent5">
                    <a:lumMod val="50000"/>
                  </a:schemeClr>
                </a:solidFill>
                <a:latin typeface="Andalus" pitchFamily="18" charset="-78"/>
                <a:cs typeface="Andalus" pitchFamily="18" charset="-78"/>
              </a:rPr>
              <a:t>Day 1</a:t>
            </a:r>
            <a:r>
              <a:rPr lang="en-US" altLang="en-US" sz="1800" b="1" dirty="0">
                <a:solidFill>
                  <a:schemeClr val="accent5">
                    <a:lumMod val="50000"/>
                  </a:schemeClr>
                </a:solidFill>
                <a:latin typeface="Andalus" pitchFamily="18" charset="-78"/>
                <a:cs typeface="Andalus" pitchFamily="18" charset="-78"/>
              </a:rPr>
              <a:t>  Monday: 0800-1600</a:t>
            </a:r>
            <a:endParaRPr lang="en-US" altLang="en-US" sz="2800" b="1" dirty="0">
              <a:solidFill>
                <a:schemeClr val="accent5">
                  <a:lumMod val="50000"/>
                </a:schemeClr>
              </a:solidFill>
              <a:latin typeface="Andalus" pitchFamily="18" charset="-78"/>
              <a:cs typeface="Andalus" pitchFamily="18" charset="-78"/>
            </a:endParaRPr>
          </a:p>
        </p:txBody>
      </p:sp>
      <p:sp>
        <p:nvSpPr>
          <p:cNvPr id="34" name="TextBox 33">
            <a:extLst>
              <a:ext uri="{FF2B5EF4-FFF2-40B4-BE49-F238E27FC236}">
                <a16:creationId xmlns:a16="http://schemas.microsoft.com/office/drawing/2014/main" id="{80527D56-157F-62EF-358A-6166B145EF43}"/>
              </a:ext>
            </a:extLst>
          </p:cNvPr>
          <p:cNvSpPr txBox="1"/>
          <p:nvPr/>
        </p:nvSpPr>
        <p:spPr>
          <a:xfrm>
            <a:off x="207746" y="3429000"/>
            <a:ext cx="2889237" cy="2062103"/>
          </a:xfrm>
          <a:prstGeom prst="rect">
            <a:avLst/>
          </a:prstGeom>
          <a:noFill/>
        </p:spPr>
        <p:txBody>
          <a:bodyPr wrap="square">
            <a:spAutoFit/>
          </a:bodyPr>
          <a:lstStyle/>
          <a:p>
            <a:pPr marL="227013" lvl="1" indent="-227013">
              <a:spcAft>
                <a:spcPts val="1200"/>
              </a:spcAft>
              <a:buFont typeface="Arial" panose="020B0604020202020204" pitchFamily="34" charset="0"/>
              <a:buChar char="•"/>
              <a:tabLst>
                <a:tab pos="2290763" algn="l"/>
              </a:tabLst>
            </a:pPr>
            <a:r>
              <a:rPr lang="en-US" altLang="en-US" sz="1800" dirty="0">
                <a:solidFill>
                  <a:schemeClr val="bg1"/>
                </a:solidFill>
                <a:latin typeface="Andalus" pitchFamily="18" charset="-78"/>
                <a:cs typeface="Andalus" pitchFamily="18" charset="-78"/>
              </a:rPr>
              <a:t>Managing Your (MY) Transition</a:t>
            </a:r>
          </a:p>
          <a:p>
            <a:pPr marL="227013" lvl="1" indent="-227013">
              <a:spcAft>
                <a:spcPts val="1200"/>
              </a:spcAft>
              <a:buFont typeface="Arial" panose="020B0604020202020204" pitchFamily="34" charset="0"/>
              <a:buChar char="•"/>
              <a:tabLst>
                <a:tab pos="2290763" algn="l"/>
              </a:tabLst>
            </a:pPr>
            <a:r>
              <a:rPr lang="en-US" altLang="en-US" sz="1800" dirty="0">
                <a:solidFill>
                  <a:schemeClr val="bg1"/>
                </a:solidFill>
                <a:latin typeface="Andalus" pitchFamily="18" charset="-78"/>
                <a:cs typeface="Andalus" pitchFamily="18" charset="-78"/>
              </a:rPr>
              <a:t>Military Occupational Code (MOC) Crosswalk</a:t>
            </a:r>
          </a:p>
          <a:p>
            <a:pPr marL="227013" lvl="1" indent="-227013">
              <a:spcAft>
                <a:spcPts val="1200"/>
              </a:spcAft>
              <a:buFont typeface="Arial" panose="020B0604020202020204" pitchFamily="34" charset="0"/>
              <a:buChar char="•"/>
              <a:tabLst>
                <a:tab pos="2290763" algn="l"/>
              </a:tabLst>
            </a:pPr>
            <a:r>
              <a:rPr lang="en-US" altLang="en-US" sz="1800" dirty="0">
                <a:solidFill>
                  <a:schemeClr val="bg1"/>
                </a:solidFill>
                <a:latin typeface="Andalus" pitchFamily="18" charset="-78"/>
                <a:cs typeface="Andalus" pitchFamily="18" charset="-78"/>
              </a:rPr>
              <a:t>Financial Planning for Transition</a:t>
            </a:r>
          </a:p>
        </p:txBody>
      </p:sp>
      <p:sp>
        <p:nvSpPr>
          <p:cNvPr id="37" name="TextBox 36">
            <a:extLst>
              <a:ext uri="{FF2B5EF4-FFF2-40B4-BE49-F238E27FC236}">
                <a16:creationId xmlns:a16="http://schemas.microsoft.com/office/drawing/2014/main" id="{98120508-4DD8-6B36-83DB-01C222B3526C}"/>
              </a:ext>
            </a:extLst>
          </p:cNvPr>
          <p:cNvSpPr txBox="1"/>
          <p:nvPr/>
        </p:nvSpPr>
        <p:spPr>
          <a:xfrm>
            <a:off x="3770860" y="1987083"/>
            <a:ext cx="1644977" cy="954107"/>
          </a:xfrm>
          <a:prstGeom prst="rect">
            <a:avLst/>
          </a:prstGeom>
          <a:noFill/>
        </p:spPr>
        <p:txBody>
          <a:bodyPr wrap="square">
            <a:spAutoFit/>
          </a:bodyPr>
          <a:lstStyle/>
          <a:p>
            <a:pPr algn="ctr">
              <a:tabLst>
                <a:tab pos="2290763" algn="l"/>
              </a:tabLst>
            </a:pPr>
            <a:r>
              <a:rPr lang="en-US" altLang="en-US" sz="2000" b="1" dirty="0">
                <a:solidFill>
                  <a:schemeClr val="accent5">
                    <a:lumMod val="50000"/>
                  </a:schemeClr>
                </a:solidFill>
                <a:latin typeface="Andalus" pitchFamily="18" charset="-78"/>
                <a:cs typeface="Andalus" pitchFamily="18" charset="-78"/>
              </a:rPr>
              <a:t>Day 2</a:t>
            </a:r>
            <a:r>
              <a:rPr lang="en-US" altLang="en-US" sz="1800" b="1" dirty="0">
                <a:solidFill>
                  <a:schemeClr val="accent5">
                    <a:lumMod val="50000"/>
                  </a:schemeClr>
                </a:solidFill>
                <a:latin typeface="Andalus" pitchFamily="18" charset="-78"/>
                <a:cs typeface="Andalus" pitchFamily="18" charset="-78"/>
              </a:rPr>
              <a:t> </a:t>
            </a:r>
            <a:r>
              <a:rPr lang="en-US" altLang="en-US" b="1" dirty="0">
                <a:solidFill>
                  <a:schemeClr val="accent5">
                    <a:lumMod val="50000"/>
                  </a:schemeClr>
                </a:solidFill>
                <a:latin typeface="Andalus" pitchFamily="18" charset="-78"/>
                <a:cs typeface="Andalus" pitchFamily="18" charset="-78"/>
              </a:rPr>
              <a:t>Tues</a:t>
            </a:r>
            <a:r>
              <a:rPr lang="en-US" altLang="en-US" sz="1800" b="1" dirty="0">
                <a:solidFill>
                  <a:schemeClr val="accent5">
                    <a:lumMod val="50000"/>
                  </a:schemeClr>
                </a:solidFill>
                <a:latin typeface="Andalus" pitchFamily="18" charset="-78"/>
                <a:cs typeface="Andalus" pitchFamily="18" charset="-78"/>
              </a:rPr>
              <a:t>day: 0800-1600</a:t>
            </a:r>
            <a:endParaRPr lang="en-US" altLang="en-US" sz="2800" b="1" dirty="0">
              <a:solidFill>
                <a:schemeClr val="accent5">
                  <a:lumMod val="50000"/>
                </a:schemeClr>
              </a:solidFill>
              <a:latin typeface="Andalus" pitchFamily="18" charset="-78"/>
              <a:cs typeface="Andalus" pitchFamily="18" charset="-78"/>
            </a:endParaRPr>
          </a:p>
        </p:txBody>
      </p:sp>
      <p:sp>
        <p:nvSpPr>
          <p:cNvPr id="38" name="TextBox 37">
            <a:extLst>
              <a:ext uri="{FF2B5EF4-FFF2-40B4-BE49-F238E27FC236}">
                <a16:creationId xmlns:a16="http://schemas.microsoft.com/office/drawing/2014/main" id="{2294C3A3-56FC-1E5D-9350-526C19C1435E}"/>
              </a:ext>
            </a:extLst>
          </p:cNvPr>
          <p:cNvSpPr txBox="1"/>
          <p:nvPr/>
        </p:nvSpPr>
        <p:spPr>
          <a:xfrm>
            <a:off x="6763591" y="1981121"/>
            <a:ext cx="1644977" cy="954107"/>
          </a:xfrm>
          <a:prstGeom prst="rect">
            <a:avLst/>
          </a:prstGeom>
          <a:noFill/>
        </p:spPr>
        <p:txBody>
          <a:bodyPr wrap="square">
            <a:spAutoFit/>
          </a:bodyPr>
          <a:lstStyle/>
          <a:p>
            <a:pPr algn="ctr">
              <a:tabLst>
                <a:tab pos="2290763" algn="l"/>
              </a:tabLst>
            </a:pPr>
            <a:r>
              <a:rPr lang="en-US" altLang="en-US" sz="2000" b="1" dirty="0">
                <a:solidFill>
                  <a:schemeClr val="accent5">
                    <a:lumMod val="50000"/>
                  </a:schemeClr>
                </a:solidFill>
                <a:latin typeface="Andalus" pitchFamily="18" charset="-78"/>
                <a:cs typeface="Andalus" pitchFamily="18" charset="-78"/>
              </a:rPr>
              <a:t>Day 3</a:t>
            </a:r>
            <a:r>
              <a:rPr lang="en-US" altLang="en-US" sz="1800" b="1" dirty="0">
                <a:solidFill>
                  <a:schemeClr val="accent5">
                    <a:lumMod val="50000"/>
                  </a:schemeClr>
                </a:solidFill>
                <a:latin typeface="Andalus" pitchFamily="18" charset="-78"/>
                <a:cs typeface="Andalus" pitchFamily="18" charset="-78"/>
              </a:rPr>
              <a:t> </a:t>
            </a:r>
            <a:r>
              <a:rPr lang="en-US" altLang="en-US" b="1" dirty="0">
                <a:solidFill>
                  <a:schemeClr val="accent5">
                    <a:lumMod val="50000"/>
                  </a:schemeClr>
                </a:solidFill>
                <a:latin typeface="Andalus" pitchFamily="18" charset="-78"/>
                <a:cs typeface="Andalus" pitchFamily="18" charset="-78"/>
              </a:rPr>
              <a:t>Wednes</a:t>
            </a:r>
            <a:r>
              <a:rPr lang="en-US" altLang="en-US" sz="1800" b="1" dirty="0">
                <a:solidFill>
                  <a:schemeClr val="accent5">
                    <a:lumMod val="50000"/>
                  </a:schemeClr>
                </a:solidFill>
                <a:latin typeface="Andalus" pitchFamily="18" charset="-78"/>
                <a:cs typeface="Andalus" pitchFamily="18" charset="-78"/>
              </a:rPr>
              <a:t>day: 0800-1600</a:t>
            </a:r>
            <a:endParaRPr lang="en-US" altLang="en-US" sz="2800" b="1" dirty="0">
              <a:solidFill>
                <a:schemeClr val="accent5">
                  <a:lumMod val="50000"/>
                </a:schemeClr>
              </a:solidFill>
              <a:latin typeface="Andalus" pitchFamily="18" charset="-78"/>
              <a:cs typeface="Andalus" pitchFamily="18" charset="-78"/>
            </a:endParaRPr>
          </a:p>
        </p:txBody>
      </p:sp>
      <p:sp>
        <p:nvSpPr>
          <p:cNvPr id="39" name="TextBox 38">
            <a:extLst>
              <a:ext uri="{FF2B5EF4-FFF2-40B4-BE49-F238E27FC236}">
                <a16:creationId xmlns:a16="http://schemas.microsoft.com/office/drawing/2014/main" id="{DDEC7854-057E-E5D0-CE9A-1B745B5DEB88}"/>
              </a:ext>
            </a:extLst>
          </p:cNvPr>
          <p:cNvSpPr txBox="1"/>
          <p:nvPr/>
        </p:nvSpPr>
        <p:spPr>
          <a:xfrm>
            <a:off x="9399794" y="2016856"/>
            <a:ext cx="2383171" cy="954107"/>
          </a:xfrm>
          <a:prstGeom prst="rect">
            <a:avLst/>
          </a:prstGeom>
          <a:noFill/>
        </p:spPr>
        <p:txBody>
          <a:bodyPr wrap="square">
            <a:spAutoFit/>
          </a:bodyPr>
          <a:lstStyle/>
          <a:p>
            <a:pPr algn="ctr">
              <a:tabLst>
                <a:tab pos="2290763" algn="l"/>
              </a:tabLst>
            </a:pPr>
            <a:r>
              <a:rPr lang="en-US" altLang="en-US" sz="2000" b="1" dirty="0">
                <a:solidFill>
                  <a:schemeClr val="accent5">
                    <a:lumMod val="50000"/>
                  </a:schemeClr>
                </a:solidFill>
                <a:latin typeface="Andalus" pitchFamily="18" charset="-78"/>
                <a:cs typeface="Andalus" pitchFamily="18" charset="-78"/>
              </a:rPr>
              <a:t>Days 4 &amp; 5</a:t>
            </a:r>
            <a:r>
              <a:rPr lang="en-US" altLang="en-US" sz="1800" b="1" dirty="0">
                <a:solidFill>
                  <a:schemeClr val="accent5">
                    <a:lumMod val="50000"/>
                  </a:schemeClr>
                </a:solidFill>
                <a:latin typeface="Andalus" pitchFamily="18" charset="-78"/>
                <a:cs typeface="Andalus" pitchFamily="18" charset="-78"/>
              </a:rPr>
              <a:t>  </a:t>
            </a:r>
            <a:r>
              <a:rPr lang="en-US" altLang="en-US" b="1" dirty="0">
                <a:solidFill>
                  <a:schemeClr val="accent5">
                    <a:lumMod val="50000"/>
                  </a:schemeClr>
                </a:solidFill>
                <a:latin typeface="Andalus" pitchFamily="18" charset="-78"/>
                <a:cs typeface="Andalus" pitchFamily="18" charset="-78"/>
              </a:rPr>
              <a:t>Thurs</a:t>
            </a:r>
            <a:r>
              <a:rPr lang="en-US" altLang="en-US" sz="1800" b="1" dirty="0">
                <a:solidFill>
                  <a:schemeClr val="accent5">
                    <a:lumMod val="50000"/>
                  </a:schemeClr>
                </a:solidFill>
                <a:latin typeface="Andalus" pitchFamily="18" charset="-78"/>
                <a:cs typeface="Andalus" pitchFamily="18" charset="-78"/>
              </a:rPr>
              <a:t>day </a:t>
            </a:r>
            <a:r>
              <a:rPr lang="en-US" altLang="en-US" b="1" dirty="0">
                <a:solidFill>
                  <a:schemeClr val="accent5">
                    <a:lumMod val="50000"/>
                  </a:schemeClr>
                </a:solidFill>
                <a:latin typeface="Andalus" pitchFamily="18" charset="-78"/>
                <a:cs typeface="Andalus" pitchFamily="18" charset="-78"/>
              </a:rPr>
              <a:t>&amp; </a:t>
            </a:r>
            <a:r>
              <a:rPr lang="en-US" altLang="en-US" sz="1800" b="1" dirty="0">
                <a:solidFill>
                  <a:schemeClr val="accent5">
                    <a:lumMod val="50000"/>
                  </a:schemeClr>
                </a:solidFill>
                <a:latin typeface="Andalus" pitchFamily="18" charset="-78"/>
                <a:cs typeface="Andalus" pitchFamily="18" charset="-78"/>
              </a:rPr>
              <a:t>Friday: 0800-1600</a:t>
            </a:r>
            <a:endParaRPr lang="en-US" altLang="en-US" sz="2800" b="1" dirty="0">
              <a:solidFill>
                <a:schemeClr val="accent5">
                  <a:lumMod val="50000"/>
                </a:schemeClr>
              </a:solidFill>
              <a:latin typeface="Andalus" pitchFamily="18" charset="-78"/>
              <a:cs typeface="Andalus" pitchFamily="18" charset="-78"/>
            </a:endParaRPr>
          </a:p>
        </p:txBody>
      </p:sp>
      <p:sp>
        <p:nvSpPr>
          <p:cNvPr id="41" name="TextBox 40">
            <a:extLst>
              <a:ext uri="{FF2B5EF4-FFF2-40B4-BE49-F238E27FC236}">
                <a16:creationId xmlns:a16="http://schemas.microsoft.com/office/drawing/2014/main" id="{3709200F-5771-765C-6F64-36CA278B594E}"/>
              </a:ext>
            </a:extLst>
          </p:cNvPr>
          <p:cNvSpPr txBox="1"/>
          <p:nvPr/>
        </p:nvSpPr>
        <p:spPr>
          <a:xfrm>
            <a:off x="3170935" y="3429000"/>
            <a:ext cx="2702174" cy="646331"/>
          </a:xfrm>
          <a:prstGeom prst="rect">
            <a:avLst/>
          </a:prstGeom>
          <a:noFill/>
        </p:spPr>
        <p:txBody>
          <a:bodyPr wrap="square">
            <a:spAutoFit/>
          </a:bodyPr>
          <a:lstStyle/>
          <a:p>
            <a:pPr marL="0" lvl="1" algn="ctr">
              <a:spcAft>
                <a:spcPts val="1200"/>
              </a:spcAft>
              <a:tabLst>
                <a:tab pos="2290763" algn="l"/>
              </a:tabLst>
            </a:pPr>
            <a:r>
              <a:rPr lang="en-US" altLang="en-US" sz="1800" dirty="0">
                <a:solidFill>
                  <a:schemeClr val="bg1"/>
                </a:solidFill>
                <a:latin typeface="Andalus" pitchFamily="18" charset="-78"/>
                <a:cs typeface="Andalus" pitchFamily="18" charset="-78"/>
              </a:rPr>
              <a:t>VA Benefits and Services</a:t>
            </a:r>
          </a:p>
        </p:txBody>
      </p:sp>
      <p:sp>
        <p:nvSpPr>
          <p:cNvPr id="43" name="TextBox 42">
            <a:extLst>
              <a:ext uri="{FF2B5EF4-FFF2-40B4-BE49-F238E27FC236}">
                <a16:creationId xmlns:a16="http://schemas.microsoft.com/office/drawing/2014/main" id="{8856545D-DE9A-25AD-08BB-747BA13A6157}"/>
              </a:ext>
            </a:extLst>
          </p:cNvPr>
          <p:cNvSpPr txBox="1"/>
          <p:nvPr/>
        </p:nvSpPr>
        <p:spPr>
          <a:xfrm>
            <a:off x="6226263" y="3429000"/>
            <a:ext cx="2719632" cy="923330"/>
          </a:xfrm>
          <a:prstGeom prst="rect">
            <a:avLst/>
          </a:prstGeom>
          <a:noFill/>
        </p:spPr>
        <p:txBody>
          <a:bodyPr wrap="square">
            <a:spAutoFit/>
          </a:bodyPr>
          <a:lstStyle/>
          <a:p>
            <a:pPr marL="0" lvl="1" algn="ctr">
              <a:spcAft>
                <a:spcPts val="1200"/>
              </a:spcAft>
              <a:tabLst>
                <a:tab pos="2290763" algn="l"/>
              </a:tabLst>
            </a:pPr>
            <a:r>
              <a:rPr lang="en-US" altLang="en-US" sz="1800" dirty="0">
                <a:solidFill>
                  <a:schemeClr val="bg1"/>
                </a:solidFill>
                <a:latin typeface="Andalus" pitchFamily="18" charset="-78"/>
                <a:cs typeface="Andalus" pitchFamily="18" charset="-78"/>
              </a:rPr>
              <a:t>DOL Employment Fundamentals of Career Transition</a:t>
            </a:r>
          </a:p>
        </p:txBody>
      </p:sp>
      <p:sp>
        <p:nvSpPr>
          <p:cNvPr id="46" name="TextBox 45">
            <a:extLst>
              <a:ext uri="{FF2B5EF4-FFF2-40B4-BE49-F238E27FC236}">
                <a16:creationId xmlns:a16="http://schemas.microsoft.com/office/drawing/2014/main" id="{AA4E48FC-E419-373B-5385-11FE381BC78C}"/>
              </a:ext>
            </a:extLst>
          </p:cNvPr>
          <p:cNvSpPr txBox="1"/>
          <p:nvPr/>
        </p:nvSpPr>
        <p:spPr>
          <a:xfrm>
            <a:off x="9231564" y="3419573"/>
            <a:ext cx="2719632" cy="369332"/>
          </a:xfrm>
          <a:prstGeom prst="rect">
            <a:avLst/>
          </a:prstGeom>
          <a:noFill/>
        </p:spPr>
        <p:txBody>
          <a:bodyPr wrap="square">
            <a:spAutoFit/>
          </a:bodyPr>
          <a:lstStyle/>
          <a:p>
            <a:pPr marL="0" lvl="1" algn="ctr">
              <a:spcAft>
                <a:spcPts val="1200"/>
              </a:spcAft>
              <a:tabLst>
                <a:tab pos="2290763" algn="l"/>
              </a:tabLst>
            </a:pPr>
            <a:r>
              <a:rPr lang="en-US" altLang="en-US" sz="1800" dirty="0">
                <a:solidFill>
                  <a:schemeClr val="bg1"/>
                </a:solidFill>
                <a:latin typeface="Andalus" pitchFamily="18" charset="-78"/>
                <a:cs typeface="Andalus" pitchFamily="18" charset="-78"/>
              </a:rPr>
              <a:t>2-Day Track</a:t>
            </a:r>
          </a:p>
        </p:txBody>
      </p:sp>
    </p:spTree>
    <p:custDataLst>
      <p:tags r:id="rId1"/>
    </p:custDataLst>
    <p:extLst>
      <p:ext uri="{BB962C8B-B14F-4D97-AF65-F5344CB8AC3E}">
        <p14:creationId xmlns:p14="http://schemas.microsoft.com/office/powerpoint/2010/main" val="358285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347870" y="1728687"/>
            <a:ext cx="11519452" cy="4844257"/>
          </a:xfrm>
        </p:spPr>
        <p:txBody>
          <a:bodyPr>
            <a:noAutofit/>
          </a:bodyPr>
          <a:lstStyle/>
          <a:p>
            <a:pPr marL="0" indent="0">
              <a:lnSpc>
                <a:spcPct val="150000"/>
              </a:lnSpc>
              <a:buNone/>
            </a:pPr>
            <a:r>
              <a:rPr lang="en-US" sz="2000" dirty="0">
                <a:solidFill>
                  <a:schemeClr val="bg1"/>
                </a:solidFill>
              </a:rPr>
              <a:t>The information provided herein does not constitute a formal endorsement of any company, its products, or services by the U.S. Department of War (DoW). Specifically, the appearance or use of external hyperlinks does not constitute endorsement by the DoW of the linked websites, or the information, products, or services contained therein. The DoW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a:t>
            </a:r>
          </a:p>
          <a:p>
            <a:pPr marL="0" indent="0">
              <a:lnSpc>
                <a:spcPct val="150000"/>
              </a:lnSpc>
              <a:buNone/>
            </a:pPr>
            <a:r>
              <a:rPr lang="en-US" sz="2000" dirty="0">
                <a:solidFill>
                  <a:schemeClr val="bg1"/>
                </a:solidFill>
              </a:rPr>
              <a:t>All websites and URLs in this guide were active at the date of publication. However, web content is subject to change without notice. Users of this guide are advised to confirm information is current.</a:t>
            </a:r>
          </a:p>
          <a:p>
            <a:pPr marL="0" indent="0">
              <a:lnSpc>
                <a:spcPct val="150000"/>
              </a:lnSpc>
              <a:buNone/>
            </a:pPr>
            <a:endParaRPr lang="en-US" sz="2000" dirty="0">
              <a:solidFill>
                <a:schemeClr val="bg1"/>
              </a:solidFill>
            </a:endParaRPr>
          </a:p>
          <a:p>
            <a:pPr marL="0" indent="0">
              <a:lnSpc>
                <a:spcPct val="150000"/>
              </a:lnSpc>
              <a:buNone/>
            </a:pPr>
            <a:endParaRPr lang="en-US" sz="2000" dirty="0">
              <a:solidFill>
                <a:schemeClr val="bg1"/>
              </a:solidFill>
            </a:endParaRPr>
          </a:p>
        </p:txBody>
      </p:sp>
      <p:sp>
        <p:nvSpPr>
          <p:cNvPr id="6" name="TextBox 5">
            <a:extLst>
              <a:ext uri="{FF2B5EF4-FFF2-40B4-BE49-F238E27FC236}">
                <a16:creationId xmlns:a16="http://schemas.microsoft.com/office/drawing/2014/main" id="{0391B673-C1E8-4D0B-8A62-ADAFC152D4B1}"/>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PG, p. 3</a:t>
            </a:r>
          </a:p>
        </p:txBody>
      </p:sp>
    </p:spTree>
    <p:custDataLst>
      <p:tags r:id="rId1"/>
    </p:custDataLst>
    <p:extLst>
      <p:ext uri="{BB962C8B-B14F-4D97-AF65-F5344CB8AC3E}">
        <p14:creationId xmlns:p14="http://schemas.microsoft.com/office/powerpoint/2010/main" val="196016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5564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90FD-199C-F5A0-284F-3E73CABAD413}"/>
              </a:ext>
            </a:extLst>
          </p:cNvPr>
          <p:cNvSpPr txBox="1">
            <a:spLocks/>
          </p:cNvSpPr>
          <p:nvPr/>
        </p:nvSpPr>
        <p:spPr>
          <a:xfrm>
            <a:off x="3031089" y="1075358"/>
            <a:ext cx="599046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INTRODUCTIONS</a:t>
            </a:r>
          </a:p>
        </p:txBody>
      </p:sp>
      <p:grpSp>
        <p:nvGrpSpPr>
          <p:cNvPr id="38" name="Group 37">
            <a:extLst>
              <a:ext uri="{FF2B5EF4-FFF2-40B4-BE49-F238E27FC236}">
                <a16:creationId xmlns:a16="http://schemas.microsoft.com/office/drawing/2014/main" id="{3352F48D-0970-B8CE-0D0B-52B4EC1E5EF9}"/>
              </a:ext>
            </a:extLst>
          </p:cNvPr>
          <p:cNvGrpSpPr/>
          <p:nvPr/>
        </p:nvGrpSpPr>
        <p:grpSpPr>
          <a:xfrm>
            <a:off x="812600" y="3514610"/>
            <a:ext cx="5990459" cy="1415792"/>
            <a:chOff x="7001654" y="3997036"/>
            <a:chExt cx="4287257" cy="930695"/>
          </a:xfrm>
          <a:solidFill>
            <a:srgbClr val="68A042"/>
          </a:solidFill>
        </p:grpSpPr>
        <p:pic>
          <p:nvPicPr>
            <p:cNvPr id="39" name="Graphic 38" descr="User">
              <a:extLst>
                <a:ext uri="{FF2B5EF4-FFF2-40B4-BE49-F238E27FC236}">
                  <a16:creationId xmlns:a16="http://schemas.microsoft.com/office/drawing/2014/main" id="{49B321E6-738B-354F-9F41-D1C0C0FB0D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4048" y="3997036"/>
              <a:ext cx="914400" cy="914400"/>
            </a:xfrm>
            <a:prstGeom prst="rect">
              <a:avLst/>
            </a:prstGeom>
          </p:spPr>
        </p:pic>
        <p:pic>
          <p:nvPicPr>
            <p:cNvPr id="40" name="Graphic 39" descr="Male profile">
              <a:extLst>
                <a:ext uri="{FF2B5EF4-FFF2-40B4-BE49-F238E27FC236}">
                  <a16:creationId xmlns:a16="http://schemas.microsoft.com/office/drawing/2014/main" id="{074205E0-70D5-BC4F-7EE7-AB501D7011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08647" y="4013331"/>
              <a:ext cx="914400" cy="914400"/>
            </a:xfrm>
            <a:prstGeom prst="rect">
              <a:avLst/>
            </a:prstGeom>
          </p:spPr>
        </p:pic>
        <p:pic>
          <p:nvPicPr>
            <p:cNvPr id="41" name="Graphic 40" descr="Female Profile">
              <a:extLst>
                <a:ext uri="{FF2B5EF4-FFF2-40B4-BE49-F238E27FC236}">
                  <a16:creationId xmlns:a16="http://schemas.microsoft.com/office/drawing/2014/main" id="{0472EF94-AD00-8576-17A6-78F080C42F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4661" y="4013331"/>
              <a:ext cx="914400" cy="914400"/>
            </a:xfrm>
            <a:prstGeom prst="rect">
              <a:avLst/>
            </a:prstGeom>
          </p:spPr>
        </p:pic>
        <p:pic>
          <p:nvPicPr>
            <p:cNvPr id="42" name="Graphic 41" descr="School girl">
              <a:extLst>
                <a:ext uri="{FF2B5EF4-FFF2-40B4-BE49-F238E27FC236}">
                  <a16:creationId xmlns:a16="http://schemas.microsoft.com/office/drawing/2014/main" id="{5F4FFD90-8CAF-01DF-0A80-A1A5DF7EA9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22634" y="3997036"/>
              <a:ext cx="914400" cy="914400"/>
            </a:xfrm>
            <a:prstGeom prst="rect">
              <a:avLst/>
            </a:prstGeom>
          </p:spPr>
        </p:pic>
        <p:pic>
          <p:nvPicPr>
            <p:cNvPr id="43" name="Graphic 42" descr="School boy">
              <a:extLst>
                <a:ext uri="{FF2B5EF4-FFF2-40B4-BE49-F238E27FC236}">
                  <a16:creationId xmlns:a16="http://schemas.microsoft.com/office/drawing/2014/main" id="{CA095CFA-4756-854B-1A4F-A58C6434B1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74511" y="3997036"/>
              <a:ext cx="914400" cy="914400"/>
            </a:xfrm>
            <a:prstGeom prst="rect">
              <a:avLst/>
            </a:prstGeom>
          </p:spPr>
        </p:pic>
        <p:pic>
          <p:nvPicPr>
            <p:cNvPr id="44" name="Graphic 43" descr="User">
              <a:extLst>
                <a:ext uri="{FF2B5EF4-FFF2-40B4-BE49-F238E27FC236}">
                  <a16:creationId xmlns:a16="http://schemas.microsoft.com/office/drawing/2014/main" id="{87C4A058-6D58-4961-0191-021556E39C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1654" y="4013331"/>
              <a:ext cx="914400" cy="914400"/>
            </a:xfrm>
            <a:prstGeom prst="rect">
              <a:avLst/>
            </a:prstGeom>
          </p:spPr>
        </p:pic>
      </p:grpSp>
      <p:grpSp>
        <p:nvGrpSpPr>
          <p:cNvPr id="47" name="Group 46">
            <a:extLst>
              <a:ext uri="{FF2B5EF4-FFF2-40B4-BE49-F238E27FC236}">
                <a16:creationId xmlns:a16="http://schemas.microsoft.com/office/drawing/2014/main" id="{DB0DC6F6-A6F5-952F-6203-083320A5859A}"/>
              </a:ext>
            </a:extLst>
          </p:cNvPr>
          <p:cNvGrpSpPr/>
          <p:nvPr/>
        </p:nvGrpSpPr>
        <p:grpSpPr>
          <a:xfrm>
            <a:off x="6421624" y="2396398"/>
            <a:ext cx="5990459" cy="2521610"/>
            <a:chOff x="6433054" y="2743596"/>
            <a:chExt cx="5990459" cy="2521610"/>
          </a:xfrm>
        </p:grpSpPr>
        <p:pic>
          <p:nvPicPr>
            <p:cNvPr id="27" name="Graphic 26" descr="User">
              <a:extLst>
                <a:ext uri="{FF2B5EF4-FFF2-40B4-BE49-F238E27FC236}">
                  <a16:creationId xmlns:a16="http://schemas.microsoft.com/office/drawing/2014/main" id="{6A1E26E2-3A75-19C7-7A56-B09A40B9FC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2866" y="3849414"/>
              <a:ext cx="1277664" cy="1391004"/>
            </a:xfrm>
            <a:prstGeom prst="rect">
              <a:avLst/>
            </a:prstGeom>
          </p:spPr>
        </p:pic>
        <p:pic>
          <p:nvPicPr>
            <p:cNvPr id="29" name="Graphic 28" descr="Male profile">
              <a:extLst>
                <a:ext uri="{FF2B5EF4-FFF2-40B4-BE49-F238E27FC236}">
                  <a16:creationId xmlns:a16="http://schemas.microsoft.com/office/drawing/2014/main" id="{0DE5218F-1034-8557-75A6-8FC3C9A9E0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20915" y="3874202"/>
              <a:ext cx="1277664" cy="1391004"/>
            </a:xfrm>
            <a:prstGeom prst="rect">
              <a:avLst/>
            </a:prstGeom>
            <a:effectLst>
              <a:outerShdw blurRad="88900" dist="139700" dir="2700000" algn="tl" rotWithShape="0">
                <a:prstClr val="black">
                  <a:alpha val="40000"/>
                </a:prstClr>
              </a:outerShdw>
            </a:effectLst>
          </p:spPr>
        </p:pic>
        <p:pic>
          <p:nvPicPr>
            <p:cNvPr id="31" name="Graphic 30" descr="Female Profile">
              <a:extLst>
                <a:ext uri="{FF2B5EF4-FFF2-40B4-BE49-F238E27FC236}">
                  <a16:creationId xmlns:a16="http://schemas.microsoft.com/office/drawing/2014/main" id="{00293F99-06BE-9DE2-16D8-7B228CF2DC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5353" y="3874202"/>
              <a:ext cx="1277664" cy="1391004"/>
            </a:xfrm>
            <a:prstGeom prst="rect">
              <a:avLst/>
            </a:prstGeom>
          </p:spPr>
        </p:pic>
        <p:pic>
          <p:nvPicPr>
            <p:cNvPr id="33" name="Graphic 32" descr="School girl">
              <a:extLst>
                <a:ext uri="{FF2B5EF4-FFF2-40B4-BE49-F238E27FC236}">
                  <a16:creationId xmlns:a16="http://schemas.microsoft.com/office/drawing/2014/main" id="{4D5B8E01-FBFC-AFA2-4F43-7C46B0B5AA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96637" y="3849414"/>
              <a:ext cx="1277664" cy="1391004"/>
            </a:xfrm>
            <a:prstGeom prst="rect">
              <a:avLst/>
            </a:prstGeom>
          </p:spPr>
        </p:pic>
        <p:pic>
          <p:nvPicPr>
            <p:cNvPr id="35" name="Graphic 34" descr="School boy">
              <a:extLst>
                <a:ext uri="{FF2B5EF4-FFF2-40B4-BE49-F238E27FC236}">
                  <a16:creationId xmlns:a16="http://schemas.microsoft.com/office/drawing/2014/main" id="{B358F065-7912-3733-0E87-B38C39F31A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45849" y="3849414"/>
              <a:ext cx="1277664" cy="1391004"/>
            </a:xfrm>
            <a:prstGeom prst="rect">
              <a:avLst/>
            </a:prstGeom>
          </p:spPr>
        </p:pic>
        <p:pic>
          <p:nvPicPr>
            <p:cNvPr id="36" name="Graphic 35" descr="User">
              <a:extLst>
                <a:ext uri="{FF2B5EF4-FFF2-40B4-BE49-F238E27FC236}">
                  <a16:creationId xmlns:a16="http://schemas.microsoft.com/office/drawing/2014/main" id="{A0AA162C-DE98-B7AD-844A-2090F7E39E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33054" y="3874202"/>
              <a:ext cx="1277664" cy="1391004"/>
            </a:xfrm>
            <a:prstGeom prst="rect">
              <a:avLst/>
            </a:prstGeom>
          </p:spPr>
        </p:pic>
        <p:sp>
          <p:nvSpPr>
            <p:cNvPr id="46" name="Speech Bubble: Oval 45">
              <a:extLst>
                <a:ext uri="{FF2B5EF4-FFF2-40B4-BE49-F238E27FC236}">
                  <a16:creationId xmlns:a16="http://schemas.microsoft.com/office/drawing/2014/main" id="{676A8BF8-FEBF-4ABC-8331-32BA58C8933D}"/>
                </a:ext>
              </a:extLst>
            </p:cNvPr>
            <p:cNvSpPr/>
            <p:nvPr/>
          </p:nvSpPr>
          <p:spPr>
            <a:xfrm>
              <a:off x="7881733" y="2743596"/>
              <a:ext cx="1450427" cy="1143000"/>
            </a:xfrm>
            <a:prstGeom prst="wedgeEllipseCallout">
              <a:avLst/>
            </a:prstGeom>
            <a:solidFill>
              <a:srgbClr val="FFC50D"/>
            </a:solidFill>
            <a:effectLst>
              <a:outerShdw blurRad="190500" dist="2159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0563D598-47C8-65CB-6941-17FCAFD78F12}"/>
              </a:ext>
            </a:extLst>
          </p:cNvPr>
          <p:cNvSpPr txBox="1"/>
          <p:nvPr/>
        </p:nvSpPr>
        <p:spPr>
          <a:xfrm>
            <a:off x="1800461" y="5090144"/>
            <a:ext cx="8204362" cy="1384995"/>
          </a:xfrm>
          <a:prstGeom prst="rect">
            <a:avLst/>
          </a:prstGeom>
          <a:noFill/>
        </p:spPr>
        <p:txBody>
          <a:bodyPr wrap="none" rtlCol="0">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What is your name?</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Where do you plan to live after leaving the military?</a:t>
            </a:r>
          </a:p>
        </p:txBody>
      </p:sp>
      <p:sp>
        <p:nvSpPr>
          <p:cNvPr id="12" name="Rectangle 11">
            <a:extLst>
              <a:ext uri="{FF2B5EF4-FFF2-40B4-BE49-F238E27FC236}">
                <a16:creationId xmlns:a16="http://schemas.microsoft.com/office/drawing/2014/main" id="{D1C97E5C-919B-F2C9-793F-832087F2AFD0}"/>
              </a:ext>
            </a:extLst>
          </p:cNvPr>
          <p:cNvSpPr/>
          <p:nvPr/>
        </p:nvSpPr>
        <p:spPr>
          <a:xfrm>
            <a:off x="2165287" y="1335074"/>
            <a:ext cx="865802" cy="790446"/>
          </a:xfrm>
          <a:prstGeom prst="rect">
            <a:avLst/>
          </a:prstGeom>
          <a:solidFill>
            <a:srgbClr val="1E3D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AI-generated content may be incorrect.">
            <a:extLst>
              <a:ext uri="{FF2B5EF4-FFF2-40B4-BE49-F238E27FC236}">
                <a16:creationId xmlns:a16="http://schemas.microsoft.com/office/drawing/2014/main" id="{58C37980-B384-0D94-EC68-593617DDE5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62409" y="1212518"/>
            <a:ext cx="868680" cy="868680"/>
          </a:xfrm>
          <a:prstGeom prst="rect">
            <a:avLst/>
          </a:prstGeom>
        </p:spPr>
      </p:pic>
    </p:spTree>
    <p:custDataLst>
      <p:tags r:id="rId1"/>
    </p:custDataLst>
    <p:extLst>
      <p:ext uri="{BB962C8B-B14F-4D97-AF65-F5344CB8AC3E}">
        <p14:creationId xmlns:p14="http://schemas.microsoft.com/office/powerpoint/2010/main" val="193143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FC9D075-8FB8-45C5-A190-DAF4621A993C}"/>
              </a:ext>
            </a:extLst>
          </p:cNvPr>
          <p:cNvPicPr>
            <a:picLocks noChangeAspect="1"/>
          </p:cNvPicPr>
          <p:nvPr/>
        </p:nvPicPr>
        <p:blipFill>
          <a:blip r:embed="rId4"/>
          <a:stretch>
            <a:fillRect/>
          </a:stretch>
        </p:blipFill>
        <p:spPr>
          <a:xfrm>
            <a:off x="3333157" y="-2291"/>
            <a:ext cx="5553071" cy="6845850"/>
          </a:xfrm>
          <a:prstGeom prst="rect">
            <a:avLst/>
          </a:prstGeom>
        </p:spPr>
      </p:pic>
      <p:sp>
        <p:nvSpPr>
          <p:cNvPr id="32" name="TextBox 31">
            <a:extLst>
              <a:ext uri="{FF2B5EF4-FFF2-40B4-BE49-F238E27FC236}">
                <a16:creationId xmlns:a16="http://schemas.microsoft.com/office/drawing/2014/main" id="{241F20CE-5E77-4EEA-9F26-E962F28A01A1}"/>
              </a:ext>
            </a:extLst>
          </p:cNvPr>
          <p:cNvSpPr txBox="1"/>
          <p:nvPr/>
        </p:nvSpPr>
        <p:spPr>
          <a:xfrm>
            <a:off x="3869515" y="584522"/>
            <a:ext cx="4598565" cy="810478"/>
          </a:xfrm>
          <a:prstGeom prst="rect">
            <a:avLst/>
          </a:prstGeom>
          <a:noFill/>
        </p:spPr>
        <p:txBody>
          <a:bodyPr wrap="square" rtlCol="0">
            <a:spAutoFit/>
          </a:bodyPr>
          <a:lstStyle/>
          <a:p>
            <a:pPr marL="0" marR="0" lvl="0" indent="0" algn="l" defTabSz="457200" rtl="0" eaLnBrk="1" fontAlgn="auto" latinLnBrk="0" hangingPunct="1">
              <a:lnSpc>
                <a:spcPts val="56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KEY TAP POINTS</a:t>
            </a:r>
          </a:p>
        </p:txBody>
      </p:sp>
      <p:sp>
        <p:nvSpPr>
          <p:cNvPr id="4" name="TextBox 3">
            <a:extLst>
              <a:ext uri="{FF2B5EF4-FFF2-40B4-BE49-F238E27FC236}">
                <a16:creationId xmlns:a16="http://schemas.microsoft.com/office/drawing/2014/main" id="{8879C17C-DEB9-B2CC-7BDC-8478F1BDC8D2}"/>
              </a:ext>
            </a:extLst>
          </p:cNvPr>
          <p:cNvSpPr txBox="1"/>
          <p:nvPr/>
        </p:nvSpPr>
        <p:spPr>
          <a:xfrm>
            <a:off x="629458" y="3557246"/>
            <a:ext cx="11078678" cy="278537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Legislative program; content and length mandated by Congress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Foundational, standardized program founded on research</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Reviewed by military Services and SMEs and updated annually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Implemented by the military Services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Customized to meet individual goals via tier assignment and 4 tracks </a:t>
            </a:r>
          </a:p>
        </p:txBody>
      </p:sp>
      <p:grpSp>
        <p:nvGrpSpPr>
          <p:cNvPr id="13" name="Group 12">
            <a:extLst>
              <a:ext uri="{FF2B5EF4-FFF2-40B4-BE49-F238E27FC236}">
                <a16:creationId xmlns:a16="http://schemas.microsoft.com/office/drawing/2014/main" id="{2D5A4ECB-45B2-D291-7A69-B186EC9AD76D}"/>
              </a:ext>
            </a:extLst>
          </p:cNvPr>
          <p:cNvGrpSpPr/>
          <p:nvPr/>
        </p:nvGrpSpPr>
        <p:grpSpPr>
          <a:xfrm>
            <a:off x="1992873" y="1416534"/>
            <a:ext cx="10143065" cy="1541458"/>
            <a:chOff x="0" y="1735142"/>
            <a:chExt cx="12191998" cy="1895167"/>
          </a:xfrm>
        </p:grpSpPr>
        <p:pic>
          <p:nvPicPr>
            <p:cNvPr id="5" name="Picture 4">
              <a:extLst>
                <a:ext uri="{FF2B5EF4-FFF2-40B4-BE49-F238E27FC236}">
                  <a16:creationId xmlns:a16="http://schemas.microsoft.com/office/drawing/2014/main" id="{8A4522D2-0FE9-B8AC-753D-6FEE11F77240}"/>
                </a:ext>
              </a:extLst>
            </p:cNvPr>
            <p:cNvPicPr>
              <a:picLocks noChangeAspect="1"/>
            </p:cNvPicPr>
            <p:nvPr/>
          </p:nvPicPr>
          <p:blipFill>
            <a:blip r:embed="rId5"/>
            <a:stretch>
              <a:fillRect/>
            </a:stretch>
          </p:blipFill>
          <p:spPr>
            <a:xfrm>
              <a:off x="0" y="1735142"/>
              <a:ext cx="3162029" cy="1895167"/>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B810816A-F859-B96F-FE4F-4304DCE6304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8000"/>
                      </a14:imgEffect>
                    </a14:imgLayer>
                  </a14:imgProps>
                </a:ext>
              </a:extLst>
            </a:blip>
            <a:stretch>
              <a:fillRect/>
            </a:stretch>
          </p:blipFill>
          <p:spPr>
            <a:xfrm>
              <a:off x="6130407" y="1735143"/>
              <a:ext cx="2981398" cy="1894308"/>
            </a:xfrm>
            <a:prstGeom prst="rect">
              <a:avLst/>
            </a:prstGeom>
            <a:ln>
              <a:solidFill>
                <a:schemeClr val="bg1">
                  <a:lumMod val="75000"/>
                </a:schemeClr>
              </a:solidFill>
            </a:ln>
          </p:spPr>
        </p:pic>
        <p:pic>
          <p:nvPicPr>
            <p:cNvPr id="9" name="Picture 8">
              <a:extLst>
                <a:ext uri="{FF2B5EF4-FFF2-40B4-BE49-F238E27FC236}">
                  <a16:creationId xmlns:a16="http://schemas.microsoft.com/office/drawing/2014/main" id="{9F038B37-94A3-F31C-7753-783FE9EC2067}"/>
                </a:ext>
              </a:extLst>
            </p:cNvPr>
            <p:cNvPicPr>
              <a:picLocks noChangeAspect="1"/>
            </p:cNvPicPr>
            <p:nvPr/>
          </p:nvPicPr>
          <p:blipFill>
            <a:blip r:embed="rId8"/>
            <a:stretch>
              <a:fillRect/>
            </a:stretch>
          </p:blipFill>
          <p:spPr>
            <a:xfrm>
              <a:off x="2381166" y="1735143"/>
              <a:ext cx="3856833" cy="1886781"/>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31B42956-A387-1072-B93C-24023B399D7A}"/>
                </a:ext>
              </a:extLst>
            </p:cNvPr>
            <p:cNvPicPr>
              <a:picLocks noChangeAspect="1"/>
            </p:cNvPicPr>
            <p:nvPr/>
          </p:nvPicPr>
          <p:blipFill>
            <a:blip r:embed="rId9"/>
            <a:stretch>
              <a:fillRect/>
            </a:stretch>
          </p:blipFill>
          <p:spPr>
            <a:xfrm>
              <a:off x="9144916" y="1735143"/>
              <a:ext cx="3047082" cy="1894308"/>
            </a:xfrm>
            <a:prstGeom prst="rect">
              <a:avLst/>
            </a:prstGeom>
            <a:ln>
              <a:solidFill>
                <a:schemeClr val="bg1">
                  <a:lumMod val="75000"/>
                </a:schemeClr>
              </a:solidFill>
            </a:ln>
          </p:spPr>
        </p:pic>
      </p:grpSp>
      <p:pic>
        <p:nvPicPr>
          <p:cNvPr id="2" name="Picture 1">
            <a:extLst>
              <a:ext uri="{FF2B5EF4-FFF2-40B4-BE49-F238E27FC236}">
                <a16:creationId xmlns:a16="http://schemas.microsoft.com/office/drawing/2014/main" id="{846CA3D2-4B75-AB56-8DE2-34D8DE80BB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824" y="1247758"/>
            <a:ext cx="2052997" cy="2052997"/>
          </a:xfrm>
          <a:prstGeom prst="rect">
            <a:avLst/>
          </a:prstGeom>
          <a:effectLst>
            <a:outerShdw blurRad="50800" dist="203200" dir="2940000" algn="ctr" rotWithShape="0">
              <a:srgbClr val="000000">
                <a:alpha val="64000"/>
              </a:srgbClr>
            </a:outerShdw>
          </a:effectLst>
        </p:spPr>
      </p:pic>
      <p:grpSp>
        <p:nvGrpSpPr>
          <p:cNvPr id="21" name="Group 20">
            <a:extLst>
              <a:ext uri="{FF2B5EF4-FFF2-40B4-BE49-F238E27FC236}">
                <a16:creationId xmlns:a16="http://schemas.microsoft.com/office/drawing/2014/main" id="{405B6CA5-66E4-0830-6CC7-66E9728BEE43}"/>
              </a:ext>
            </a:extLst>
          </p:cNvPr>
          <p:cNvGrpSpPr/>
          <p:nvPr/>
        </p:nvGrpSpPr>
        <p:grpSpPr>
          <a:xfrm>
            <a:off x="0" y="740775"/>
            <a:ext cx="3125966" cy="553988"/>
            <a:chOff x="8115" y="740775"/>
            <a:chExt cx="3125966" cy="553988"/>
          </a:xfrm>
        </p:grpSpPr>
        <p:sp>
          <p:nvSpPr>
            <p:cNvPr id="15" name="Rectangle 14">
              <a:extLst>
                <a:ext uri="{FF2B5EF4-FFF2-40B4-BE49-F238E27FC236}">
                  <a16:creationId xmlns:a16="http://schemas.microsoft.com/office/drawing/2014/main" id="{65062EF5-38E5-C25B-4986-1E5FDB51C167}"/>
                </a:ext>
              </a:extLst>
            </p:cNvPr>
            <p:cNvSpPr/>
            <p:nvPr/>
          </p:nvSpPr>
          <p:spPr>
            <a:xfrm>
              <a:off x="8115" y="897480"/>
              <a:ext cx="2709332" cy="197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F8A6DEA-37D0-A495-B01A-E0C057F8B23B}"/>
                </a:ext>
              </a:extLst>
            </p:cNvPr>
            <p:cNvSpPr/>
            <p:nvPr/>
          </p:nvSpPr>
          <p:spPr>
            <a:xfrm>
              <a:off x="2519850" y="740775"/>
              <a:ext cx="614231" cy="55398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C0544566-22E4-7A62-AC0D-B17F36D8C433}"/>
              </a:ext>
            </a:extLst>
          </p:cNvPr>
          <p:cNvGrpSpPr/>
          <p:nvPr/>
        </p:nvGrpSpPr>
        <p:grpSpPr>
          <a:xfrm rot="10800000">
            <a:off x="9066034" y="693770"/>
            <a:ext cx="3125966" cy="553988"/>
            <a:chOff x="8115" y="740775"/>
            <a:chExt cx="3125966" cy="553988"/>
          </a:xfrm>
        </p:grpSpPr>
        <p:sp>
          <p:nvSpPr>
            <p:cNvPr id="23" name="Rectangle 22">
              <a:extLst>
                <a:ext uri="{FF2B5EF4-FFF2-40B4-BE49-F238E27FC236}">
                  <a16:creationId xmlns:a16="http://schemas.microsoft.com/office/drawing/2014/main" id="{03A2D79B-047D-D216-701D-0A2380C06B19}"/>
                </a:ext>
              </a:extLst>
            </p:cNvPr>
            <p:cNvSpPr/>
            <p:nvPr/>
          </p:nvSpPr>
          <p:spPr>
            <a:xfrm>
              <a:off x="8115" y="897480"/>
              <a:ext cx="2709332" cy="1971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0E8BDFB-9690-A93F-EB61-BDD7FAFE4F0A}"/>
                </a:ext>
              </a:extLst>
            </p:cNvPr>
            <p:cNvSpPr/>
            <p:nvPr/>
          </p:nvSpPr>
          <p:spPr>
            <a:xfrm>
              <a:off x="2519850" y="740775"/>
              <a:ext cx="614231" cy="55398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31BCB66C-E5F1-0767-FC89-B14DB35F73A4}"/>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PG, p. 5</a:t>
            </a:r>
          </a:p>
        </p:txBody>
      </p:sp>
    </p:spTree>
    <p:extLst>
      <p:ext uri="{BB962C8B-B14F-4D97-AF65-F5344CB8AC3E}">
        <p14:creationId xmlns:p14="http://schemas.microsoft.com/office/powerpoint/2010/main" val="9287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D03608D-8638-CD22-47AB-A4A85F8CDB83}"/>
              </a:ext>
            </a:extLst>
          </p:cNvPr>
          <p:cNvSpPr/>
          <p:nvPr/>
        </p:nvSpPr>
        <p:spPr>
          <a:xfrm>
            <a:off x="1477421" y="3133200"/>
            <a:ext cx="1069836" cy="805543"/>
          </a:xfrm>
          <a:prstGeom prst="ellipse">
            <a:avLst/>
          </a:prstGeom>
          <a:solidFill>
            <a:srgbClr val="B9D4ED"/>
          </a:solidFill>
          <a:effectLst>
            <a:outerShdw blurRad="1905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8580BFA-91CF-246A-3D04-355DB37CAB42}"/>
              </a:ext>
            </a:extLst>
          </p:cNvPr>
          <p:cNvSpPr/>
          <p:nvPr/>
        </p:nvSpPr>
        <p:spPr>
          <a:xfrm>
            <a:off x="1477421" y="4121914"/>
            <a:ext cx="1069836" cy="805543"/>
          </a:xfrm>
          <a:prstGeom prst="ellipse">
            <a:avLst/>
          </a:prstGeom>
          <a:solidFill>
            <a:srgbClr val="B9D4ED"/>
          </a:solidFill>
          <a:effectLst>
            <a:outerShdw blurRad="1905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1477421" y="818315"/>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THE IMPORTANCE OF TAP</a:t>
            </a:r>
          </a:p>
        </p:txBody>
      </p:sp>
      <p:sp>
        <p:nvSpPr>
          <p:cNvPr id="10" name="Oval 9">
            <a:extLst>
              <a:ext uri="{FF2B5EF4-FFF2-40B4-BE49-F238E27FC236}">
                <a16:creationId xmlns:a16="http://schemas.microsoft.com/office/drawing/2014/main" id="{82A56D4F-B9E8-3E8E-9777-23E17C981ED1}"/>
              </a:ext>
            </a:extLst>
          </p:cNvPr>
          <p:cNvSpPr/>
          <p:nvPr/>
        </p:nvSpPr>
        <p:spPr>
          <a:xfrm>
            <a:off x="1477421" y="2144486"/>
            <a:ext cx="1069836" cy="805543"/>
          </a:xfrm>
          <a:prstGeom prst="ellipse">
            <a:avLst/>
          </a:prstGeom>
          <a:solidFill>
            <a:srgbClr val="B9D4ED"/>
          </a:solidFill>
          <a:effectLst>
            <a:outerShdw blurRad="1905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565753" y="2263541"/>
            <a:ext cx="7469367" cy="4124206"/>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uLnTx/>
                <a:uFillTx/>
                <a:latin typeface="Franklin Gothic Medium" panose="020B0603020102020204" pitchFamily="34" charset="0"/>
                <a:ea typeface="+mn-ea"/>
                <a:cs typeface="+mn-cs"/>
              </a:rPr>
              <a:t>.</a:t>
            </a:r>
            <a:r>
              <a:rPr kumimoji="0" lang="en-US" sz="3200" b="1" i="0" u="none" strike="noStrike" kern="1200" cap="none" spc="0" normalizeH="0" baseline="0" noProof="0" dirty="0">
                <a:ln>
                  <a:noFill/>
                </a:ln>
                <a:solidFill>
                  <a:srgbClr val="C00000"/>
                </a:solidFill>
                <a:uLnTx/>
                <a:uFillTx/>
                <a:latin typeface="Franklin Gothic Medium" panose="020B0603020102020204" pitchFamily="34" charset="0"/>
                <a:ea typeface="+mn-ea"/>
                <a:cs typeface="+mn-cs"/>
              </a:rPr>
              <a:t>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uLnTx/>
                <a:uFillTx/>
                <a:latin typeface="Franklin Gothic Medium" panose="020B0603020102020204" pitchFamily="34" charset="0"/>
                <a:ea typeface="+mn-ea"/>
                <a:cs typeface="+mn-cs"/>
              </a:rPr>
              <a:t>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uLnTx/>
                <a:uFillTx/>
                <a:latin typeface="Franklin Gothic Medium" panose="020B0603020102020204" pitchFamily="34" charset="0"/>
                <a:ea typeface="+mn-ea"/>
                <a:cs typeface="+mn-cs"/>
              </a:rPr>
              <a:t> 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*Statistics provided by the U.S. Census Bureau</a:t>
            </a:r>
          </a:p>
        </p:txBody>
      </p:sp>
      <p:sp>
        <p:nvSpPr>
          <p:cNvPr id="6" name="Rectangle 5"/>
          <p:cNvSpPr/>
          <p:nvPr/>
        </p:nvSpPr>
        <p:spPr>
          <a:xfrm>
            <a:off x="2635589" y="2338623"/>
            <a:ext cx="939875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of the U.S. adult population </a:t>
            </a:r>
            <a:r>
              <a:rPr lang="en-US" sz="2800" dirty="0">
                <a:solidFill>
                  <a:prstClr val="white"/>
                </a:solidFill>
                <a:latin typeface="Calibri" panose="020F0502020204030204"/>
              </a:rPr>
              <a:t>was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serving on active duty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in 2021.</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2635589" y="3215724"/>
            <a:ext cx="769837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of the U.S. population were veterans in 1990.</a:t>
            </a:r>
          </a:p>
        </p:txBody>
      </p:sp>
      <p:sp>
        <p:nvSpPr>
          <p:cNvPr id="8" name="Rectangle 7"/>
          <p:cNvSpPr/>
          <p:nvPr/>
        </p:nvSpPr>
        <p:spPr>
          <a:xfrm>
            <a:off x="2635589" y="4252972"/>
            <a:ext cx="755033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of the U.S. population were veterans in 2020.</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699" y="4334750"/>
            <a:ext cx="2052997" cy="2052997"/>
          </a:xfrm>
          <a:prstGeom prst="rect">
            <a:avLst/>
          </a:prstGeom>
        </p:spPr>
      </p:pic>
      <p:sp>
        <p:nvSpPr>
          <p:cNvPr id="9" name="TextBox 8">
            <a:extLst>
              <a:ext uri="{FF2B5EF4-FFF2-40B4-BE49-F238E27FC236}">
                <a16:creationId xmlns:a16="http://schemas.microsoft.com/office/drawing/2014/main" id="{578999A7-F73A-422A-A4BB-1006A5BBDC3B}"/>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PG, p. 6</a:t>
            </a:r>
          </a:p>
        </p:txBody>
      </p:sp>
    </p:spTree>
    <p:custDataLst>
      <p:tags r:id="rId1"/>
    </p:custDataLst>
    <p:extLst>
      <p:ext uri="{BB962C8B-B14F-4D97-AF65-F5344CB8AC3E}">
        <p14:creationId xmlns:p14="http://schemas.microsoft.com/office/powerpoint/2010/main" val="51534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7">
      <a:dk1>
        <a:srgbClr val="0C6D82"/>
      </a:dk1>
      <a:lt1>
        <a:srgbClr val="FFFFFF"/>
      </a:lt1>
      <a:dk2>
        <a:srgbClr val="6F0066"/>
      </a:dk2>
      <a:lt2>
        <a:srgbClr val="1E597D"/>
      </a:lt2>
      <a:accent1>
        <a:srgbClr val="571B6D"/>
      </a:accent1>
      <a:accent2>
        <a:srgbClr val="2CA05B"/>
      </a:accent2>
      <a:accent3>
        <a:srgbClr val="C90B24"/>
      </a:accent3>
      <a:accent4>
        <a:srgbClr val="E8611D"/>
      </a:accent4>
      <a:accent5>
        <a:srgbClr val="F39D21"/>
      </a:accent5>
      <a:accent6>
        <a:srgbClr val="1B866F"/>
      </a:accent6>
      <a:hlink>
        <a:srgbClr val="0C6D82"/>
      </a:hlink>
      <a:folHlink>
        <a:srgbClr val="0C6D82"/>
      </a:folHlink>
    </a:clrScheme>
    <a:fontScheme name="Custom 10">
      <a:majorFont>
        <a:latin typeface="Franklin Gothic Dem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2390">
          <a:solidFill>
            <a:srgbClr val="454D5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admap_Timeline_05_MO - v3" id="{A9CD7B3E-F553-4D42-AA9A-34F849A8D81E}" vid="{892193B0-ABEF-4C5B-ACF0-242E70DE990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1BF55A0202494CBAB3468C6E08FFC3" ma:contentTypeVersion="16" ma:contentTypeDescription="Create a new document." ma:contentTypeScope="" ma:versionID="565070c72b7829a1c6ff4d2f106306da">
  <xsd:schema xmlns:xsd="http://www.w3.org/2001/XMLSchema" xmlns:xs="http://www.w3.org/2001/XMLSchema" xmlns:p="http://schemas.microsoft.com/office/2006/metadata/properties" xmlns:ns1="http://schemas.microsoft.com/sharepoint/v3" xmlns:ns2="60d5df60-3008-45e1-88fc-bb033cd5ad3a" xmlns:ns3="bac4e3eb-747f-43bc-bf10-c1bbb893ecac" xmlns:ns4="bfae8765-a5a1-4a5b-bb08-96e68a30b218" targetNamespace="http://schemas.microsoft.com/office/2006/metadata/properties" ma:root="true" ma:fieldsID="886f3845029d015fe55b03ad84fdebcd" ns1:_="" ns2:_="" ns3:_="" ns4:_="">
    <xsd:import namespace="http://schemas.microsoft.com/sharepoint/v3"/>
    <xsd:import namespace="60d5df60-3008-45e1-88fc-bb033cd5ad3a"/>
    <xsd:import namespace="bac4e3eb-747f-43bc-bf10-c1bbb893ecac"/>
    <xsd:import namespace="bfae8765-a5a1-4a5b-bb08-96e68a30b2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4:SharedWithUsers" minOccurs="0"/>
                <xsd:element ref="ns4:SharedWithDetails" minOccurs="0"/>
                <xsd:element ref="ns2:MediaServiceSearchProperties" minOccurs="0"/>
                <xsd:element ref="ns1:_ip_UnifiedCompliancePolicyProperties" minOccurs="0"/>
                <xsd:element ref="ns1:_ip_UnifiedCompliancePolicyUIAction"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d5df60-3008-45e1-88fc-bb033cd5a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4e3eb-747f-43bc-bf10-c1bbb893eca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5bf1b28-4177-40f4-81b5-0f1cb14a1ed4}" ma:internalName="TaxCatchAll" ma:showField="CatchAllData" ma:web="bfae8765-a5a1-4a5b-bb08-96e68a30b2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ae8765-a5a1-4a5b-bb08-96e68a30b2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ac4e3eb-747f-43bc-bf10-c1bbb893ecac" xsi:nil="true"/>
    <_ip_UnifiedCompliancePolicyProperties xmlns="http://schemas.microsoft.com/sharepoint/v3" xsi:nil="true"/>
    <lcf76f155ced4ddcb4097134ff3c332f xmlns="60d5df60-3008-45e1-88fc-bb033cd5ad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D9CAF0-8C0D-4AB2-BD51-4F7CBAE9FB4D}"/>
</file>

<file path=customXml/itemProps2.xml><?xml version="1.0" encoding="utf-8"?>
<ds:datastoreItem xmlns:ds="http://schemas.openxmlformats.org/officeDocument/2006/customXml" ds:itemID="{2AC0B44C-70F6-46E9-B09A-867EE71824BD}"/>
</file>

<file path=customXml/itemProps3.xml><?xml version="1.0" encoding="utf-8"?>
<ds:datastoreItem xmlns:ds="http://schemas.openxmlformats.org/officeDocument/2006/customXml" ds:itemID="{B15C5296-099F-4AEA-B56E-7030C2CAB97F}"/>
</file>

<file path=docMetadata/LabelInfo.xml><?xml version="1.0" encoding="utf-8"?>
<clbl:labelList xmlns:clbl="http://schemas.microsoft.com/office/2020/mipLabelMetadata">
  <clbl:label id="{102d0191-eeae-4761-b1cb-1a83e86ef445}" enabled="0" method="" siteId="{102d0191-eeae-4761-b1cb-1a83e86ef445}" removed="1"/>
  <clbl:label id="{1bd84cd2-a803-4625-aaf7-424aaac7782e}" enabled="1" method="Standard" siteId="{8331b18d-2d87-48ef-a35f-ac8818ebf9b4}" contentBits="0" removed="0"/>
</clbl:labelList>
</file>

<file path=docProps/app.xml><?xml version="1.0" encoding="utf-8"?>
<Properties xmlns="http://schemas.openxmlformats.org/officeDocument/2006/extended-properties" xmlns:vt="http://schemas.openxmlformats.org/officeDocument/2006/docPropsVTypes">
  <Template/>
  <TotalTime>61765</TotalTime>
  <Words>1680</Words>
  <Application>Microsoft Office PowerPoint</Application>
  <PresentationFormat>Widescreen</PresentationFormat>
  <Paragraphs>312</Paragraphs>
  <Slides>33</Slides>
  <Notes>23</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33</vt:i4>
      </vt:variant>
    </vt:vector>
  </HeadingPairs>
  <TitlesOfParts>
    <vt:vector size="58" baseType="lpstr">
      <vt:lpstr>Aharoni</vt:lpstr>
      <vt:lpstr>Andalus</vt:lpstr>
      <vt:lpstr>Arial</vt:lpstr>
      <vt:lpstr>Calibri</vt:lpstr>
      <vt:lpstr>Calibri Light</vt:lpstr>
      <vt:lpstr>Century Gothic</vt:lpstr>
      <vt:lpstr>Corbel</vt:lpstr>
      <vt:lpstr>Courier New</vt:lpstr>
      <vt:lpstr>Franklin Gothic Demi</vt:lpstr>
      <vt:lpstr>Franklin Gothic Medium</vt:lpstr>
      <vt:lpstr>Impact</vt:lpstr>
      <vt:lpstr>Ink Free</vt:lpstr>
      <vt:lpstr>Lucida Handwriting</vt:lpstr>
      <vt:lpstr>Segoe UI</vt:lpstr>
      <vt:lpstr>Verdana</vt:lpstr>
      <vt:lpstr>Wingdings</vt:lpstr>
      <vt:lpstr>YACgEev4gKc 0</vt:lpstr>
      <vt:lpstr>YALBswrqCsg 0</vt:lpstr>
      <vt:lpstr>Office Theme</vt:lpstr>
      <vt:lpstr>1_Office Theme</vt:lpstr>
      <vt:lpstr>2_Office Theme</vt:lpstr>
      <vt:lpstr>3_Office Theme</vt:lpstr>
      <vt:lpstr>5_Office Theme</vt:lpstr>
      <vt:lpstr>8_Office Theme</vt:lpstr>
      <vt:lpstr>6_Office Theme</vt:lpstr>
      <vt:lpstr>PowerPoint Presentation</vt:lpstr>
      <vt:lpstr>PowerPoint Presentation</vt:lpstr>
      <vt:lpstr>PowerPoint Presentation</vt:lpstr>
      <vt:lpstr>PowerPoint Presentation</vt:lpstr>
      <vt:lpstr>DISCLAIMER</vt:lpstr>
      <vt:lpstr>PowerPoint Presentation</vt:lpstr>
      <vt:lpstr>PowerPoint Presentation</vt:lpstr>
      <vt:lpstr>PowerPoint Presentation</vt:lpstr>
      <vt:lpstr>PowerPoint Presentation</vt:lpstr>
      <vt:lpstr>      TAP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TRANSITION STRESS</vt:lpstr>
      <vt:lpstr>RELIEVING STRESS</vt:lpstr>
      <vt:lpstr>PowerPoint Presentation</vt:lpstr>
      <vt:lpstr>PowerPoint Presentation</vt:lpstr>
      <vt:lpstr>MENTOR CHARACTERISTICS</vt:lpstr>
      <vt:lpstr>FINDING A MENTOR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Berland, Katherine L CTR DODHRA TVPO (USA)</dc:creator>
  <cp:lastModifiedBy>HILLARD, CANDACE L CIV USAF AFPC AFPC/DPFFF</cp:lastModifiedBy>
  <cp:revision>461</cp:revision>
  <dcterms:created xsi:type="dcterms:W3CDTF">2019-05-28T19:01:20Z</dcterms:created>
  <dcterms:modified xsi:type="dcterms:W3CDTF">2026-03-02T17:01:47Z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97412ACC-09CB-45F0-BC08-15B3FB234476</vt:lpwstr>
  </property>
  <property fmtid="{D5CDD505-2E9C-101B-9397-08002B2CF9AE}" pid="3" name="ArticulatePath">
    <vt:lpwstr>https://d.docs.live.net/5bb2fd7c50fa10f7/Desktop/Work_DoD TAP/MYTransition/MY Transition_PP_2023_FINAL</vt:lpwstr>
  </property>
  <property fmtid="{D5CDD505-2E9C-101B-9397-08002B2CF9AE}" pid="4" name="ContentTypeId">
    <vt:lpwstr>0x010100A81BF55A0202494CBAB3468C6E08FFC3</vt:lpwstr>
  </property>
  <property fmtid="{D5CDD505-2E9C-101B-9397-08002B2CF9AE}" pid="5" name="MediaServiceImageTags">
    <vt:lpwstr/>
  </property>
</Properties>
</file>