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1.xml" ContentType="application/vnd.openxmlformats-officedocument.presentationml.notesSlide+xml"/>
  <Override PartName="/ppt/tags/tag14.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5.xml" ContentType="application/vnd.openxmlformats-officedocument.presentationml.tags+xml"/>
  <Override PartName="/ppt/notesSlides/notesSlide5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5.xml" ContentType="application/vnd.openxmlformats-officedocument.presentationml.notesSlide+xml"/>
  <Override PartName="/ppt/tags/tag18.xml" ContentType="application/vnd.openxmlformats-officedocument.presentationml.tags+xml"/>
  <Override PartName="/ppt/notesSlides/notesSlide56.xml" ContentType="application/vnd.openxmlformats-officedocument.presentationml.notesSlide+xml"/>
  <Override PartName="/ppt/tags/tag19.xml" ContentType="application/vnd.openxmlformats-officedocument.presentationml.tags+xml"/>
  <Override PartName="/ppt/notesSlides/notesSlide57.xml" ContentType="application/vnd.openxmlformats-officedocument.presentationml.notesSlide+xml"/>
  <Override PartName="/ppt/tags/tag20.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21.xml" ContentType="application/vnd.openxmlformats-officedocument.presentationml.tags+xml"/>
  <Override PartName="/ppt/notesSlides/notesSlide63.xml" ContentType="application/vnd.openxmlformats-officedocument.presentationml.notesSlide+xml"/>
  <Override PartName="/ppt/tags/tag22.xml" ContentType="application/vnd.openxmlformats-officedocument.presentationml.tags+xml"/>
  <Override PartName="/ppt/notesSlides/notesSlide64.xml" ContentType="application/vnd.openxmlformats-officedocument.presentationml.notesSlide+xml"/>
  <Override PartName="/ppt/tags/tag23.xml" ContentType="application/vnd.openxmlformats-officedocument.presentationml.tags+xml"/>
  <Override PartName="/ppt/notesSlides/notesSlide65.xml" ContentType="application/vnd.openxmlformats-officedocument.presentationml.notesSlide+xml"/>
  <Override PartName="/ppt/tags/tag24.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25.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26.xml" ContentType="application/vnd.openxmlformats-officedocument.presentationml.tags+xml"/>
  <Override PartName="/ppt/notesSlides/notesSlide7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72" r:id="rId4"/>
    <p:sldMasterId id="2147483684" r:id="rId5"/>
    <p:sldMasterId id="2147483697" r:id="rId6"/>
    <p:sldMasterId id="2147483725" r:id="rId7"/>
    <p:sldMasterId id="2147483738" r:id="rId8"/>
    <p:sldMasterId id="2147483778" r:id="rId9"/>
    <p:sldMasterId id="2147483791" r:id="rId10"/>
  </p:sldMasterIdLst>
  <p:notesMasterIdLst>
    <p:notesMasterId r:id="rId105"/>
  </p:notesMasterIdLst>
  <p:handoutMasterIdLst>
    <p:handoutMasterId r:id="rId106"/>
  </p:handoutMasterIdLst>
  <p:sldIdLst>
    <p:sldId id="528" r:id="rId11"/>
    <p:sldId id="274" r:id="rId12"/>
    <p:sldId id="421" r:id="rId13"/>
    <p:sldId id="261" r:id="rId14"/>
    <p:sldId id="413" r:id="rId15"/>
    <p:sldId id="293" r:id="rId16"/>
    <p:sldId id="507" r:id="rId17"/>
    <p:sldId id="529" r:id="rId18"/>
    <p:sldId id="295" r:id="rId19"/>
    <p:sldId id="362" r:id="rId20"/>
    <p:sldId id="520" r:id="rId21"/>
    <p:sldId id="432" r:id="rId22"/>
    <p:sldId id="469" r:id="rId23"/>
    <p:sldId id="364" r:id="rId24"/>
    <p:sldId id="365" r:id="rId25"/>
    <p:sldId id="518" r:id="rId26"/>
    <p:sldId id="495" r:id="rId27"/>
    <p:sldId id="449" r:id="rId28"/>
    <p:sldId id="521" r:id="rId29"/>
    <p:sldId id="380" r:id="rId30"/>
    <p:sldId id="522" r:id="rId31"/>
    <p:sldId id="396" r:id="rId32"/>
    <p:sldId id="530" r:id="rId33"/>
    <p:sldId id="527" r:id="rId34"/>
    <p:sldId id="384" r:id="rId35"/>
    <p:sldId id="426" r:id="rId36"/>
    <p:sldId id="496" r:id="rId37"/>
    <p:sldId id="473" r:id="rId38"/>
    <p:sldId id="416" r:id="rId39"/>
    <p:sldId id="375" r:id="rId40"/>
    <p:sldId id="367" r:id="rId41"/>
    <p:sldId id="303" r:id="rId42"/>
    <p:sldId id="475" r:id="rId43"/>
    <p:sldId id="306" r:id="rId44"/>
    <p:sldId id="542" r:id="rId45"/>
    <p:sldId id="511" r:id="rId46"/>
    <p:sldId id="312" r:id="rId47"/>
    <p:sldId id="531" r:id="rId48"/>
    <p:sldId id="532" r:id="rId49"/>
    <p:sldId id="465" r:id="rId50"/>
    <p:sldId id="523" r:id="rId51"/>
    <p:sldId id="533" r:id="rId52"/>
    <p:sldId id="513" r:id="rId53"/>
    <p:sldId id="534" r:id="rId54"/>
    <p:sldId id="399" r:id="rId55"/>
    <p:sldId id="406" r:id="rId56"/>
    <p:sldId id="514" r:id="rId57"/>
    <p:sldId id="340" r:id="rId58"/>
    <p:sldId id="339" r:id="rId59"/>
    <p:sldId id="338" r:id="rId60"/>
    <p:sldId id="335" r:id="rId61"/>
    <p:sldId id="482" r:id="rId62"/>
    <p:sldId id="400" r:id="rId63"/>
    <p:sldId id="324" r:id="rId64"/>
    <p:sldId id="481" r:id="rId65"/>
    <p:sldId id="535" r:id="rId66"/>
    <p:sldId id="425" r:id="rId67"/>
    <p:sldId id="333" r:id="rId68"/>
    <p:sldId id="401" r:id="rId69"/>
    <p:sldId id="402" r:id="rId70"/>
    <p:sldId id="407" r:id="rId71"/>
    <p:sldId id="418" r:id="rId72"/>
    <p:sldId id="321" r:id="rId73"/>
    <p:sldId id="536" r:id="rId74"/>
    <p:sldId id="483" r:id="rId75"/>
    <p:sldId id="419" r:id="rId76"/>
    <p:sldId id="485" r:id="rId77"/>
    <p:sldId id="537" r:id="rId78"/>
    <p:sldId id="539" r:id="rId79"/>
    <p:sldId id="540" r:id="rId80"/>
    <p:sldId id="499" r:id="rId81"/>
    <p:sldId id="526" r:id="rId82"/>
    <p:sldId id="334" r:id="rId83"/>
    <p:sldId id="393" r:id="rId84"/>
    <p:sldId id="500" r:id="rId85"/>
    <p:sldId id="342" r:id="rId86"/>
    <p:sldId id="403" r:id="rId87"/>
    <p:sldId id="408" r:id="rId88"/>
    <p:sldId id="501" r:id="rId89"/>
    <p:sldId id="502" r:id="rId90"/>
    <p:sldId id="503" r:id="rId91"/>
    <p:sldId id="504" r:id="rId92"/>
    <p:sldId id="505" r:id="rId93"/>
    <p:sldId id="490" r:id="rId94"/>
    <p:sldId id="368" r:id="rId95"/>
    <p:sldId id="506" r:id="rId96"/>
    <p:sldId id="388" r:id="rId97"/>
    <p:sldId id="390" r:id="rId98"/>
    <p:sldId id="360" r:id="rId99"/>
    <p:sldId id="409" r:id="rId100"/>
    <p:sldId id="287" r:id="rId101"/>
    <p:sldId id="541" r:id="rId102"/>
    <p:sldId id="519" r:id="rId103"/>
    <p:sldId id="358" r:id="rId104"/>
  </p:sldIdLst>
  <p:sldSz cx="12192000" cy="6858000"/>
  <p:notesSz cx="9296400" cy="6858000"/>
  <p:custDataLst>
    <p:tags r:id="rId10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9EC01-7339-1C24-1DC0-69D2CB9938A8}" name="MCTO" initials="MCTO" userId="MCTO" providerId="None"/>
  <p188:author id="{30C5881F-742D-B527-C5FC-868B66876F29}" name="House, Christopher A CTR (USA)" initials="CH" userId="S::christopher.a.house.ctr@mail.mil::f94a18fb-87f3-4731-99c6-a7e0d3333063" providerId="AD"/>
  <p188:author id="{9D613B2E-6F05-38FB-785F-B224094ACFE8}" name="JNKaiser" initials="JNK" userId="JNKaiser" providerId="None"/>
  <p188:author id="{6F868535-1551-0160-1E50-7743D54EF0B1}" name="Shannan Rosenthal" initials="SR" userId="c60ad7d0958a7cb8" providerId="Windows Live"/>
  <p188:author id="{E589E447-0398-67F5-3D28-5C13A39D4E47}" name="MCTO_MCM" initials="MCTO" userId="MCTO_MCM" providerId="None"/>
  <p188:author id="{48A87355-E023-E1A1-484F-C42EF13A2C9A}" name="Jinelle Monk" initials="JM" userId="Jinelle Monk" providerId="None"/>
  <p188:author id="{9FBE8CF2-A8A7-0517-4101-DA38273E64A3}" name="Rosenthal, Shannan R CTR (USA)" initials="SR" userId="S::shannan.r.rosenthal.ctr@mail.mil::a0d23e8a-359a-4270-822d-16a879e2e6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nyx, Melinda C CTR TVPO" initials="MCM" lastIdx="5" clrIdx="0"/>
  <p:cmAuthor id="1" name="MCTO" initials="ARE" lastIdx="51" clrIdx="1">
    <p:extLst>
      <p:ext uri="{19B8F6BF-5375-455C-9EA6-DF929625EA0E}">
        <p15:presenceInfo xmlns:p15="http://schemas.microsoft.com/office/powerpoint/2012/main" userId="MCTO" providerId="None"/>
      </p:ext>
    </p:extLst>
  </p:cmAuthor>
  <p:cmAuthor id="2" name="Swisher, Scott B CIV (USA)" initials="SSBC(" lastIdx="1" clrIdx="2">
    <p:extLst>
      <p:ext uri="{19B8F6BF-5375-455C-9EA6-DF929625EA0E}">
        <p15:presenceInfo xmlns:p15="http://schemas.microsoft.com/office/powerpoint/2012/main" userId="S::scott.b.swisher2.civ@mail.mil::58343e23-c280-4ab5-be45-30cd4cc626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D0FF"/>
    <a:srgbClr val="97E4FF"/>
    <a:srgbClr val="0085B4"/>
    <a:srgbClr val="E9C46A"/>
    <a:srgbClr val="F4A261"/>
    <a:srgbClr val="FF2D2D"/>
    <a:srgbClr val="006600"/>
    <a:srgbClr val="E76F57"/>
    <a:srgbClr val="2A9D8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C2833-1DEC-4EBD-A699-B0E7FD0728CB}" v="28" dt="2026-02-27T18:41:45.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0" autoAdjust="0"/>
    <p:restoredTop sz="83537" autoAdjust="0"/>
  </p:normalViewPr>
  <p:slideViewPr>
    <p:cSldViewPr>
      <p:cViewPr varScale="1">
        <p:scale>
          <a:sx n="109" d="100"/>
          <a:sy n="109" d="100"/>
        </p:scale>
        <p:origin x="666" y="96"/>
      </p:cViewPr>
      <p:guideLst>
        <p:guide orient="horz" pos="2160"/>
        <p:guide pos="3840"/>
      </p:guideLst>
    </p:cSldViewPr>
  </p:slideViewPr>
  <p:outlineViewPr>
    <p:cViewPr>
      <p:scale>
        <a:sx n="33" d="100"/>
        <a:sy n="33" d="100"/>
      </p:scale>
      <p:origin x="0" y="-1344"/>
    </p:cViewPr>
  </p:outlineViewPr>
  <p:notesTextViewPr>
    <p:cViewPr>
      <p:scale>
        <a:sx n="3" d="2"/>
        <a:sy n="3" d="2"/>
      </p:scale>
      <p:origin x="0" y="0"/>
    </p:cViewPr>
  </p:notesTextViewPr>
  <p:sorterViewPr>
    <p:cViewPr varScale="1">
      <p:scale>
        <a:sx n="1" d="1"/>
        <a:sy n="1" d="1"/>
      </p:scale>
      <p:origin x="0" y="-4194"/>
    </p:cViewPr>
  </p:sorterViewPr>
  <p:notesViewPr>
    <p:cSldViewPr>
      <p:cViewPr varScale="1">
        <p:scale>
          <a:sx n="50" d="100"/>
          <a:sy n="50" d="100"/>
        </p:scale>
        <p:origin x="2708"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ableStyles" Target="tableStyles.xml"/><Relationship Id="rId16" Type="http://schemas.openxmlformats.org/officeDocument/2006/relationships/slide" Target="slides/slide6.xml"/><Relationship Id="rId107" Type="http://schemas.openxmlformats.org/officeDocument/2006/relationships/tags" Target="tags/tag1.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microsoft.com/office/2015/10/relationships/revisionInfo" Target="revisionInfo.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commentAuthors" Target="commentAuthor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handoutMaster" Target="handoutMasters/handoutMaster1.xml"/><Relationship Id="rId114"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presProps" Target="pres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A78B-4BCC-972A-D3600563AF36}"/>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A78B-4BCC-972A-D3600563AF36}"/>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A78B-4BCC-972A-D3600563AF36}"/>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A78B-4BCC-972A-D3600563AF3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A78B-4BCC-972A-D3600563AF3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9B63-4BF1-A5ED-505B61F6709A}"/>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9B63-4BF1-A5ED-505B61F6709A}"/>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9B63-4BF1-A5ED-505B61F6709A}"/>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9B63-4BF1-A5ED-505B61F6709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9B63-4BF1-A5ED-505B61F6709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Civilian Income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Civilian Income</c:v>
                </c:pt>
              </c:strCache>
            </c:strRef>
          </c:tx>
          <c:dPt>
            <c:idx val="0"/>
            <c:bubble3D val="0"/>
            <c:spPr>
              <a:solidFill>
                <a:srgbClr val="F4A261"/>
              </a:solidFill>
              <a:ln>
                <a:noFill/>
              </a:ln>
              <a:effectLst/>
            </c:spPr>
            <c:extLst>
              <c:ext xmlns:c16="http://schemas.microsoft.com/office/drawing/2014/chart" uri="{C3380CC4-5D6E-409C-BE32-E72D297353CC}">
                <c16:uniqueId val="{00000001-06D1-4BB3-93C0-D397D15CBD16}"/>
              </c:ext>
            </c:extLst>
          </c:dPt>
          <c:dPt>
            <c:idx val="1"/>
            <c:bubble3D val="0"/>
            <c:spPr>
              <a:solidFill>
                <a:srgbClr val="E76F57"/>
              </a:solidFill>
              <a:ln>
                <a:noFill/>
              </a:ln>
              <a:effectLst/>
            </c:spPr>
            <c:extLst>
              <c:ext xmlns:c16="http://schemas.microsoft.com/office/drawing/2014/chart" uri="{C3380CC4-5D6E-409C-BE32-E72D297353CC}">
                <c16:uniqueId val="{00000003-06D1-4BB3-93C0-D397D15CBD16}"/>
              </c:ext>
            </c:extLst>
          </c:dPt>
          <c:dPt>
            <c:idx val="2"/>
            <c:bubble3D val="0"/>
            <c:spPr>
              <a:solidFill>
                <a:srgbClr val="2A9D8F"/>
              </a:solidFill>
              <a:ln>
                <a:noFill/>
              </a:ln>
              <a:effectLst/>
            </c:spPr>
            <c:extLst>
              <c:ext xmlns:c16="http://schemas.microsoft.com/office/drawing/2014/chart" uri="{C3380CC4-5D6E-409C-BE32-E72D297353CC}">
                <c16:uniqueId val="{00000005-06D1-4BB3-93C0-D397D15CBD16}"/>
              </c:ext>
            </c:extLst>
          </c:dPt>
          <c:dLbls>
            <c:spPr>
              <a:solidFill>
                <a:schemeClr val="tx2"/>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"$"#,##0_);[Red]\("$"#,##0\)</c:formatCode>
                <c:ptCount val="2"/>
                <c:pt idx="0">
                  <c:v>55600</c:v>
                </c:pt>
                <c:pt idx="1">
                  <c:v>12400</c:v>
                </c:pt>
              </c:numCache>
            </c:numRef>
          </c:val>
          <c:extLst>
            <c:ext xmlns:c16="http://schemas.microsoft.com/office/drawing/2014/chart" uri="{C3380CC4-5D6E-409C-BE32-E72D297353CC}">
              <c16:uniqueId val="{00000006-06D1-4BB3-93C0-D397D15CBD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Military Income</c:v>
                </c:pt>
              </c:strCache>
            </c:strRef>
          </c:tx>
          <c:dPt>
            <c:idx val="0"/>
            <c:bubble3D val="0"/>
            <c:spPr>
              <a:solidFill>
                <a:srgbClr val="F4A261"/>
              </a:solidFill>
              <a:ln>
                <a:noFill/>
              </a:ln>
              <a:effectLst/>
            </c:spPr>
            <c:extLst>
              <c:ext xmlns:c16="http://schemas.microsoft.com/office/drawing/2014/chart" uri="{C3380CC4-5D6E-409C-BE32-E72D297353CC}">
                <c16:uniqueId val="{00000003-6C7F-4E67-938B-295A25B34350}"/>
              </c:ext>
            </c:extLst>
          </c:dPt>
          <c:dPt>
            <c:idx val="1"/>
            <c:bubble3D val="0"/>
            <c:spPr>
              <a:solidFill>
                <a:srgbClr val="E76F57"/>
              </a:solidFill>
              <a:ln>
                <a:noFill/>
              </a:ln>
              <a:effectLst/>
            </c:spPr>
            <c:extLst>
              <c:ext xmlns:c16="http://schemas.microsoft.com/office/drawing/2014/chart" uri="{C3380CC4-5D6E-409C-BE32-E72D297353CC}">
                <c16:uniqueId val="{00000002-6C7F-4E67-938B-295A25B34350}"/>
              </c:ext>
            </c:extLst>
          </c:dPt>
          <c:dPt>
            <c:idx val="2"/>
            <c:bubble3D val="0"/>
            <c:spPr>
              <a:solidFill>
                <a:srgbClr val="2A9D8F"/>
              </a:solidFill>
              <a:ln>
                <a:noFill/>
              </a:ln>
              <a:effectLst/>
            </c:spPr>
            <c:extLst>
              <c:ext xmlns:c16="http://schemas.microsoft.com/office/drawing/2014/chart" uri="{C3380CC4-5D6E-409C-BE32-E72D297353CC}">
                <c16:uniqueId val="{00000001-6C7F-4E67-938B-295A25B34350}"/>
              </c:ext>
            </c:extLst>
          </c:dPt>
          <c:dLbls>
            <c:dLbl>
              <c:idx val="0"/>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r>
                      <a:rPr lang="en-US" dirty="0"/>
                      <a:t>$31,600</a:t>
                    </a:r>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C7F-4E67-938B-295A25B34350}"/>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sz="1600" dirty="0"/>
                      <a:t>$5,400</a:t>
                    </a:r>
                    <a:endParaRPr lang="en-US" dirty="0"/>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6C7F-4E67-938B-295A25B34350}"/>
                </c:ext>
              </c:extLst>
            </c:dLbl>
            <c:dLbl>
              <c:idx val="2"/>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sz="1600" dirty="0"/>
                      <a:t>$31,000</a:t>
                    </a:r>
                    <a:endParaRPr lang="en-US" dirty="0"/>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6C7F-4E67-938B-295A25B34350}"/>
                </c:ext>
              </c:extLst>
            </c:dLbl>
            <c:spPr>
              <a:solidFill>
                <a:schemeClr val="tx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1st Qtr</c:v>
                </c:pt>
                <c:pt idx="1">
                  <c:v>2nd Qtr</c:v>
                </c:pt>
                <c:pt idx="2">
                  <c:v>3rd Qtr</c:v>
                </c:pt>
              </c:strCache>
            </c:strRef>
          </c:cat>
          <c:val>
            <c:numRef>
              <c:f>Sheet1!$B$2:$B$4</c:f>
              <c:numCache>
                <c:formatCode>"$"#,##0_);[Red]\("$"#,##0\)</c:formatCode>
                <c:ptCount val="3"/>
                <c:pt idx="0">
                  <c:v>28300</c:v>
                </c:pt>
                <c:pt idx="1">
                  <c:v>4700</c:v>
                </c:pt>
                <c:pt idx="2">
                  <c:v>30000</c:v>
                </c:pt>
              </c:numCache>
            </c:numRef>
          </c:val>
          <c:extLst>
            <c:ext xmlns:c16="http://schemas.microsoft.com/office/drawing/2014/chart" uri="{C3380CC4-5D6E-409C-BE32-E72D297353CC}">
              <c16:uniqueId val="{00000000-6C7F-4E67-938B-295A25B3435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3E69-4E6F-928A-7DE169BEB87A}"/>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3E69-4E6F-928A-7DE169BEB87A}"/>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3E69-4E6F-928A-7DE169BEB87A}"/>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3E69-4E6F-928A-7DE169BEB87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3E69-4E6F-928A-7DE169BEB87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43D4-4081-9EED-3AC3B77C8618}"/>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43D4-4081-9EED-3AC3B77C8618}"/>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43D4-4081-9EED-3AC3B77C8618}"/>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43D4-4081-9EED-3AC3B77C861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43D4-4081-9EED-3AC3B77C861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8AE5-4E25-ACCD-890E85AA5671}"/>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8AE5-4E25-ACCD-890E85AA5671}"/>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8AE5-4E25-ACCD-890E85AA5671}"/>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8AE5-4E25-ACCD-890E85AA567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8AE5-4E25-ACCD-890E85AA567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42900"/>
          </a:xfrm>
          <a:prstGeom prst="rect">
            <a:avLst/>
          </a:prstGeom>
        </p:spPr>
        <p:txBody>
          <a:bodyPr vert="horz" lIns="91429" tIns="45714" rIns="91429" bIns="45714" rtlCol="0"/>
          <a:lstStyle>
            <a:lvl1pPr algn="r">
              <a:defRPr sz="1200"/>
            </a:lvl1pPr>
          </a:lstStyle>
          <a:p>
            <a:fld id="{001BA31B-C648-4A82-9D2F-CDA3BD54E26E}" type="datetimeFigureOut">
              <a:rPr lang="en-US" smtClean="0"/>
              <a:t>3/2/2026</a:t>
            </a:fld>
            <a:endParaRPr lang="en-US" dirty="0"/>
          </a:p>
        </p:txBody>
      </p:sp>
      <p:sp>
        <p:nvSpPr>
          <p:cNvPr id="4" name="Footer Placeholder 3"/>
          <p:cNvSpPr>
            <a:spLocks noGrp="1"/>
          </p:cNvSpPr>
          <p:nvPr>
            <p:ph type="ftr" sz="quarter" idx="2"/>
          </p:nvPr>
        </p:nvSpPr>
        <p:spPr>
          <a:xfrm>
            <a:off x="0" y="6513910"/>
            <a:ext cx="4028440" cy="342900"/>
          </a:xfrm>
          <a:prstGeom prst="rect">
            <a:avLst/>
          </a:prstGeom>
        </p:spPr>
        <p:txBody>
          <a:bodyPr vert="horz" lIns="91429" tIns="45714" rIns="91429"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513910"/>
            <a:ext cx="4028440" cy="342900"/>
          </a:xfrm>
          <a:prstGeom prst="rect">
            <a:avLst/>
          </a:prstGeom>
        </p:spPr>
        <p:txBody>
          <a:bodyPr vert="horz" lIns="91429" tIns="45714" rIns="91429" bIns="45714" rtlCol="0" anchor="b"/>
          <a:lstStyle>
            <a:lvl1pPr algn="r">
              <a:defRPr sz="1200"/>
            </a:lvl1pPr>
          </a:lstStyle>
          <a:p>
            <a:fld id="{DBD18B8B-258F-40E9-8C62-F5C8032B8FF8}" type="slidenum">
              <a:rPr lang="en-US" smtClean="0"/>
              <a:t>‹#›</a:t>
            </a:fld>
            <a:endParaRPr lang="en-US" dirty="0"/>
          </a:p>
        </p:txBody>
      </p:sp>
    </p:spTree>
    <p:extLst>
      <p:ext uri="{BB962C8B-B14F-4D97-AF65-F5344CB8AC3E}">
        <p14:creationId xmlns:p14="http://schemas.microsoft.com/office/powerpoint/2010/main" val="104303089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18.534"/>
    </inkml:context>
    <inkml:brush xml:id="br0">
      <inkml:brushProperty name="width" value="0.1" units="cm"/>
      <inkml:brushProperty name="height" value="0.1" units="cm"/>
      <inkml:brushProperty name="color" value="#AE198D"/>
      <inkml:brushProperty name="inkEffects" value="galaxy"/>
      <inkml:brushProperty name="anchorX" value="-2565.83374"/>
      <inkml:brushProperty name="anchorY" value="-1961.48242"/>
      <inkml:brushProperty name="scaleFactor" value="0.5"/>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7.436"/>
    </inkml:context>
    <inkml:brush xml:id="br0">
      <inkml:brushProperty name="width" value="0.05" units="cm"/>
      <inkml:brushProperty name="height" value="0.05" units="cm"/>
      <inkml:brushProperty name="color" value="#EAEAEA"/>
    </inkml:brush>
  </inkml:definitions>
  <inkml:trace contextRef="#ctx0" brushRef="#br0">0 0 24575,'2'4'0,"-1"0"0,0 0 0,1 0 0,0 0 0,0 0 0,0-1 0,1 1 0,-1-1 0,1 1 0,0-1 0,0 0 0,0 0 0,0 0 0,0-1 0,6 4 0,19 13 0,0-1 0,61 28 0,-29-16 0,195 91 0,-27-14 0,-162-79 0,1-2 0,99 23 0,-87-27 0,678 242 0,-580-196 0,-151-61 0,1 0 0,0-2 0,0-1 0,55 2 0,510-16-1365,-514 10-5461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1:54.926"/>
    </inkml:context>
    <inkml:brush xml:id="br0">
      <inkml:brushProperty name="width" value="0.05" units="cm"/>
      <inkml:brushProperty name="height" value="0.05" units="cm"/>
      <inkml:brushProperty name="color" value="#EAEAEA"/>
    </inkml:brush>
  </inkml:definitions>
  <inkml:trace contextRef="#ctx0" brushRef="#br0">0 110 24575,'1'7'0,"-1"0"0,1 0 0,1 0 0,-1 0 0,1-1 0,0 1 0,1 0 0,4 8 0,-7-15 0,0 0 0,0 0 0,0 1 0,0-1 0,0 0 0,0 0 0,0 0 0,0 0 0,0 1 0,0-1 0,1 0 0,-1 0 0,0 0 0,0 0 0,0 1 0,0-1 0,0 0 0,1 0 0,-1 0 0,0 0 0,0 0 0,0 0 0,1 0 0,-1 1 0,0-1 0,0 0 0,0 0 0,1 0 0,-1 0 0,0 0 0,0 0 0,0 0 0,1 0 0,-1 0 0,0 0 0,0 0 0,0 0 0,1 0 0,-1 0 0,0-1 0,0 1 0,0 0 0,1 0 0,-1 0 0,0 0 0,6-12 0,0-21 0,-6 31 0,1-7 0,0-1 0,0 1 0,1 0 0,0 0 0,4-10 0,-6 19 0,0 0 0,0 0 0,0 0 0,0 0 0,0 0 0,1 0 0,-1 1 0,0-1 0,0 0 0,0 0 0,0 0 0,0 0 0,0 0 0,0 0 0,0 0 0,0 0 0,0 0 0,0 0 0,0 0 0,1 0 0,-1 1 0,0-1 0,0 0 0,0 0 0,0 0 0,0 0 0,0 0 0,0 0 0,0 0 0,1 0 0,-1 0 0,0 0 0,0 0 0,0 0 0,0 0 0,0 0 0,0 0 0,0 0 0,0 0 0,1 0 0,-1 0 0,0 0 0,0-1 0,0 1 0,0 0 0,0 0 0,0 0 0,0 0 0,0 0 0,0 0 0,1 0 0,-1 0 0,0 0 0,0 0 0,0 0 0,0 0 0,0-1 0,0 1 0,0 0 0,0 0 0,0 0 0,0 0 0,0 0 0,0 0 0,0 0 0,0 0 0,0-1 0,0 1 0,0 0 0,3 8 0,-3-9 0,-1-4 0,-1-5 30,0-1 0,-1 1 0,-5-13 0,7 22-42,1 0 0,-1 0 1,1 0-1,-1-1 0,0 1 0,1 0 0,-1 0 0,0 0 1,0 0-1,0 0 0,0 0 0,0 0 0,0 1 0,0-1 1,0 0-1,-1 0 0,1 1-31,0 0 0,0 0 1,0 0-1,1 0 0,-1 0 0,0 1 0,0-1 1,0 0-1,1 1 0,-1-1 0,0 0 0,0 1 1,1-1-1,-1 1 0,0-1 0,1 1 0,-1-1 1,0 1-1,1 0 0,-1-1 0,1 1 0,-1 0 1,1 0-1,0-1 0,-1 1 0,1 0 0,0 0 1,-1-1-1,1 2 0,-5 9-6783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2:10.175"/>
    </inkml:context>
    <inkml:brush xml:id="br0">
      <inkml:brushProperty name="width" value="0.05" units="cm"/>
      <inkml:brushProperty name="height" value="0.05" units="cm"/>
      <inkml:brushProperty name="color" value="#FFFFFF"/>
    </inkml:brush>
  </inkml:definitions>
  <inkml:trace contextRef="#ctx0" brushRef="#br0">672 251 24575,'-15'1'0,"1"1"0,0 1 0,-1 1 0,1 0 0,-22 9 0,9-3 0,6-3 0,0 0 0,1 1 0,0 1 0,0 1 0,1 1 0,1 0 0,-24 20 0,41-30 0,1-1 0,-1 1 0,0 0 0,1 0 0,-1-1 0,0 1 0,1-1 0,-1 1 0,0-1 0,0 1 0,0-1 0,1 1 0,-1-1 0,0 1 0,0-1 0,0 0 0,0 0 0,0 0 0,0 1 0,0-1 0,0 0 0,-1 0 0,2-1 0,-1 1 0,1-1 0,-1 1 0,1-1 0,-1 1 0,1-1 0,-1 1 0,1-1 0,0 0 0,-1 1 0,1-1 0,0 1 0,-1-1 0,1 0 0,0 1 0,0-1 0,0 0 0,0 0 0,0 1 0,0-1 0,0-1 0,0-5 0,0 0 0,1 0 0,-1 1 0,4-12 0,-1 8 0,1 1 0,-1 0 0,1 0 0,1 0 0,0 0 0,0 1 0,10-12 0,-15 20 0,1-1 0,-1 1 0,0 0 0,1-1 0,-1 1 0,0-1 0,1 1 0,-1-1 0,0 1 0,0-1 0,0 1 0,1-1 0,-1 1 0,0-1 0,0 1 0,0-1 0,0 1 0,0-1 0,0 0 0,0 1 0,0-1 0,0 1 0,0-1 0,0 1 0,0-1 0,-1 1 0,1-1 0,0 1 0,0-1 0,0 1 0,-1-1 0,1 1 0,0-1 0,-1 1 0,1-1 0,0 1 0,-1 0 0,0-1 0,0 0 0,0 1 0,0-1 0,0 1 0,0-1 0,0 1 0,0 0 0,0-1 0,0 1 0,-1 0 0,1 0 0,0 0 0,0-1 0,0 2 0,-1-1 0,1 0 0,0 0 0,0 0 0,-1 1 0,-4 1 0,0 0 0,0 1 0,0 0 0,1 1 0,0-1 0,-1 1 0,1 0 0,-7 7 0,9-7 0,0-1 0,-1 1 0,0-1 0,1 0 0,-1 0 0,0-1 0,0 1 0,0-1 0,-1 0 0,1 0 0,-1 0 0,1-1 0,-1 1 0,1-1 0,-1 0 0,0-1 0,-8 1 0,-11 5 0,1-2 0,22-4 0,0 0 0,0-1 0,1 1 0,-1 0 0,0-1 0,1 1 0,-1 0 0,0-1 0,1 1 0,-1-1 0,0 1 0,1-1 0,-1 1 0,1-1 0,-1 0 0,1 1 0,-1-1 0,1 0 0,0 1 0,-1-1 0,1 0 0,0 0 0,0 1 0,-1-1 0,1 0 0,0 0 0,0 1 0,0-1 0,0-1 0,-3-24 0,1-1 0,3-48 0,0 47 0,-1 0 0,-4-37 0,3 62 0,1-1 0,-1 1 0,0 0 0,0-1 0,0 1 0,-1 0 0,1 0 0,-1 0 0,-3-5 0,4 7 0,1 0 0,-1 1 0,0-1 0,1 1 0,-1-1 0,0 1 0,1-1 0,-1 1 0,0 0 0,0-1 0,1 1 0,-1 0 0,0-1 0,0 1 0,0 0 0,1 0 0,-1 0 0,0 0 0,0 0 0,0 0 0,0 0 0,0 0 0,1 0 0,-1 0 0,0 0 0,0 1 0,0-1 0,1 0 0,-1 1 0,0-1 0,0 0 0,1 1 0,-1-1 0,0 1 0,0-1 0,1 1 0,-1-1 0,1 1 0,-1 0 0,1-1 0,-2 2 0,-9 11 0,1 0 0,-1 1 0,-13 26 0,-15 20 0,33-55-1365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2:15.581"/>
    </inkml:context>
    <inkml:brush xml:id="br0">
      <inkml:brushProperty name="width" value="0.05" units="cm"/>
      <inkml:brushProperty name="height" value="0.05" units="cm"/>
      <inkml:brushProperty name="color" value="#FFFFFF"/>
    </inkml:brush>
  </inkml:definitions>
  <inkml:trace contextRef="#ctx0" brushRef="#br0">718 75 24575,'-2'2'0,"-1"-1"0,1 1 0,0 1 0,0-1 0,-1 0 0,1 1 0,1-1 0,-1 1 0,-2 3 0,-2 3 0,1-4 0,-26 27 0,31-32 0,-1 1 0,1-1 0,-1 1 0,1-1 0,-1 1 0,1-1 0,-1 0 0,0 1 0,1-1 0,-1 0 0,0 0 0,1 1 0,-1-1 0,0 0 0,1 0 0,-1 0 0,0 0 0,1 0 0,-1 0 0,0 0 0,1 0 0,-1 0 0,0 0 0,0-1 0,1 1 0,-1 0 0,1 0 0,-1 0 0,0-1 0,1 1 0,-1-1 0,0 1 0,1 0 0,-1-1 0,1 1 0,-1-1 0,1 1 0,-1-1 0,1 1 0,0-1 0,-1 1 0,1-1 0,0 0 0,-1 1 0,1-1 0,0 0 0,-1 1 0,1-1 0,0 0 0,0 1 0,0-1 0,0-1 0,-2-6 0,1 0 0,0-1 0,1-15 0,1 18 0,-1 0 0,0 1 0,0-1 0,-1 0 0,0 1 0,0-1 0,0 1 0,0-1 0,-1 1 0,-2-7 0,3 12 0,1 0 0,0 0 0,0 0 0,-1 0 0,1 0 0,0 0 0,-1 0 0,1 0 0,0 0 0,-1 0 0,1 0 0,0 0 0,-1 0 0,1 0 0,0 0 0,-1 0 0,1 0 0,0 0 0,0 0 0,-1 0 0,1 0 0,0 0 0,-1 1 0,1-1 0,0 0 0,0 0 0,-1 0 0,1 1 0,0-1 0,0 0 0,-1 0 0,1 1 0,0-1 0,0 0 0,0 0 0,0 1 0,-1-1 0,1 0 0,0 0 0,0 1 0,0-1 0,0 0 0,0 1 0,-12 20 0,8-13 0,3-7 0,1-1 0,-1 0 0,1 1 0,-1-1 0,1 0 0,-1 0 0,0 1 0,1-1 0,-1 0 0,1 0 0,-1 0 0,1 0 0,-1 0 0,0 0 0,1 0 0,-1 0 0,0 0 0,1 0 0,-1 0 0,1 0 0,-1 0 0,1-1 0,-1 1 0,0 0 0,1 0 0,-1 0 0,1-1 0,-1 1 0,1 0 0,-1-1 0,1 1 0,-1-1 0,1 1 0,0-1 0,-1 1 0,1 0 0,-1-1 0,1 0 0,0 1 0,0-1 0,-1 1 0,1-1 0,-16-27 0,14 26 0,-9-15 0,1 16 0,8 3 0,1 0 0,-1 0 0,0 0 0,1 0 0,0 0 0,-1 1 0,1-1 0,0 0 0,-1 4 0,1-3 0,0 0 0,0-1 0,-1 1 0,1 0 0,-1 0 0,0-1 0,0 1 0,1-1 0,-1 0 0,-1 1 0,-2 1 0,4-4 0,-1 0 0,0-1 0,1 1 0,0-1 0,-1 1 0,1-1 0,-1 1 0,1-1 0,0 0 0,-1 0 0,1 0 0,0 0 0,0 0 0,0 0 0,0 0 0,0 0 0,-2-3 0,-15-10 0,13 13 0,1 1 0,-1 0 0,1 0 0,-1 0 0,0 0 0,1 1 0,-1 0 0,1 0 0,-1 0 0,1 0 0,-1 1 0,-4 2 0,-20 6 0,-6-5 0,-1-2 0,0-1 0,-55-3 0,-37 0 0,106 6 0,20-3 0,15-2 0,351-8 0,-359 8-114,17 2 362,-21-2-280,-1 0 0,0 0 0,1 0 0,-1 0 1,0 0-1,1 1 0,-1-1 0,0 0 0,1 0 0,-1 0 0,0 0 0,1 1 0,-1-1 0,0 0 1,1 0-1,-1 1 0,0-1 0,0 0 0,0 1 0,1-1 0,-1 0 0,0 1 0,0-1 1,0 0-1,1 1 0,-1-1 0,0 0 0,0 1 0,0-1 0,0 0 0,0 1 0,0-1 0,0 1 1,0-1-1,0 0 0,0 1 0,0-1 0,0 0 0,0 1 0,0-1 0,0 0 0,-1 1 0,1-1 1,0 0-1,0 1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4:12.682"/>
    </inkml:context>
    <inkml:brush xml:id="br0">
      <inkml:brushProperty name="width" value="0.05" units="cm"/>
      <inkml:brushProperty name="height" value="0.05" units="cm"/>
      <inkml:brushProperty name="color" value="#FFFFFF"/>
    </inkml:brush>
  </inkml:definitions>
  <inkml:trace contextRef="#ctx0" brushRef="#br0">503 187 24575,'0'5'0,"-1"0"0,0 0 0,0 0 0,0 0 0,-1-1 0,1 1 0,-1 0 0,0-1 0,-1 1 0,1-1 0,-6 7 0,7-10 0,1 0 0,-1 0 0,0 0 0,0 0 0,1 0 0,-1 0 0,0 0 0,0 0 0,0 0 0,0-1 0,0 1 0,0 0 0,-1-1 0,1 1 0,0-1 0,0 1 0,0-1 0,0 0 0,-1 1 0,1-1 0,0 0 0,0 0 0,-1 0 0,1 0 0,0 0 0,0 0 0,-1 0 0,1 0 0,0-1 0,0 1 0,-1 0 0,1-1 0,0 1 0,0-1 0,0 1 0,0-1 0,0 0 0,0 1 0,0-1 0,0 0 0,0 0 0,0 0 0,0 0 0,0 0 0,0 0 0,1 0 0,-1 0 0,0 0 0,0-1 0,-21-44 0,19 39 0,0-1 0,-1 0 0,0 1 0,-9-13 0,12 19 0,0 0 0,-1 0 0,1 0 0,-1-1 0,0 2 0,1-1 0,-1 0 0,0 0 0,0 1 0,1-1 0,-1 1 0,0-1 0,0 1 0,0 0 0,0-1 0,1 1 0,-1 0 0,0 0 0,0 1 0,0-1 0,0 0 0,0 1 0,-1 0 0,-47 16 0,43-14 0,-247 100 0,231-91 0,38-14 0,39-13 0,158-41 0,-211 55 0,6-1 0,-1 0 0,0 0 0,-1-1 0,1 0 0,0 0 0,-1-1 0,1 1 0,-1-1 0,0 0 0,5-6 0,0-1 0,0-1 0,0 1 0,8-16 0,-17 25 0,0 1 0,0-1 0,0 1 0,0-1 0,0 0 0,0 0 0,-1 1 0,1-1 0,-1 0 0,1 0 0,-1 0 0,0 0 0,0 1 0,0-1 0,0 0 0,0 0 0,0 0 0,0 0 0,-1 0 0,1 0 0,-1 1 0,0-4 0,-1 3 0,0-1 0,0 0 0,0 1 0,0-1 0,0 1 0,0-1 0,-1 1 0,1 0 0,-1 0 0,1 0 0,-7-3 0,0 1 0,-1-1 0,0 1 0,0 1 0,0 0 0,-1 0 0,1 1 0,-12 0 0,16 1 0,-1 1 0,0 0 0,0 1 0,1-1 0,-1 1 0,1 1 0,-1-1 0,1 1 0,-1 0 0,1 1 0,0 0 0,-10 5 0,13-6 0,0 0 0,0 1 0,0-1 0,0 1 0,0 0 0,1 0 0,-1 0 0,1 0 0,0 1 0,0-1 0,0 0 0,0 1 0,1 0 0,-1-1 0,1 1 0,0 0 0,0 0 0,0 0 0,1-1 0,-1 1 0,1 0 0,0 7 0,0-9 0,0-1 0,1 1 0,-1-1 0,0 1 0,1-1 0,-1 1 0,1-1 0,-1 0 0,1 1 0,0-1 0,-1 0 0,1 1 0,0-1 0,0 0 0,0 0 0,0 0 0,0 0 0,0 0 0,1 0 0,1 2 0,0-1 0,1-1 0,-1 1 0,1 0 0,0-1 0,0 0 0,-1 0 0,9 1 0,1-1 0,1 0 0,-1-1 0,25-3 0,-28 2 0,1-1 0,0 0 0,-1-1 0,0-1 0,15-5 0,-22 7 0,1 0 0,-1 0 0,1 0 0,-1 0 0,0 0 0,0-1 0,0 1 0,0-1 0,0 0 0,0 0 0,-1 0 0,1 0 0,-1-1 0,0 1 0,0-1 0,0 1 0,2-8 0,-4 11 0,0-1 0,0 0 0,1 1 0,-1-1 0,0 0 0,0 1 0,0-1 0,0 1 0,0-1 0,0 0 0,-1 1 0,1-1 0,0 0 0,0 1 0,0-1 0,-1 1 0,1-1 0,0 0 0,0 1 0,-1-1 0,1 1 0,-1-1 0,1 1 0,0-1 0,-1 1 0,1-1 0,-2 0 0,-19-6 0,-25 6 0,11 4 0,1 2 0,0 1 0,0 2 0,1 1 0,0 2 0,-54 26 0,73-30 0,19-7 0,21-12 0,12-12-1365,-22 13-5461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4:22.838"/>
    </inkml:context>
    <inkml:brush xml:id="br0">
      <inkml:brushProperty name="width" value="0.05" units="cm"/>
      <inkml:brushProperty name="height" value="0.05" units="cm"/>
      <inkml:brushProperty name="color" value="#FFFFFF"/>
    </inkml:brush>
  </inkml:definitions>
  <inkml:trace contextRef="#ctx0" brushRef="#br0">80 82 24575,'12'0'0,"5"0"0,-30 5 0,-82 26 0,110-35 0,-9 2 0,0 0 0,1 0 0,-1 1 0,1-1 0,-1 1 0,1 1 0,-1-1 0,1 1 0,0 1 0,10 1 0,-16-1 0,0 0 0,1 0 0,-1 1 0,0-1 0,0 1 0,0-1 0,0 1 0,0-1 0,0 1 0,0 0 0,-1-1 0,1 1 0,0 0 0,-1 0 0,0 0 0,1-1 0,-1 1 0,0 0 0,0 0 0,0 0 0,0 0 0,0 1 0,-1 0 0,1-1 0,0 0 0,0 1 0,0-1 0,1 0 0,-1 0 0,0 1 0,1-1 0,0 0 0,-1 0 0,1 0 0,0 0 0,0 0 0,0 0 0,0 0 0,1 0 0,-1 0 0,0 0 0,1 0 0,2 2 0,3 0 0,0-1 0,0 0 0,1 0 0,-1-1 0,1 1 0,0-2 0,-1 1 0,1-1 0,0 0 0,0-1 0,0 0 0,-1 0 0,15-2 0,-21 1 0,-1 1 0,1 0 0,0-1 0,0 1 0,0 0 0,-1-1 0,1 1 0,0-1 0,0 1 0,-1-1 0,1 1 0,0-1 0,-1 0 0,1 1 0,-1-1 0,1 0 0,-1 0 0,1 1 0,-1-1 0,1 0 0,-1 0 0,1-1 0,0 12 0,-2-19 0,0 0 0,1 0 0,0 0 0,2-14 0,-1 16 0,0-1 0,0 1 0,-1 0 0,0 0 0,-1 0 0,0 0 0,0 0 0,-2-10 0,2 17 0,1 0 0,0-1 0,0 1 0,0 0 0,0 0 0,0 0 0,0 0 0,0-1 0,0 1 0,0 0 0,0 0 0,0 0 0,-1 0 0,1 0 0,0 0 0,0 0 0,0-1 0,0 1 0,0 0 0,0 0 0,-1 0 0,1 0 0,0 0 0,0 0 0,0 0 0,0 0 0,-1 0 0,1 0 0,0 0 0,0 0 0,0 0 0,0 0 0,0 0 0,-1 0 0,1 0 0,0 0 0,0 0 0,0 0 0,0 0 0,-1 0 0,1 0 0,0 0 0,0 0 0,0 0 0,0 0 0,0 1 0,-1-1 0,1 0 0,0 0 0,0 0 0,-9 11 0,0 15 0,8-31 0,0 0 0,1 0 0,-1 0 0,1 0 0,0 1 0,0-9 0,2 9 0,0 28 0,-2-22 0,0-6 0,-5-47 0,-4 104 0,9-57 0,-1-1 0,1 0 0,-1 0 0,0 1 0,0-1 0,-1 0 0,1 1 0,-1-1 0,-4-7 0,6 12 0,0 0 0,0 0 0,0 0 0,0-1 0,0 1 0,-1 0 0,1 0 0,0 0 0,0 0 0,0 0 0,0 0 0,0 0 0,0 0 0,0 0 0,0 0 0,-1-1 0,1 1 0,0 0 0,0 0 0,0 0 0,0 0 0,0 0 0,0 0 0,-1 0 0,1 0 0,0 0 0,0 0 0,0 0 0,0 0 0,0 0 0,0 0 0,-1 0 0,1 0 0,0 0 0,0 0 0,0 0 0,0 0 0,0 1 0,0-1 0,-1 0 0,1 0 0,0 0 0,0 0 0,0 0 0,0 0 0,0 0 0,0 0 0,0 0 0,0 0 0,0 1 0,0-1 0,-1 0 0,1 0 0,0 0 0,0 0 0,0 0 0,0 0 0,0 1 0,-3 10 0,1-4 0,-2-19 0,4 11 0,-7-25 0,7 26 0,0-1 0,0 0 0,-1 1 0,1-1 0,0 0 0,0 1 0,-1-1 0,1 0 0,0 1 0,-1-1 0,1 1 0,-1-1 0,1 1 0,-1-1 0,1 1 0,-1-1 0,1 1 0,-1 0 0,1-1 0,-1 1 0,0-1 0,1 1 0,-1 0 0,1 0 0,-1-1 0,0 1 0,1 0 0,-1 0 0,0 0 0,0 0 0,1 0 0,-2 0 0,1 3 0,10 1 0,11 0 0,-19-5 0,1 1 0,-1 0 0,0-1 0,1 1 0,-1 0 0,0 0 0,0 0 0,1 0 0,-1 0 0,0 1 0,1-1 0,-1 0 0,0 0 0,0 1 0,1-1 0,-1 1 0,0-1 0,0 1 0,0 0 0,0-1 0,1 1 0,-1 0 0,0 0 0,0 0 0,-1 0 0,1 0 0,1 1 0,-1 1 0,0 1 0,-1-1 0,1 0 0,-1 0 0,0 1 0,0-1 0,0 0 0,-1 1 0,1-1 0,-2 5 0,2-7 0,0 1 0,0 0 0,-1 0 0,1 0 0,0 0 0,-1 0 0,0-1 0,1 1 0,-1 0 0,0 0 0,0-1 0,0 1 0,0-1 0,0 1 0,0-1 0,-1 1 0,-2 1 0,4-2 0,0-1 0,-1 0 0,1 0 0,0 0 0,-1 0 0,1 0 0,-1 0 0,1 0 0,0 0 0,-1 0 0,1-1 0,0 1 0,-1 0 0,1 0 0,0 0 0,-1 0 0,1 0 0,0-1 0,-1 1 0,1 0 0,0 0 0,-1 0 0,1-1 0,0 1 0,0 0 0,-1 0 0,1-1 0,0 1 0,0-1 0,-9-21 0,8 10 0,0 9 0,1-1 0,-1 0 0,1 0 0,-1 1 0,0-1 0,-1 1 0,1-1 0,0 1 0,-4-6 0,5 9 0,-1 0 0,1 0 0,-1 0 0,1 0 0,0 0 0,-1 0 0,1 0 0,-1 0 0,1 0 0,-1 0 0,1 0 0,0 0 0,-1 0 0,1 0 0,-1 1 0,1-1 0,0 0 0,-1 0 0,1 0 0,0 0 0,-1 1 0,1-1 0,0 0 0,-1 0 0,1 1 0,0-1 0,0 0 0,-1 1 0,1-1 0,0 0 0,0 1 0,-1-1 0,1 0 0,0 1 0,0-1 0,0 1 0,0-1 0,0 0 0,0 1 0,-1-1 0,1 1 0,0 0 0,-7 18 0,5-5 0,2-12 0,0 1 0,0-1 0,0 1 0,-1-1 0,1 1 0,-1-1 0,0 1 0,0-1 0,0 0 0,0 1 0,0-1 0,-2 3 0,2-7 0,0 1 0,0-1 0,1 0 0,-1 0 0,0 0 0,1 0 0,-1 0 0,1 0 0,0 0 0,0 0 0,0-3 0,-1-1 0,1 12 0,-1 12 0,1-11 0,-1-1 0,1 1 0,1-1 0,-1 0 0,3 12 0,-2-17 0,-1 1 0,1 0 0,0-1 0,0 1 0,0-1 0,0 1 0,0-1 0,0 1 0,0-1 0,0 0 0,0 1 0,1-1 0,-1 0 0,0 0 0,1 0 0,-1 0 0,1 0 0,0 0 0,-1-1 0,1 1 0,0 0 0,-1-1 0,1 0 0,0 1 0,2-1 0,-3 0 0,0 0 0,0 0 0,0 0 0,0 0 0,0 1 0,0-1 0,0 0 0,0 0 0,0 0 0,0 1 0,0-1 0,0 1 0,0-1 0,0 1 0,0-1 0,-1 1 0,1-1 0,0 1 0,0 0 0,0-1 0,-1 1 0,1 0 0,0 0 0,-1 0 0,1 0 0,-1-1 0,1 1 0,-1 0 0,1 0 0,-1 0 0,0 0 0,0 0 0,1 0 0,-1 0 0,0 0 0,0 0 0,0 0 0,0 0 0,0 0 0,0 1 0,-1 0 0,1-1 0,-1 1 0,0-1 0,0 1 0,0-1 0,0 0 0,0 1 0,0-1 0,0 0 0,-1 0 0,1 0 0,0 0 0,-1 0 0,1 0 0,-1 0 0,1 0 0,-1-1 0,1 1 0,-1-1 0,1 1 0,-1-1 0,0 1 0,1-1 0,-4 0 0,-6 1 0,1-1 0,0 1 0,0 0 0,-19 6 0,28-7 0,-1 0 0,1 0 0,0 1 0,0-1 0,-1 1 0,1-1 0,0 1 0,0-1 0,0 1 0,0 0 0,0-1 0,0 1 0,0 0 0,0 0 0,0 0 0,0 0 0,0 0 0,0 0 0,1 0 0,-1 0 0,0 0 0,1 0 0,-1 0 0,1 1 0,-1-1 0,1 0 0,0 0 0,-1 1 0,1-1 0,0 0 0,0 1 0,0-1 0,0 0 0,0 0 0,0 1 0,0-1 0,1 0 0,-1 2 0,1-1 0,0-1 0,0 0 0,0 1 0,0-1 0,0 0 0,0 0 0,0 1 0,0-1 0,0 0 0,1 0 0,-1 0 0,0-1 0,1 1 0,-1 0 0,0 0 0,1-1 0,-1 1 0,1-1 0,-1 1 0,1-1 0,-1 0 0,1 0 0,0 1 0,-1-1 0,1 0 0,-1 0 0,1 0 0,0-1 0,-1 1 0,1 0 0,1-1 0,1 0 0,0 0 0,0 0 0,0 0 0,0 0 0,0 0 0,0-1 0,-1 0 0,1 0 0,0 0 0,-1 0 0,4-4 0,-4 2-18,-1 0-1,0 0 1,0-1-1,-1 1 1,1 0 0,-1-1-1,0 0 1,0 1-1,0-1 1,-1 0-1,0 0 1,1 1-1,-2-1 1,1 0-1,-2-8 1,1-5-1052,0 7-5756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19.987"/>
    </inkml:context>
    <inkml:brush xml:id="br0">
      <inkml:brushProperty name="width" value="0.1" units="cm"/>
      <inkml:brushProperty name="height" value="0.1" units="cm"/>
      <inkml:brushProperty name="color" value="#AE198D"/>
      <inkml:brushProperty name="inkEffects" value="galaxy"/>
      <inkml:brushProperty name="anchorX" value="-3581.83374"/>
      <inkml:brushProperty name="anchorY" value="-2977.48242"/>
      <inkml:brushProperty name="scaleFactor" value="0.5"/>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20.428"/>
    </inkml:context>
    <inkml:brush xml:id="br0">
      <inkml:brushProperty name="width" value="0.1" units="cm"/>
      <inkml:brushProperty name="height" value="0.1" units="cm"/>
      <inkml:brushProperty name="color" value="#AE198D"/>
      <inkml:brushProperty name="inkEffects" value="galaxy"/>
      <inkml:brushProperty name="anchorX" value="-4597.83398"/>
      <inkml:brushProperty name="anchorY" value="-3993.48242"/>
      <inkml:brushProperty name="scaleFactor" value="0.5"/>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00:10:06.331"/>
    </inkml:context>
    <inkml:brush xml:id="br0">
      <inkml:brushProperty name="width" value="0.2" units="cm"/>
      <inkml:brushProperty name="height" value="0.4" units="cm"/>
      <inkml:brushProperty name="color" value="#E6E6E6"/>
      <inkml:brushProperty name="tip" value="rectangle"/>
      <inkml:brushProperty name="rasterOp" value="maskPen"/>
      <inkml:brushProperty name="ignorePressure" value="1"/>
    </inkml:brush>
  </inkml:definitions>
  <inkml:trace contextRef="#ctx0" brushRef="#br0">118 556,'25'-2,"0"-1,0-2,0 0,42-15,39-9,12 15,0 6,145 7,-246 1,21-1,1-1,-1-2,40-10,110-36,-90 23,-91 25,11-2,-1-2,1 1,27-15,-34 11,-14 2,-25 0,-76-1,-171 6,156 4,37 0,-81-3,148-2,14 0,24-7,49-8,1 2,0 4,96-5,233 12,-314 6,-68 0,0-1,0-1,0-1,-1-1,32-8,-51 11,1 0,0 0,-1 0,1 0,0 0,-1-1,1 1,-1 0,1 0,-1-1,1 1,0 0,-1-1,1 1,-1-1,1 1,-1 0,0-1,1 1,-1-1,1 1,-1-1,1 0,-12-6,-28 1,-425-1,274 10,169-2,-1 0,1 2,-1 1,1 0,-32 12,-95 47,38-13,102-47,-1 0,1-1,-17 3,24-4,-1-1,1 0,0 0,-1 1,1-1,0 0,-1 0,1 0,-1 0,1 0,0-1,-1 1,1 0,0-1,-1 1,1-1,0 1,0-1,-1 1,1-1,0 0,0 0,0 0,0 0,0 1,0-1,0-1,0 1,0 0,0 0,1 0,-1 0,0-2,1 0,1-1,0 1,0 0,0 0,0 0,0 0,0 0,1 0,0 0,0 1,-1-1,1 1,1-1,-1 1,0-1,6-3,-5 2,30-28,0 1,2 1,50-32,-63 49,0 0,1 1,0 1,1 2,0 0,1 2,39-8,3 9,0 2,96 7,-90 0,-67-3,-1 0,0 0,0 0,0 1,0-1,0 1,0 0,0 0,8 4,-13-5,0 0,1 0,-1 0,0 1,1-1,-1 0,0 0,1 0,-1 0,0 1,0-1,1 0,-1 0,0 1,0-1,0 0,1 0,-1 1,0-1,0 0,0 1,0-1,1 0,-1 1,0-1,0 0,0 1,0-1,0 0,0 1,0-1,0 0,0 1,0-1,0 0,0 1,0-1,0 0,-1 1,1-1,0 0,0 0,0 1,0-1,-1 0,1 1,0-1,0 0,0 0,-1 1,1-1,0 0,0 0,-1 0,1 1,0-1,-1 0,1 0,-1 0,-22 10,19-9,-47 19,7-2,-1-2,-68 15,-196 14,44-7,253-36,-1 0,0 1,1 1,-21 8,32-12,1 0,0 0,-1 0,1 0,0 0,-1 1,1-1,-1 0,1 0,0 0,-1 0,1 1,0-1,0 0,-1 0,1 0,0 1,-1-1,1 0,0 1,0-1,0 0,-1 1,1-1,0 0,0 1,0-1,0 0,-1 1,1-1,0 0,0 1,0-1,0 1,0-1,0 0,0 1,0-1,0 0,0 1,1-1,-1 1,19 7,29-2,-8-6,-1-3,0-1,39-9,49-6,123 14,-57 3,-159-1,50-11,-54 7,50-3,-75 13,-12 3,-13 5,-43 26,50-28,0-1,-1 0,0-1,0 0,-20 6,-20 0,-2-2,-61 4,-110-3,74-6,137-5,1 0,0 1,0 1,0 1,1 0,-1 1,1 1,-26 13,39-18,0-1,0 0,0 1,1-1,-1 1,0-1,1 1,-1 0,0-1,1 1,-1 0,1 0,-1-1,1 1,-1 0,1 0,-1 1,1-2,0 1,0-1,0 1,0-1,0 1,1-1,-1 0,0 1,0-1,0 1,1-1,-1 0,0 1,0-1,1 0,-1 1,0-1,1 0,-1 0,0 1,1-1,-1 0,1 0,-1 1,1-1,34 9,8-5,0-2,0-1,62-8,133-35,-147 26,2 4,179 0,-330 13,-61 9,-105 41,-77 13,284-63,17-1,0 0,0 0,0 0,0 0,0 0,0 0,0 0,0 0,0 0,0 0,0 0,0 0,0 0,0 0,0 0,0 0,0-1,0 1,0 0,0 0,0 0,0 0,0 0,0 0,0 0,0 0,0 0,0 0,0 0,0 0,27-8,-2 2,87-27,-52 17,88-37,-45 11,-103 42,0 0,0 0,0 0,0 0,0 0,0 0,0 0,-1 0,1 0,0 0,0 0,0-1,0 1,0 0,0 0,0 0,0 0,0 0,-1 0,1 0,0 0,0 0,0 0,0-1,0 1,0 0,0 0,0 0,0 0,0 0,0 0,0 0,0 0,0-1,0 1,0 0,0 0,0 0,0 0,0 0,0 0,0 0,0-1,0 1,0 0,0 0,0 0,0 0,1 0,-1 0,0 0,0 0,0 0,0-1,0 1,0 0,0 0,0 0,0 0,0 0,1 0,-1 0,0 0,-18-3,-23 0,-42 7,-1 4,-97 22,157-24,1 0,-33 15,31-11,-36 9,-43-2,35-7,70-10,1 1,-1-1,1 0,-1 1,1 0,-1-1,1 1,-1 0,0 0,1 0,-1 0,0 0,0 0,0 0,0 0,0 0,0 1,2 1,15 28,-16-25,-1-1,0 1,-1 0,1-1,-1 1,0 0,0 0,-1-1,0 1,0 0,0-1,-1 1,1-1,-1 1,-1-1,1 0,-4 6,-6 9,-1-1,-27 31,17-23,-101 110,110-122,1 1,0 0,1 1,0 0,2 0,0 1,1 1,-8 23,0 10,-19 98,36-145,-1 0,0-1,0 1,-1-1,1 1,-1-1,0 1,0-1,-5 7,7-11,0 0,0 1,0-1,0 0,0 0,-1 0,1 0,0 0,0 1,0-1,0 0,-1 0,1 0,0 0,0 0,0 0,-1 0,1 0,0 0,0 0,0 0,0 0,-1 0,1 0,0 0,0 0,0 0,-1 0,1 0,0 0,0 0,0 0,-1 0,1 0,0 0,0 0,0 0,0 0,-1-1,1 1,0 0,0 0,0 0,0 0,0 0,-1-1,1 1,0 0,0 0,0 0,0 0,0-1,0 1,0 0,0 0,0 0,0-1,0 1,0 0,0 0,0 0,0-1,0 1,0 0,0 0,0 0,0-1,0 1,1-17,6-5,15-38,4-8,45-226,-71 293,2-10,0 1,0-1,-1 0,-1-16,0 25,0 0,0 0,0 0,-1 0,1 0,-1 1,1-1,-1 0,1 0,-1 0,0 1,0-1,0 0,0 1,0-1,0 1,-1-1,1 1,0-1,-1 1,1 0,-1 0,0 0,1 0,-1 0,0 0,1 0,-1 0,0 1,0-1,0 1,0 0,-3-1,-1 1,-1 0,1 1,0 0,-1 0,1 0,0 1,0 0,-12 5,-48 29,44-24,4-2,0 1,1 0,0 2,-19 17,33-27,9-8,46-39,11 9,0 3,119-42,-47 21,330-158,-397 180,-47 22,1 1,28-6,22-8,-71 22,0-1,0 1,0 0,0-1,0 1,0 0,0-1,-1 1,1-1,0 0,0 1,0-1,-1 1,1-1,0 0,-1 0,1 1,0-3,-1 3,0 0,0-1,-1 1,1-1,0 1,0 0,0-1,-1 1,1-1,0 1,-1 0,1-1,0 1,0 0,-1-1,1 1,-1 0,1 0,0-1,-1 1,1 0,-1 0,1 0,0 0,-1-1,0 1,-38-7,-310 4,250 5,180-2,18 2,181-21,-199 7,-41 8,0-2,0-2,50-17,-82 22,-1 0,0 0,0-1,0-1,0 1,-1-1,1 0,-1 0,0-1,-1 0,0 0,1 0,-2-1,9-13,-13 19,1 0,-1 0,0 0,1-1,-1 1,0 0,1 0,-1 0,0 0,0-1,0 1,0 0,0 0,-1 0,1-1,0 1,0 0,-1 0,1 0,-1 0,1 0,-1 0,1 0,-1 0,0 0,0-1,-1 0,0 0,-1 0,1 1,-1-1,1 1,-1 0,1 0,-1-1,1 2,-6-2,-3-1,-1 2,0 0,1 0,-16 1,7 3,1 1,-1 1,1 1,0 0,-35 18,-17 5,-326 94,335-105,-77 32,87-30,-67 17,75-24,45-13,-1 0,0 0,0 0,0 0,0 0,0 0,0 0,0 0,0 0,0 0,0 1,0-1,0 0,0 0,0 0,0 0,0 0,0 0,0 0,0 0,0 0,0 0,0 1,0-1,0 0,0 0,0 0,0 0,0 0,0 0,0 0,0 0,0 0,0 0,0 0,0 0,-1 1,1-1,0 0,0 0,0 0,0 0,0 0,0 0,0 0,0 0,0 0,26-1,12-5,70-21,1 1,240-26,-319 48,73-5,129 4,-175 3,103-19,-64 7,-76 11,-24 2,-33 6,-201 42,107-23,114-21,-239 39,220-39,1-1,-1-1,0-2,1-2,-45-9,71 10,1 0,-1-1,0-1,1 1,0-1,-15-10,21 13,1 0,0 0,0 0,-1 0,1 0,0 0,0 0,0-1,0 1,0-1,1 1,-1 0,0-1,1 1,-1-1,1 0,-1 1,1-3,0 2,0 0,1 0,-1 0,1 1,0-1,-1 0,1 0,0 1,0-1,0 1,0-1,1 1,-1-1,0 1,1-1,-1 1,0 0,1 0,0 0,1-1,12-7,0 0,1 1,0 1,0 1,0 0,1 1,0 1,0 0,30-2,19 3,82 5,-64 1,-68-3,9 1,37-5,-54 3,1 0,-1-1,0 0,0-1,0 0,0 0,0-1,9-5,19-14,-9 7,-2-1,43-36,-64 48,1 1,0 0,0 0,0 0,1 1,-1-1,1 2,7-4,-12 6,1-1,0 1,0-1,-1 1,1 0,0 0,0 0,0 0,-1 0,1 0,0 0,0 1,0-1,-1 0,1 1,0 0,-1-1,1 1,0 0,-1 0,1 0,-1 0,1 0,-1 0,0 1,1-1,-1 0,0 1,0-1,0 1,0-1,0 1,1 2,8 14,1 0,1-2,1 1,0-1,1-1,1 0,0-2,1 1,20 12,21 10,88 41,-118-64,31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9.453"/>
    </inkml:context>
    <inkml:brush xml:id="br0">
      <inkml:brushProperty name="width" value="0.05" units="cm"/>
      <inkml:brushProperty name="height" value="0.05" units="cm"/>
      <inkml:brushProperty name="color" value="#EAEAEA"/>
    </inkml:brush>
  </inkml:definitions>
  <inkml:trace contextRef="#ctx0" brushRef="#br0">1434 381 24575,'314'2'0,"332"-5"0,-610 1 0,0 0 0,39-9 0,-55 2 0,-20 9 0,0 0 0,0-1 0,0 1 0,0 0 0,-1-1 0,1 1 0,0 0 0,0-1 0,0 1 0,-1 0 0,1 0 0,0-1 0,-1 1 0,1 0 0,0 0 0,0-1 0,-1 1 0,1 0 0,0 0 0,-1 0 0,1 0 0,-1-1 0,1 1 0,0 0 0,-1 0 0,1 0 0,0 0 0,-1 0 0,0 0 0,-45-6 0,-339-3 0,-67-5 0,412 10 0,-4 1 0,0-2 0,0-2 0,-73-21 0,116 28 0,-1 0 0,1-1 0,-1 1 0,1-1 0,-1 1 0,1-1 0,0 1 0,-1-1 0,1 0 0,0 0 0,-1 0 0,1 0 0,0 0 0,0 0 0,0 0 0,0 0 0,0 0 0,0-1 0,0 1 0,0 0 0,1-1 0,-2-1 0,2 2 0,0-1 0,1 1 0,-1 0 0,0-1 0,1 1 0,-1 0 0,0 0 0,1-1 0,0 1 0,-1 0 0,1 0 0,0 0 0,-1 0 0,1 0 0,0 0 0,0 0 0,0 0 0,0 0 0,2-1 0,7-5 0,-1 1 0,1 0 0,0 1 0,12-5 0,8-4 0,55-36 0,-68 38 0,1 1 0,0 1 0,0 0 0,1 1 0,1 1 0,-1 1 0,35-8 0,-7 10 0,0 2 0,67 5 0,-80-1 0,-4 2 0,-30-3 0,1-1 0,-1 1 0,0 0 0,0 0 0,0 0 0,1 0 0,-1 0 0,0 0 0,0 0 0,1 0 0,-1 0 0,0 1 0,0-1 0,0 0 0,1 0 0,-1 0 0,0 0 0,0 0 0,0 0 0,1 0 0,-1 0 0,0 1 0,0-1 0,0 0 0,0 0 0,1 0 0,-1 0 0,0 0 0,0 1 0,0-1 0,0 0 0,0 0 0,0 0 0,0 1 0,1-1 0,-1 0 0,0 0 0,0 0 0,0 1 0,0-1 0,0 0 0,0 0 0,0 1 0,0-1 0,0 0 0,0 0 0,0 0 0,0 1 0,0-1 0,-1 0 0,1 0 0,0 1 0,0-1 0,0 0 0,0 0 0,0 0 0,0 0 0,0 1 0,-1-1 0,1 0 0,0 0 0,0 0 0,-14 10 0,13-10 0,-27 13 0,-1-1 0,0-2 0,-1-1 0,0-1 0,-32 4 0,19-4 0,-67 22 0,89-22 0,-16 5 0,0 1 0,1 2 0,-52 32 0,87-47 0,0-1 0,0 0 0,0 1 0,0-1 0,1 1 0,-1 0 0,0-1 0,0 1 0,1 0 0,-1-1 0,0 1 0,1 0 0,-1-1 0,1 1 0,-1 0 0,1 0 0,0 0 0,-1 0 0,1 0 0,0 0 0,-1-1 0,1 3 0,0-3 0,1 1 0,-1 0 0,0-1 0,1 1 0,-1 0 0,1-1 0,-1 1 0,1-1 0,0 1 0,-1-1 0,1 1 0,-1-1 0,1 0 0,0 1 0,-1-1 0,1 0 0,0 1 0,0-1 0,-1 0 0,1 0 0,1 0 0,51 6 0,-49-5 0,437-4 0,-423 1 0,0 0 0,1-1 0,-1-2 0,18-5 0,-25 6 0,0 0 0,0-1 0,-1 0 0,0-1 0,0 1 0,-1-2 0,16-13 0,-20 15 0,-1 0 0,0-1 0,0 0 0,-1 0 0,1 0 0,-1 0 0,-1 0 0,1-1 0,1-6 0,14-31 0,-17 43 0,1 0 0,-1 0 0,0 0 0,0 0 0,0 0 0,0 0 0,1 0 0,-1 0 0,0 1 0,1-1 0,-1 1 0,1-1 0,-1 1 0,0-1 0,1 1 0,-1 0 0,1 0 0,-1 0 0,1 0 0,-1 0 0,1 0 0,-1 0 0,1 0 0,-1 0 0,1 1 0,-1-1 0,2 1 0,0 0 0,1 0 0,-1 0 0,0 0 0,0 1 0,0-1 0,0 1 0,-1-1 0,1 1 0,0 0 0,-1 0 0,4 4 0,-5-5 0,1 0 0,-1 1 0,0-1 0,0 0 0,0 1 0,0 0 0,0-1 0,0 1 0,0 0 0,-1-1 0,1 1 0,-1 0 0,1 0 0,-1 0 0,1-1 0,-1 1 0,0 0 0,0 0 0,0 0 0,0 0 0,0 0 0,-1-1 0,1 1 0,0 0 0,-1 0 0,1 0 0,-1-1 0,0 1 0,0 0 0,0-1 0,1 1 0,-1 0 0,-1-1 0,1 0 0,0 1 0,0-1 0,-1 1 0,1-1 0,0 0 0,-1 0 0,1 0 0,-4 2 0,-2 1 0,-1-1 0,0 1 0,0-1 0,-1 0 0,1-1 0,0 0 0,-1 0 0,-9 0 0,-213 0 0,137-4 0,-50-6 0,-145-26 0,243 27 0,43 7 0,-14-3 0,0 1 0,0 1 0,-32 2 0,46-1 0,0 0 0,-1 1 0,1-1 0,-1 1 0,1 0 0,0 0 0,0 0 0,0 0 0,0 1 0,-1-1 0,2 1 0,-1 0 0,0 0 0,0 0 0,1 0 0,-1 1 0,1-1 0,-1 1 0,1-1 0,0 1 0,0 0 0,0 0 0,1-1 0,-1 2 0,-1 3 0,0 3 0,1 0 0,0 1 0,1-1 0,0 0 0,1 1 0,0-1 0,2 14 0,-2-18 0,0-1 0,1 1 0,0-1 0,1 1 0,-1-1 0,1 0 0,0 1 0,0-1 0,1 0 0,-1 0 0,1-1 0,0 1 0,1 0 0,-1-1 0,5 4 0,-6-6 0,0-1 0,0 0 0,0 1 0,0-1 0,0 0 0,0 0 0,0 0 0,0-1 0,1 1 0,-1 0 0,0-1 0,1 1 0,-1-1 0,0 0 0,1 0 0,-1 0 0,0 0 0,1-1 0,-1 1 0,0 0 0,1-1 0,3-1 0,2-2 0,1 0 0,-1 0 0,0-1 0,12-9 0,-14 8 0,1 2 0,0-1 0,0 1 0,11-5 0,-17 9 0,0-1 0,0 1 0,0 0 0,0-1 0,0 1 0,0 0 0,0 0 0,0 0 0,0 0 0,0 0 0,0 0 0,0 0 0,0 0 0,0 0 0,0 0 0,0 1 0,1-1 0,-1 1 0,-1-1 0,0 0 0,1 1 0,-1-1 0,0 0 0,1 1 0,-1-1 0,0 1 0,1-1 0,-1 1 0,0-1 0,0 1 0,0-1 0,0 1 0,1-1 0,-1 1 0,0-1 0,0 1 0,0-1 0,0 1 0,0-1 0,0 1 0,0 0 0,-1 2 0,0 1 0,0-1 0,0 0 0,0 0 0,0 0 0,0 1 0,-1-2 0,0 1 0,-1 3 0,-6 5 0,-1 0 0,-16 14 0,17-17 0,0 1 0,1 0 0,-11 14 0,18-22 0,1-1 0,0 1 0,0-1 0,-1 1 0,1-1 0,0 1 0,0 0 0,0-1 0,0 1 0,0-1 0,0 1 0,0-1 0,0 1 0,0-1 0,0 1 0,0 0 0,0-1 0,0 1 0,0-1 0,0 1 0,1-1 0,-1 1 0,0-1 0,0 1 0,1-1 0,-1 1 0,0-1 0,1 1 0,-1-1 0,0 1 0,1-1 0,-1 0 0,1 1 0,-1-1 0,0 0 0,1 1 0,-1-1 0,1 0 0,-1 0 0,1 1 0,-1-1 0,1 0 0,0 0 0,-1 0 0,1 0 0,-1 0 0,1 0 0,-1 0 0,2 0 0,34 5 0,-33-5 0,244-1 0,-133-1 0,-94 2 0,0-1 0,0-1 0,0 0 0,0-2 0,-1 0 0,1-1 0,24-11 0,-2 0 0,2 3 0,-1 1 0,53-8 0,-59 14 0,-1-1 0,0-2 0,0-2 0,-1-1 0,53-26 0,-83 35 0,0 0 0,0 0 0,0-1 0,-1 1 0,0-1 0,7-7 0,-11 10 0,1 0 0,0 1 0,-1-1 0,0 0 0,1 0 0,-1 1 0,1-1 0,-1 0 0,0 0 0,1 0 0,-1 1 0,0-1 0,0 0 0,0 0 0,0 0 0,1 0 0,-1 0 0,0 0 0,-1 1 0,1-1 0,0 0 0,0 0 0,0 0 0,0 0 0,-1 0 0,1 1 0,0-1 0,-1 0 0,1 0 0,-1 0 0,1 1 0,-1-1 0,1 0 0,-1 1 0,0-1 0,1 0 0,-1 1 0,0-1 0,1 1 0,-1-1 0,0 1 0,0 0 0,1-1 0,-1 1 0,0-1 0,0 1 0,0 0 0,1 0 0,-1 0 0,0-1 0,-1 1 0,-20-5 0,0 1 0,0 1 0,-1 1 0,1 1 0,0 1 0,-33 3 0,0 0 0,18-1 0,13-1 0,-35-1 0,54 0 0,0 0 0,1-1 0,-1 0 0,0 1 0,1-2 0,-1 1 0,1-1 0,0 1 0,-1-1 0,1 0 0,0-1 0,0 1 0,-6-6 0,8 7 0,1-1 0,0 0 0,-1 0 0,1 0 0,0 0 0,0 0 0,0 0 0,0 0 0,1-1 0,-1 1 0,1 0 0,-1 0 0,1-1 0,0 1 0,0 0 0,0-1 0,0 1 0,0 0 0,0 0 0,1-1 0,0-3 0,3-5 0,-1 1 0,1 0 0,7-12 0,-6 11 0,-5 11 0,0 0 0,0 0 0,0 0 0,0 0 0,0 0 0,0-1 0,0 1 0,0 0 0,0 0 0,0 0 0,0 0 0,0-1 0,0 1 0,0 0 0,0 0 0,0 0 0,0 0 0,0-1 0,0 1 0,0 0 0,0 0 0,0 0 0,0-1 0,0 1 0,0 0 0,0 0 0,0 0 0,0 0 0,0 0 0,0-1 0,-1 1 0,1 0 0,0 0 0,0 0 0,0 0 0,0 0 0,0 0 0,0 0 0,-1-1 0,1 1 0,0 0 0,-11 0 0,-20 6 0,24-4 0,-197 44 0,170-37 0,0 1 0,1 2 0,-35 17 0,-15 6 0,72-31 0,0 1 0,0 0 0,1 1 0,0-1 0,-13 11 0,20-14 0,1 0 0,-1 0 0,1 1 0,-1 0 0,1-1 0,0 1 0,0 0 0,0 0 0,0 0 0,0 0 0,1 0 0,-1 1 0,1-1 0,0 0 0,0 1 0,0-1 0,0 1 0,1-1 0,0 1 0,-1-1 0,2 6 0,-2-9 0,1 1 0,0-1 0,0 1 0,0-1 0,0 1 0,0 0 0,0-1 0,0 1 0,0-1 0,0 1 0,1-1 0,-1 1 0,0-1 0,0 1 0,0-1 0,1 1 0,-1-1 0,0 0 0,0 1 0,1-1 0,-1 1 0,0-1 0,1 0 0,-1 1 0,1-1 0,-1 1 0,0-1 0,1 0 0,-1 0 0,1 1 0,-1-1 0,1 0 0,-1 0 0,1 0 0,-1 1 0,1-1 0,-1 0 0,1 0 0,-1 0 0,1 0 0,-1 0 0,1 0 0,-1 0 0,1 0 0,-1 0 0,1 0 0,-1 0 0,1-1 0,-1 1 0,1 0 0,-1 0 0,1 0 0,-1-1 0,1 1 0,-1 0 0,1-1 0,-1 1 0,0 0 0,1-1 0,0 0 0,32-28 0,-22 17 0,12-6 0,-1-2 0,0-1 0,-2 0 0,0-2 0,22-34 0,-39 53 0,-1 0 0,0-1 0,0 1 0,0-1 0,-1 0 0,2-9 0,-3 13 0,1 0 0,-1 1 0,0-1 0,0 0 0,0 1 0,0-1 0,0 0 0,0 1 0,0-1 0,0 0 0,0 1 0,0-1 0,0 0 0,0 0 0,-1 1 0,1-1 0,0 1 0,0-1 0,-1 0 0,1 1 0,-1-1 0,1 1 0,0-1 0,-1 0 0,1 1 0,-1-1 0,1 1 0,-1 0 0,1-1 0,-1 1 0,0-1 0,1 1 0,-1 0 0,1-1 0,-1 1 0,0 0 0,1 0 0,-1 0 0,0-1 0,1 1 0,-1 0 0,0 0 0,0 0 0,1 0 0,-1 0 0,0 0 0,1 0 0,-1 0 0,0 1 0,1-1 0,-1 0 0,0 0 0,1 1 0,-1-1 0,0 0 0,1 1 0,-1-1 0,0 1 0,-29 16 0,30-17 0,-1 0 0,1 1 0,-1-1 0,1 0 0,-1 1 0,1-1 0,0 0 0,-1 1 0,1-1 0,0 1 0,-1-1 0,1 1 0,0-1 0,-1 1 0,1-1 0,0 1 0,0-1 0,0 1 0,0-1 0,-1 1 0,1-1 0,0 1 0,0-1 0,0 1 0,0-1 0,0 1 0,0-1 0,0 1 0,0 0 0,1-1 0,-1 1 0,0-1 0,0 1 0,0-1 0,1 1 0,-1-1 0,0 1 0,0-1 0,1 0 0,-1 1 0,0-1 0,1 1 0,-1-1 0,1 0 0,-1 1 0,0-1 0,1 0 0,-1 1 0,1-1 0,-1 0 0,1 1 0,-1-1 0,1 0 0,-1 0 0,1 0 0,-1 0 0,1 0 0,-1 0 0,1 1 0,0-1 0,3 1 0,0 0 0,-1 0 0,1 0 0,0-1 0,0 1 0,0-1 0,-1 0 0,1 0 0,0 0 0,0-1 0,0 1 0,-1-1 0,7-2 0,48-23 0,-4 1 0,-25 17 0,0 2 0,0 1 0,58-3 0,94 9 0,-99 2 0,-57-3 0,-17 1 0,-16-1 0,-11 0 0,-129 6 0,125-4 0,1 1 0,0 2 0,-1 0 0,-32 13 0,24-7 0,0-2 0,-1-1 0,0-1 0,0-2 0,-1-1 0,1-2 0,-52-2 0,-101-3 0,347 5 0,150-5 0,-299 1 0,0 0 0,0-1 0,0 0 0,-1-1 0,0-1 0,1 0 0,-1 0 0,20-14 0,4-5 0,40-35 0,-74 58 0,-1 0 0,0 0 0,0 0 0,0 0 0,0 0 0,0 0 0,0 0 0,0 0 0,0 0 0,0-1 0,0 1 0,0 0 0,-1 0 0,1-1 0,-1 1 0,1-1 0,0-1 0,-2 2 0,1 1 0,0-1 0,0 1 0,0-1 0,-1 0 0,1 1 0,0-1 0,-1 1 0,1-1 0,-1 1 0,1-1 0,0 1 0,-1-1 0,1 1 0,-1-1 0,1 1 0,-1 0 0,1-1 0,-1 1 0,0 0 0,1 0 0,-1-1 0,1 1 0,-1 0 0,0 0 0,0 0 0,-8-2 0,0 0 0,-1 1 0,1 1 0,-10 0 0,13 0 0,-36 0 0,1 1 0,-1 3 0,-50 11 0,-10 4 0,61-13 0,0 2 0,1 2 0,-48 18 0,75-23 0,-9 4 0,1 0 0,1 1 0,-30 19 0,44-25 0,1 1 0,-1-1 0,1 1 0,1 0 0,-1 0 0,1 0 0,0 1 0,0-1 0,0 1 0,1 0 0,-1 0 0,2 1 0,-1-1 0,1 0 0,0 1 0,-2 8 0,1 9 0,0 0 0,1 29 0,2-42 0,1 1 0,0-1 0,1 0 0,0 1 0,0-1 0,8 18 0,-8-25 0,0 0 0,0-1 0,0 1 0,1-1 0,0 0 0,0 0 0,0 0 0,0 0 0,0 0 0,0-1 0,1 1 0,-1-1 0,1 0 0,0 0 0,0-1 0,0 1 0,-1-1 0,2 1 0,-1-1 0,0 0 0,0-1 0,0 1 0,5-1 0,13 1 0,0-1 0,-1-1 0,30-6 0,-15 3 0,491-25 0,-338 22 0,-149 5 0,69-12 0,-107 14 0,-1 0 0,1 0 0,-1 0 0,1-1 0,0 1 0,-1-1 0,1 1 0,-1-1 0,1 1 0,-1-1 0,0 0 0,1 0 0,1-2 0,-3 3 0,0-1 0,0 1 0,-1-1 0,1 1 0,0 0 0,-1-1 0,1 1 0,0-1 0,-1 1 0,1 0 0,-1-1 0,1 1 0,-1 0 0,1 0 0,0-1 0,-1 1 0,1 0 0,-1 0 0,1 0 0,-1 0 0,1-1 0,-1 1 0,1 0 0,-1 0 0,0 0 0,-50-6 0,16 6 0,0 2 0,0 2 0,-46 10 0,-55 5 0,101-17 0,0 2 0,0 1 0,0 2 0,-53 17 0,46-11 0,-57 9 0,61-15 0,0 2 0,-54 19 0,18 7 0,56-25 0,-1-1 0,1 0 0,-1-2 0,-1 0 0,1-1 0,-30 4 0,46-9 0,1-1 0,0 0 0,0 0 0,0 0 0,0 0 0,0 0 0,0-1 0,0 1 0,0-1 0,0 1 0,0-1 0,0 0 0,0 0 0,0 0 0,-2-1 0,3 1 0,0 0 0,0 1 0,1-1 0,-1 0 0,0 0 0,0 0 0,1 0 0,-1-1 0,1 1 0,-1 0 0,1 0 0,-1 0 0,1 0 0,0 0 0,-1-1 0,1 1 0,0 0 0,0 0 0,0-2 0,1-1 0,-1 0 0,1 0 0,0 1 0,0-1 0,0 0 0,0 1 0,1-1 0,0 1 0,-1 0 0,1-1 0,0 1 0,1 0 0,-1 0 0,4-4 0,24-19 0,1 1 0,1 2 0,59-32 0,-48 30 0,61-47 0,-92 63 0,0 0 0,27-15 0,-55 28 0,0 1 0,-20 10 0,19-9 0,1 1 0,-24 4 0,5-5 0,-1-2 0,-41-1 0,243-2 0,194-5 0,-170-15 0,-4 2 0,-159 15 0,74-5 0,-91 5 0,-1 1 0,0-1 0,0-1 0,0 0 0,0 0 0,0-1 0,16-9 0,-24 13 0,0-1 0,0 1 0,-1-1 0,1 0 0,0 1 0,0-1 0,0 0 0,0 0 0,-1 0 0,1 1 0,0-1 0,-1 0 0,1 0 0,0 0 0,-1 0 0,1 0 0,-1 0 0,0 0 0,1-3 0,-1 4 0,0-1 0,0 0 0,-1 0 0,1 1 0,0-1 0,-1 0 0,1 1 0,0-1 0,-1 0 0,1 1 0,-1-1 0,1 0 0,-1 1 0,1-1 0,-1 1 0,1-1 0,-1 1 0,0-1 0,1 1 0,-1-1 0,-1 1 0,-3-3 0,-1 1 0,1 0 0,-1 0 0,0 0 0,0 1 0,-7-1 0,-43-2 0,43 4 0,-1 0 0,1-1 0,0-1 0,0 0 0,0-1 0,-22-7 0,34 10 0,1 0 0,0-1 0,-1 1 0,1 0 0,0 0 0,-1-1 0,1 1 0,0 0 0,0-1 0,-1 1 0,1 0 0,0-1 0,0 1 0,0 0 0,-1-1 0,1 1 0,0 0 0,0-1 0,0 1 0,0 0 0,0-1 0,0 1 0,0-1 0,0 1 0,0 0 0,0-1 0,0 1 0,0 0 0,0-1 0,0 1 0,0-1 0,1 0 0,6-16 0,0-4 0,-7 21 0,-1-1 0,1 1 0,0-1 0,-1 1 0,1-1 0,-1 1 0,1-1 0,-1 1 0,1 0 0,-1-1 0,1 1 0,-1 0 0,1-1 0,-1 1 0,1 0 0,-1 0 0,0 0 0,1 0 0,-1-1 0,0 1 0,1 0 0,-1 0 0,1 0 0,-1 0 0,0 0 0,1 0 0,-1 1 0,1-1 0,-1 0 0,0 0 0,1 0 0,-1 1 0,1-1 0,-1 0 0,1 0 0,-2 1 0,-850 156 0,845-156 0,10 0 0,25 0 0,41-3 0,-55 1 0,0-2 0,0 0 0,-1 0 0,1-1 0,-1-1 0,17-8 0,70-45 0,-16 7 0,-72 45 0,1 1 0,-1 1 0,1 0 0,0 0 0,0 1 0,0 1 0,17-1 0,98 4 0,-74 0 0,-49 0 0,2-2 0,0 1 0,0 1 0,1 0 0,-1 0 0,0 0 0,12 4 0,-19-5 0,1 0 0,-1 1 0,0-1 0,1 0 0,-1 0 0,0 0 0,1 0 0,-1 1 0,0-1 0,1 0 0,-1 0 0,0 1 0,1-1 0,-1 0 0,0 1 0,0-1 0,0 0 0,1 1 0,-1-1 0,0 0 0,0 1 0,0-1 0,0 0 0,1 1 0,-1-1 0,0 1 0,0-1 0,0 0 0,0 1 0,0-1 0,0 1 0,0-1 0,0 0 0,0 1 0,-1-1 0,1 1 0,-12 13 0,-22 9 0,-113 49 0,1 0 0,102-50 0,-65 22 0,-32 16 0,127-52 0,-1-1 0,0 0 0,0-1 0,-1-1 0,1 0 0,-21 3 0,36-8 0,0-1 0,0 1 0,0 0 0,0 0 0,0 0 0,0 0 0,0 0 0,0 0 0,0 0 0,0 0 0,0 0 0,0 0 0,0 0 0,0 0 0,0-1 0,0 1 0,0 0 0,0 0 0,0 0 0,0 0 0,0 0 0,0 0 0,0 0 0,0 0 0,0 0 0,0 0 0,0 0 0,0-1 0,0 1 0,0 0 0,0 0 0,0 0 0,0 0 0,0 0 0,0 0 0,0 0 0,0 0 0,0 0 0,0 0 0,0 0 0,0 0 0,-1 0 0,1 0 0,0 0 0,0-1 0,0 1 0,0 0 0,0 0 0,0 0 0,0 0 0,0 0 0,0 0 0,0 0 0,-1 0 0,1 0 0,0 0 0,0 0 0,0 0 0,0 0 0,0 0 0,0 0 0,0 0 0,0 1 0,9-10 0,16-6 0,135-69 0,-113 58 0,-26 15 0,2 1 0,0 2 0,0 0 0,25-5 0,98-14 0,-95 19 0,347-53 0,-366 55 0,-27 3 0,-19 2 0,-270 5 0,264-3 0,0 2 0,1 0 0,-34 9 0,27-5 0,-34 4 0,17-4 0,-82 25 0,-9 1 0,-166 20 0,291-51 0,0 0 0,0 0 0,0 1 0,0 1 0,0 0 0,1 0 0,0 0 0,0 1 0,0 0 0,0 1 0,1-1 0,-8 9 0,7-5 0,0 0 0,1 1 0,0 0 0,0 0 0,1 1 0,1 0 0,0 0 0,-7 19 0,2 2 0,-29 62 0,32-82 0,-1 0 0,1 0 0,-2 0 0,0-1 0,0 0 0,-1-1 0,-17 14 0,-1-5 0,0-1 0,-1-1 0,-58 24 0,58-30 0,2 2 0,-1 1 0,2 1 0,0 2 0,-30 24 0,21-12 0,0-1 0,-67 38 0,-87 33 0,87-47 0,-27 12-1365,75-38-5461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1.327"/>
    </inkml:context>
    <inkml:brush xml:id="br0">
      <inkml:brushProperty name="width" value="0.05" units="cm"/>
      <inkml:brushProperty name="height" value="0.05" units="cm"/>
      <inkml:brushProperty name="color" value="#EAEAEA"/>
    </inkml:brush>
  </inkml:definitions>
  <inkml:trace contextRef="#ctx0" brushRef="#br0">0 0 24575,'0'7'0,"0"10"0,0 8 0,0 8 0,0 5 0,0 3 0,0 2 0,0 0 0,0 1 0,0-1 0,0 0 0,0-1 0,0 0 0,0 0 0,0 0 0,0-1 0,0-6-8191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3.374"/>
    </inkml:context>
    <inkml:brush xml:id="br0">
      <inkml:brushProperty name="width" value="0.05" units="cm"/>
      <inkml:brushProperty name="height" value="0.05" units="cm"/>
      <inkml:brushProperty name="color" value="#EAEAEA"/>
    </inkml:brush>
  </inkml:definitions>
  <inkml:trace contextRef="#ctx0" brushRef="#br0">0 0 24575,'651'26'0,"-174"40"0,31 2 0,-348-57 0,181-11 0,-138-3 0,128 3-1365,-295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4.624"/>
    </inkml:context>
    <inkml:brush xml:id="br0">
      <inkml:brushProperty name="width" value="0.05" units="cm"/>
      <inkml:brushProperty name="height" value="0.05" units="cm"/>
      <inkml:brushProperty name="color" value="#EAEAEA"/>
    </inkml:brush>
  </inkml:definitions>
  <inkml:trace contextRef="#ctx0" brushRef="#br0">0 0 24575,'462'11'0,"-363"-3"0,-1 4 0,154 40 0,-89 2 0,-104-32 0,120 27 0,-130-43 0,1-2 0,0-2 0,56-6 0,29 1 0,15 16-1365,-95-5-5461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5.687"/>
    </inkml:context>
    <inkml:brush xml:id="br0">
      <inkml:brushProperty name="width" value="0.05" units="cm"/>
      <inkml:brushProperty name="height" value="0.05" units="cm"/>
      <inkml:brushProperty name="color" value="#EAEAEA"/>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idx="1"/>
          </p:nvPr>
        </p:nvSpPr>
        <p:spPr>
          <a:xfrm>
            <a:off x="5265809" y="0"/>
            <a:ext cx="4028440" cy="342900"/>
          </a:xfrm>
          <a:prstGeom prst="rect">
            <a:avLst/>
          </a:prstGeom>
        </p:spPr>
        <p:txBody>
          <a:bodyPr vert="horz" lIns="91429" tIns="45714" rIns="91429" bIns="45714" rtlCol="0"/>
          <a:lstStyle>
            <a:lvl1pPr algn="r">
              <a:defRPr sz="1200"/>
            </a:lvl1pPr>
          </a:lstStyle>
          <a:p>
            <a:fld id="{83850EC0-D035-4154-8BD8-64C2E8ABAD68}" type="datetimeFigureOut">
              <a:rPr lang="en-US" smtClean="0"/>
              <a:t>3/2/2026</a:t>
            </a:fld>
            <a:endParaRPr lang="en-US" dirty="0"/>
          </a:p>
        </p:txBody>
      </p:sp>
      <p:sp>
        <p:nvSpPr>
          <p:cNvPr id="4" name="Slide Image Placeholder 3"/>
          <p:cNvSpPr>
            <a:spLocks noGrp="1" noRot="1" noChangeAspect="1"/>
          </p:cNvSpPr>
          <p:nvPr>
            <p:ph type="sldImg" idx="2"/>
          </p:nvPr>
        </p:nvSpPr>
        <p:spPr>
          <a:xfrm>
            <a:off x="2362200" y="514350"/>
            <a:ext cx="4573588" cy="2571750"/>
          </a:xfrm>
          <a:prstGeom prst="rect">
            <a:avLst/>
          </a:prstGeom>
          <a:noFill/>
          <a:ln w="12700">
            <a:solidFill>
              <a:prstClr val="black"/>
            </a:solidFill>
          </a:ln>
        </p:spPr>
        <p:txBody>
          <a:bodyPr vert="horz" lIns="91429" tIns="45714" rIns="91429" bIns="45714" rtlCol="0" anchor="ctr"/>
          <a:lstStyle/>
          <a:p>
            <a:endParaRPr lang="en-US" dirty="0"/>
          </a:p>
        </p:txBody>
      </p:sp>
      <p:sp>
        <p:nvSpPr>
          <p:cNvPr id="5" name="Notes Placeholder 4"/>
          <p:cNvSpPr>
            <a:spLocks noGrp="1"/>
          </p:cNvSpPr>
          <p:nvPr>
            <p:ph type="body" sz="quarter" idx="3"/>
          </p:nvPr>
        </p:nvSpPr>
        <p:spPr>
          <a:xfrm>
            <a:off x="929640" y="3257550"/>
            <a:ext cx="7437120" cy="3086100"/>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28440" cy="342900"/>
          </a:xfrm>
          <a:prstGeom prst="rect">
            <a:avLst/>
          </a:prstGeom>
        </p:spPr>
        <p:txBody>
          <a:bodyPr vert="horz" lIns="91429" tIns="45714" rIns="91429"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513910"/>
            <a:ext cx="4028440" cy="342900"/>
          </a:xfrm>
          <a:prstGeom prst="rect">
            <a:avLst/>
          </a:prstGeom>
        </p:spPr>
        <p:txBody>
          <a:bodyPr vert="horz" lIns="91429" tIns="45714" rIns="91429" bIns="45714" rtlCol="0" anchor="b"/>
          <a:lstStyle>
            <a:lvl1pPr algn="r">
              <a:defRPr sz="1200"/>
            </a:lvl1pPr>
          </a:lstStyle>
          <a:p>
            <a:fld id="{66AC8363-BE93-4EBA-8F3A-DBCB642BBAC8}" type="slidenum">
              <a:rPr lang="en-US" smtClean="0"/>
              <a:t>‹#›</a:t>
            </a:fld>
            <a:endParaRPr lang="en-US" dirty="0"/>
          </a:p>
        </p:txBody>
      </p:sp>
    </p:spTree>
    <p:extLst>
      <p:ext uri="{BB962C8B-B14F-4D97-AF65-F5344CB8AC3E}">
        <p14:creationId xmlns:p14="http://schemas.microsoft.com/office/powerpoint/2010/main" val="247980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102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15</a:t>
            </a:fld>
            <a:endParaRPr lang="en-US" dirty="0"/>
          </a:p>
        </p:txBody>
      </p:sp>
    </p:spTree>
    <p:extLst>
      <p:ext uri="{BB962C8B-B14F-4D97-AF65-F5344CB8AC3E}">
        <p14:creationId xmlns:p14="http://schemas.microsoft.com/office/powerpoint/2010/main" val="3553330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43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13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75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221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899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006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7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58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70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0" y="852488"/>
            <a:ext cx="4089400" cy="2300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6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64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5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1422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r>
              <a:rPr lang="en-US" dirty="0"/>
              <a:t>ANIMATED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281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001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32</a:t>
            </a:fld>
            <a:endParaRPr lang="en-US" dirty="0"/>
          </a:p>
        </p:txBody>
      </p:sp>
    </p:spTree>
    <p:extLst>
      <p:ext uri="{BB962C8B-B14F-4D97-AF65-F5344CB8AC3E}">
        <p14:creationId xmlns:p14="http://schemas.microsoft.com/office/powerpoint/2010/main" val="3384898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75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668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833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5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839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37</a:t>
            </a:fld>
            <a:endParaRPr lang="en-US" dirty="0"/>
          </a:p>
        </p:txBody>
      </p:sp>
    </p:spTree>
    <p:extLst>
      <p:ext uri="{BB962C8B-B14F-4D97-AF65-F5344CB8AC3E}">
        <p14:creationId xmlns:p14="http://schemas.microsoft.com/office/powerpoint/2010/main" val="3995651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583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60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40</a:t>
            </a:fld>
            <a:endParaRPr lang="en-US" dirty="0"/>
          </a:p>
        </p:txBody>
      </p:sp>
    </p:spTree>
    <p:extLst>
      <p:ext uri="{BB962C8B-B14F-4D97-AF65-F5344CB8AC3E}">
        <p14:creationId xmlns:p14="http://schemas.microsoft.com/office/powerpoint/2010/main" val="3889333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41</a:t>
            </a:fld>
            <a:endParaRPr lang="en-US" dirty="0"/>
          </a:p>
        </p:txBody>
      </p:sp>
    </p:spTree>
    <p:extLst>
      <p:ext uri="{BB962C8B-B14F-4D97-AF65-F5344CB8AC3E}">
        <p14:creationId xmlns:p14="http://schemas.microsoft.com/office/powerpoint/2010/main" val="2157341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613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Better arrangement?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054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396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45</a:t>
            </a:fld>
            <a:endParaRPr lang="en-US" dirty="0"/>
          </a:p>
        </p:txBody>
      </p:sp>
    </p:spTree>
    <p:extLst>
      <p:ext uri="{BB962C8B-B14F-4D97-AF65-F5344CB8AC3E}">
        <p14:creationId xmlns:p14="http://schemas.microsoft.com/office/powerpoint/2010/main" val="3143199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653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6</a:t>
            </a:fld>
            <a:endParaRPr lang="en-US" dirty="0"/>
          </a:p>
        </p:txBody>
      </p:sp>
    </p:spTree>
    <p:extLst>
      <p:ext uri="{BB962C8B-B14F-4D97-AF65-F5344CB8AC3E}">
        <p14:creationId xmlns:p14="http://schemas.microsoft.com/office/powerpoint/2010/main" val="2009652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49</a:t>
            </a:fld>
            <a:endParaRPr lang="en-US" dirty="0"/>
          </a:p>
        </p:txBody>
      </p:sp>
    </p:spTree>
    <p:extLst>
      <p:ext uri="{BB962C8B-B14F-4D97-AF65-F5344CB8AC3E}">
        <p14:creationId xmlns:p14="http://schemas.microsoft.com/office/powerpoint/2010/main" val="792584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50</a:t>
            </a:fld>
            <a:endParaRPr lang="en-US" dirty="0"/>
          </a:p>
        </p:txBody>
      </p:sp>
    </p:spTree>
    <p:extLst>
      <p:ext uri="{BB962C8B-B14F-4D97-AF65-F5344CB8AC3E}">
        <p14:creationId xmlns:p14="http://schemas.microsoft.com/office/powerpoint/2010/main" val="613857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51</a:t>
            </a:fld>
            <a:endParaRPr lang="en-US" dirty="0"/>
          </a:p>
        </p:txBody>
      </p:sp>
    </p:spTree>
    <p:extLst>
      <p:ext uri="{BB962C8B-B14F-4D97-AF65-F5344CB8AC3E}">
        <p14:creationId xmlns:p14="http://schemas.microsoft.com/office/powerpoint/2010/main" val="1158785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554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23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54</a:t>
            </a:fld>
            <a:endParaRPr lang="en-US" dirty="0"/>
          </a:p>
        </p:txBody>
      </p:sp>
    </p:spTree>
    <p:extLst>
      <p:ext uri="{BB962C8B-B14F-4D97-AF65-F5344CB8AC3E}">
        <p14:creationId xmlns:p14="http://schemas.microsoft.com/office/powerpoint/2010/main" val="4041333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55</a:t>
            </a:fld>
            <a:endParaRPr lang="en-US" dirty="0"/>
          </a:p>
        </p:txBody>
      </p:sp>
    </p:spTree>
    <p:extLst>
      <p:ext uri="{BB962C8B-B14F-4D97-AF65-F5344CB8AC3E}">
        <p14:creationId xmlns:p14="http://schemas.microsoft.com/office/powerpoint/2010/main" val="209082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166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733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28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1545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002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63</a:t>
            </a:fld>
            <a:endParaRPr lang="en-US" dirty="0"/>
          </a:p>
        </p:txBody>
      </p:sp>
    </p:spTree>
    <p:extLst>
      <p:ext uri="{BB962C8B-B14F-4D97-AF65-F5344CB8AC3E}">
        <p14:creationId xmlns:p14="http://schemas.microsoft.com/office/powerpoint/2010/main" val="1069260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401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1923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5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3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845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049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939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899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0655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150813"/>
            <a:ext cx="4048125" cy="2276475"/>
          </a:xfrm>
        </p:spPr>
      </p:sp>
      <p:sp>
        <p:nvSpPr>
          <p:cNvPr id="3" name="Notes Placeholder 2"/>
          <p:cNvSpPr>
            <a:spLocks noGrp="1"/>
          </p:cNvSpPr>
          <p:nvPr>
            <p:ph type="body" idx="1"/>
          </p:nvPr>
        </p:nvSpPr>
        <p:spPr>
          <a:xfrm>
            <a:off x="190060" y="2562756"/>
            <a:ext cx="9106340" cy="4031745"/>
          </a:xfrm>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727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150813"/>
            <a:ext cx="4048125" cy="2276475"/>
          </a:xfrm>
        </p:spPr>
      </p:sp>
      <p:sp>
        <p:nvSpPr>
          <p:cNvPr id="3" name="Notes Placeholder 2"/>
          <p:cNvSpPr>
            <a:spLocks noGrp="1"/>
          </p:cNvSpPr>
          <p:nvPr>
            <p:ph type="body" idx="1"/>
          </p:nvPr>
        </p:nvSpPr>
        <p:spPr>
          <a:xfrm>
            <a:off x="190060" y="2562756"/>
            <a:ext cx="9106340" cy="4031745"/>
          </a:xfrm>
        </p:spPr>
        <p:txBody>
          <a:bodyPr/>
          <a:lstStyle/>
          <a:p>
            <a:r>
              <a:rPr lang="en-US" sz="1100" dirty="0"/>
              <a:t>Can we change the 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85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2559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29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new pic; pic from another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203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5990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614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85</a:t>
            </a:fld>
            <a:endParaRPr lang="en-US" dirty="0"/>
          </a:p>
        </p:txBody>
      </p:sp>
    </p:spTree>
    <p:extLst>
      <p:ext uri="{BB962C8B-B14F-4D97-AF65-F5344CB8AC3E}">
        <p14:creationId xmlns:p14="http://schemas.microsoft.com/office/powerpoint/2010/main" val="2073725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5188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5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1729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029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0341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91</a:t>
            </a:fld>
            <a:endParaRPr lang="en-US" dirty="0"/>
          </a:p>
        </p:txBody>
      </p:sp>
    </p:spTree>
    <p:extLst>
      <p:ext uri="{BB962C8B-B14F-4D97-AF65-F5344CB8AC3E}">
        <p14:creationId xmlns:p14="http://schemas.microsoft.com/office/powerpoint/2010/main" val="905676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70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10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59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14</a:t>
            </a:fld>
            <a:endParaRPr lang="en-US" dirty="0"/>
          </a:p>
        </p:txBody>
      </p:sp>
    </p:spTree>
    <p:extLst>
      <p:ext uri="{BB962C8B-B14F-4D97-AF65-F5344CB8AC3E}">
        <p14:creationId xmlns:p14="http://schemas.microsoft.com/office/powerpoint/2010/main" val="282780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60E5E7-3B57-4E30-8D93-64D097FA5B75}"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0761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B91FBC-43C7-46E9-B999-3A9F4637CFC1}"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620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0A8DF-AD34-4653-B5BC-0A0F5950F2D0}"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0102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055D2C-298D-4816-A12C-C4BDC5695B09}"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3805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ADF54E-EE2C-4B33-8805-CDC55490E3D6}"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3439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DAE75E-54E9-4239-A12F-505EC547B260}"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33781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36CF42-B4F6-400D-B5AD-82CA448C58F8}"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9584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7F8B32-0695-44D5-BB31-BFDD284C10C5}"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54341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2EBF96-60E7-4278-8A93-BD8D66540FAE}"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97245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11BFE-6AAA-49B5-A9A4-6C42AD9CDCE3}"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6195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73144F-A4F8-491A-83EB-6C4C8B1BC54D}"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2337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C6E8E-5330-45BB-A49F-378F24FA1FE3}"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096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F87114-FE76-4896-8406-7FC657924248}"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9206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B9A600-81A5-428B-AAC5-8003AE625D03}"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5173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42EA4-6209-4713-A163-8685A799286E}"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68481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15140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9B3F7-B9BF-4C4A-BAA8-04459CE0DBAF}"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599408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949810-5146-4ED0-AB33-6CE8AAFC692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369301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28A45C-B6AA-4099-B346-B9155F6242FA}"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64713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64AADF-5AF5-40B8-A263-E90BABB5CB2C}"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944645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CAB6E4-6E61-4F4E-A7F3-1BFCF9B0B17C}"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825568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5764E6-EED7-41EA-8779-0C70BEE584C6}"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21562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753A32-3FE3-4DFB-BD6B-62077C1FB970}"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7147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67834-660E-4BF0-9F71-19217025678F}"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69951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460B4F-7E1C-4B37-86B8-41503ACC42CE}"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79229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67B42E-207F-4889-AC5A-DE4D01ED047A}"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96913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8371C-F5C3-4908-93F6-F42506EBAB64}"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30099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3776F-7B1E-4A5C-BEE1-4FB08085AE13}"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88591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17F1-DB03-41F7-B6E3-AB52D68CF93E}"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1796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63152-E774-49A1-B46C-47345BB64CE2}"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1827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513C10-FC3A-4BC4-B490-746E6FFA3464}"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06587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872218-833A-4DB2-A831-5F9F92C04BEF}"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863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E55358-F29E-4D86-8D56-4B6481CD2867}"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56756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A271F-0E17-40B1-9F8B-7B973BFF80C0}"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9211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0285BD-FB15-420A-9CAD-1783410D1D66}"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0497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AC021-E0CF-4F61-B766-CD841ABA16D3}"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391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458967-F34B-4C50-850D-3DA6AECDB1C5}"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225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942A9D-528B-46BF-AAC9-2A021FA609A3}"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9093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8EA03-7381-4B3E-AA53-C2AA3E81706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6042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936F52-FB23-4FE9-92E5-70D9C41D94A4}"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3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429140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1B7AF6-D8A5-4A8B-92CB-6F55E26B079C}"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420068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2191B-C5EA-41DB-88C3-B4E196946CBD}"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555193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2F7FF1-A621-4F77-9A2E-54366C647927}"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175025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4A8D88-AB2D-4F3D-B927-F487B939C75E}"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3939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9A38ED-F93C-41AB-B547-55734F44817E}"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16006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8CDBF9-00BF-4304-93E3-534628D85C9A}" type="datetime1">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113463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000D7A-B4D7-4C24-9CAD-15B590BF3B2F}"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779501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13ACF-64C8-4D68-9DED-775C3D78EFCB}"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27302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AF58CA-89D6-4708-B3A7-B3FE757953C5}"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272079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F40B2F-97E5-4B22-8C2C-5925CCC73530}"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342827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BE303F-99DC-452A-9899-D59998F00341}"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026704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D5B576-51CC-439A-B910-06AC065421B0}" type="datetime1">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3369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009995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62820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9EB4CE-1803-4CEF-8B4F-F6CDE41CF739}" type="datetime1">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13872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271243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57658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985511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42720207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837305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105690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955648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469035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3/2/2026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925175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02.03.2026</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2259312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8F441-F12D-4AB8-9972-5755D0C60C9C}" type="datetime1">
              <a:rPr lang="en-US" smtClean="0"/>
              <a:t>3/2/2026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7410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F0BF70C0-85C8-4782-A2DC-740B0F58DBF8}" type="datetime1">
              <a:rPr lang="ru-RU" smtClean="0"/>
              <a:t>02.03.2026</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722854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167029"/>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8159" y="1394039"/>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02.03.2026</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8168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F441FD-C208-4067-8B53-3A15B2EC1B76}"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655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08F0A6-E885-4A2F-BD36-1403F5B9B986}" type="datetime1">
              <a:rPr lang="en-US" smtClean="0"/>
              <a:t>3/2/2026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4423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E84B8-7012-4B68-A8D9-A0F298510378}"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57136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1C5F8-0499-4CD5-8575-99E82524FEB9}"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4370967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46CFD-48EC-4CE0-896F-24D61AAA32D3}"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6D191-B84E-419C-A045-D3F7CA4EBC96}" type="slidenum">
              <a:rPr lang="en-US" smtClean="0"/>
              <a:t>‹#›</a:t>
            </a:fld>
            <a:endParaRPr lang="en-US" dirty="0"/>
          </a:p>
        </p:txBody>
      </p:sp>
    </p:spTree>
    <p:extLst>
      <p:ext uri="{BB962C8B-B14F-4D97-AF65-F5344CB8AC3E}">
        <p14:creationId xmlns:p14="http://schemas.microsoft.com/office/powerpoint/2010/main" val="9559706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06249-D0C3-4A57-A1AE-B001E11D4699}"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28872049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18326-F87E-4ABB-93EF-42E6EB6F5BE4}" type="datetime1">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6D191-B84E-419C-A045-D3F7CA4EBC96}" type="slidenum">
              <a:rPr lang="en-US" smtClean="0"/>
              <a:t>‹#›</a:t>
            </a:fld>
            <a:endParaRPr lang="en-US" dirty="0"/>
          </a:p>
        </p:txBody>
      </p:sp>
    </p:spTree>
    <p:extLst>
      <p:ext uri="{BB962C8B-B14F-4D97-AF65-F5344CB8AC3E}">
        <p14:creationId xmlns:p14="http://schemas.microsoft.com/office/powerpoint/2010/main" val="95573501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3/2/2026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60701862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C5166-4796-40D2-A50C-05DACE2C6C35}"/>
              </a:ext>
            </a:extLst>
          </p:cNvPr>
          <p:cNvSpPr>
            <a:spLocks noGrp="1"/>
          </p:cNvSpPr>
          <p:nvPr>
            <p:ph type="title"/>
          </p:nvPr>
        </p:nvSpPr>
        <p:spPr>
          <a:xfrm>
            <a:off x="838200" y="1292588"/>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D836682-CE55-4994-889B-5D188C3E4F73}"/>
              </a:ext>
            </a:extLst>
          </p:cNvPr>
          <p:cNvSpPr>
            <a:spLocks noGrp="1"/>
          </p:cNvSpPr>
          <p:nvPr>
            <p:ph type="body" idx="1"/>
          </p:nvPr>
        </p:nvSpPr>
        <p:spPr>
          <a:xfrm>
            <a:off x="838200" y="2753088"/>
            <a:ext cx="10515600" cy="23414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31F9231-8DF4-411E-8324-453AB042A01C}"/>
              </a:ext>
            </a:extLst>
          </p:cNvPr>
          <p:cNvSpPr>
            <a:spLocks noGrp="1"/>
          </p:cNvSpPr>
          <p:nvPr>
            <p:ph type="dt" sz="half" idx="2"/>
          </p:nvPr>
        </p:nvSpPr>
        <p:spPr>
          <a:xfrm>
            <a:off x="9005888" y="577752"/>
            <a:ext cx="2743200" cy="176716"/>
          </a:xfrm>
          <a:prstGeom prst="rect">
            <a:avLst/>
          </a:prstGeom>
        </p:spPr>
        <p:txBody>
          <a:bodyPr vert="horz" lIns="0" tIns="0" rIns="0" bIns="0" rtlCol="0" anchor="t" anchorCtr="0"/>
          <a:lstStyle>
            <a:lvl1pPr algn="r">
              <a:defRPr sz="900" i="1">
                <a:solidFill>
                  <a:srgbClr val="454D55"/>
                </a:solidFill>
              </a:defRPr>
            </a:lvl1pPr>
          </a:lstStyle>
          <a:p>
            <a:fld id="{8BF4B2BE-5503-4E92-A98A-CA19FA0A1E48}" type="datetime1">
              <a:rPr lang="ru-RU" smtClean="0"/>
              <a:pPr/>
              <a:t>02.03.2026</a:t>
            </a:fld>
            <a:endParaRPr lang="ru-RU"/>
          </a:p>
        </p:txBody>
      </p:sp>
      <p:sp>
        <p:nvSpPr>
          <p:cNvPr id="5" name="Footer Placeholder 4">
            <a:extLst>
              <a:ext uri="{FF2B5EF4-FFF2-40B4-BE49-F238E27FC236}">
                <a16:creationId xmlns:a16="http://schemas.microsoft.com/office/drawing/2014/main" id="{C30475F0-EE3A-4617-AFAB-40BF7C148786}"/>
              </a:ext>
            </a:extLst>
          </p:cNvPr>
          <p:cNvSpPr>
            <a:spLocks noGrp="1"/>
          </p:cNvSpPr>
          <p:nvPr>
            <p:ph type="ftr" sz="quarter" idx="3"/>
          </p:nvPr>
        </p:nvSpPr>
        <p:spPr>
          <a:xfrm>
            <a:off x="9005888" y="392469"/>
            <a:ext cx="2743200" cy="176715"/>
          </a:xfrm>
          <a:prstGeom prst="rect">
            <a:avLst/>
          </a:prstGeom>
        </p:spPr>
        <p:txBody>
          <a:bodyPr vert="horz" lIns="0" tIns="0" rIns="0" bIns="0" rtlCol="0" anchor="b" anchorCtr="0"/>
          <a:lstStyle>
            <a:lvl1pPr algn="r">
              <a:defRPr sz="900" i="1">
                <a:solidFill>
                  <a:srgbClr val="454D55"/>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8AA07E7D-9F5C-43AC-A03A-432F6CB44929}"/>
              </a:ext>
            </a:extLst>
          </p:cNvPr>
          <p:cNvSpPr>
            <a:spLocks noGrp="1"/>
          </p:cNvSpPr>
          <p:nvPr>
            <p:ph type="sldNum" sz="quarter" idx="4"/>
          </p:nvPr>
        </p:nvSpPr>
        <p:spPr>
          <a:xfrm>
            <a:off x="442913" y="392470"/>
            <a:ext cx="395287" cy="176715"/>
          </a:xfrm>
          <a:prstGeom prst="rect">
            <a:avLst/>
          </a:prstGeom>
        </p:spPr>
        <p:txBody>
          <a:bodyPr vert="horz" lIns="0" tIns="0" rIns="0" bIns="0" rtlCol="0" anchor="b" anchorCtr="0"/>
          <a:lstStyle>
            <a:lvl1pPr algn="l">
              <a:defRPr sz="900" i="1">
                <a:solidFill>
                  <a:srgbClr val="454D55"/>
                </a:solidFill>
              </a:defRPr>
            </a:lvl1pPr>
          </a:lstStyle>
          <a:p>
            <a:fld id="{93C1428B-5ACF-4E79-A091-05E2328DA75D}" type="slidenum">
              <a:rPr lang="ru-RU" smtClean="0"/>
              <a:pPr/>
              <a:t>‹#›</a:t>
            </a:fld>
            <a:endParaRPr lang="ru-RU"/>
          </a:p>
        </p:txBody>
      </p:sp>
    </p:spTree>
    <p:extLst>
      <p:ext uri="{BB962C8B-B14F-4D97-AF65-F5344CB8AC3E}">
        <p14:creationId xmlns:p14="http://schemas.microsoft.com/office/powerpoint/2010/main" val="192198338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Lst>
  <p:hf hdr="0"/>
  <p:txStyles>
    <p:titleStyle>
      <a:lvl1pPr algn="l" defTabSz="914400"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401">
          <p15:clr>
            <a:srgbClr val="F26B43"/>
          </p15:clr>
        </p15:guide>
        <p15:guide id="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8.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1.png"/><Relationship Id="rId4" Type="http://schemas.openxmlformats.org/officeDocument/2006/relationships/hyperlink" Target="http://militarypay.defense.gov/Calculators/RMC-Calculato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58.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8.xml"/><Relationship Id="rId1" Type="http://schemas.openxmlformats.org/officeDocument/2006/relationships/tags" Target="../tags/tag5.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hyperlink" Target="https://militarypay.defense.gov/Calculato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8.xml"/><Relationship Id="rId1" Type="http://schemas.openxmlformats.org/officeDocument/2006/relationships/tags" Target="../tags/tag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58.xml"/><Relationship Id="rId1" Type="http://schemas.openxmlformats.org/officeDocument/2006/relationships/tags" Target="../tags/tag8.xml"/><Relationship Id="rId6" Type="http://schemas.openxmlformats.org/officeDocument/2006/relationships/hyperlink" Target="http://www.smartasset.com/taxes/income-taxes" TargetMode="External"/><Relationship Id="rId5" Type="http://schemas.openxmlformats.org/officeDocument/2006/relationships/image" Target="../media/image4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31.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clascity.com/classes/433/amanda-aderohunmu/topic-of-your-choice" TargetMode="External"/><Relationship Id="rId5" Type="http://schemas.openxmlformats.org/officeDocument/2006/relationships/image" Target="../media/image61.jpe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3.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35.xml"/><Relationship Id="rId7" Type="http://schemas.openxmlformats.org/officeDocument/2006/relationships/image" Target="../media/image62.png"/><Relationship Id="rId2" Type="http://schemas.openxmlformats.org/officeDocument/2006/relationships/slideLayout" Target="../slideLayouts/slideLayout58.xml"/><Relationship Id="rId1" Type="http://schemas.openxmlformats.org/officeDocument/2006/relationships/tags" Target="../tags/tag11.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63.svg"/><Relationship Id="rId2" Type="http://schemas.openxmlformats.org/officeDocument/2006/relationships/slideLayout" Target="../slideLayouts/slideLayout58.xml"/><Relationship Id="rId1" Type="http://schemas.openxmlformats.org/officeDocument/2006/relationships/tags" Target="../tags/tag12.xml"/><Relationship Id="rId6" Type="http://schemas.openxmlformats.org/officeDocument/2006/relationships/image" Target="../media/image62.png"/><Relationship Id="rId5" Type="http://schemas.openxmlformats.org/officeDocument/2006/relationships/image" Target="../media/image7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pixabay.com/vectors/sign-caution-warning-danger-safety-304093/"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99.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https://freepngimg.com/png/21653-smartphone-transparent" TargetMode="External"/><Relationship Id="rId2" Type="http://schemas.openxmlformats.org/officeDocument/2006/relationships/slideLayout" Target="../slideLayouts/slideLayout47.xml"/><Relationship Id="rId1" Type="http://schemas.openxmlformats.org/officeDocument/2006/relationships/tags" Target="../tags/tag16.xml"/><Relationship Id="rId6" Type="http://schemas.openxmlformats.org/officeDocument/2006/relationships/image" Target="../media/image101.png"/><Relationship Id="rId5" Type="http://schemas.openxmlformats.org/officeDocument/2006/relationships/hyperlink" Target="https://en.wikipedia.org/wiki/Tsp.gov" TargetMode="Externa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8.xml"/><Relationship Id="rId1" Type="http://schemas.openxmlformats.org/officeDocument/2006/relationships/tags" Target="../tags/tag17.xml"/><Relationship Id="rId6" Type="http://schemas.openxmlformats.org/officeDocument/2006/relationships/hyperlink" Target="https://pixabay.com/en/dollar-cash-note-money-currency-1029742/" TargetMode="External"/><Relationship Id="rId5" Type="http://schemas.openxmlformats.org/officeDocument/2006/relationships/image" Target="../media/image102.jp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56.xml"/><Relationship Id="rId7" Type="http://schemas.openxmlformats.org/officeDocument/2006/relationships/hyperlink" Target="http://satisfyingretirement.blogspot.com/2016/02/when-is-it-best-to-retire.html" TargetMode="External"/><Relationship Id="rId2" Type="http://schemas.openxmlformats.org/officeDocument/2006/relationships/slideLayout" Target="../slideLayouts/slideLayout58.xml"/><Relationship Id="rId1" Type="http://schemas.openxmlformats.org/officeDocument/2006/relationships/tags" Target="../tags/tag18.xml"/><Relationship Id="rId6" Type="http://schemas.openxmlformats.org/officeDocument/2006/relationships/image" Target="../media/image103.jpg"/><Relationship Id="rId5" Type="http://schemas.openxmlformats.org/officeDocument/2006/relationships/image" Target="../media/image38.png"/><Relationship Id="rId4" Type="http://schemas.openxmlformats.org/officeDocument/2006/relationships/image" Target="../media/image2.png"/><Relationship Id="rId9" Type="http://schemas.openxmlformats.org/officeDocument/2006/relationships/hyperlink" Target="https://freepngimg.com/png/70951-contest-money-photography-royalty-free-will-stacks-stoc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8.xml"/><Relationship Id="rId1" Type="http://schemas.openxmlformats.org/officeDocument/2006/relationships/tags" Target="../tags/tag19.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8.xml"/><Relationship Id="rId1" Type="http://schemas.openxmlformats.org/officeDocument/2006/relationships/tags" Target="../tags/tag2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8.xml"/><Relationship Id="rId1" Type="http://schemas.openxmlformats.org/officeDocument/2006/relationships/tags" Target="../tags/tag21.xml"/><Relationship Id="rId6" Type="http://schemas.openxmlformats.org/officeDocument/2006/relationships/image" Target="../media/image119.png"/><Relationship Id="rId5" Type="http://schemas.openxmlformats.org/officeDocument/2006/relationships/image" Target="../media/image34.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21.png"/><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8.xml"/><Relationship Id="rId1" Type="http://schemas.openxmlformats.org/officeDocument/2006/relationships/tags" Target="../tags/tag23.xml"/><Relationship Id="rId5" Type="http://schemas.openxmlformats.org/officeDocument/2006/relationships/image" Target="../media/image20.png"/><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8.xml"/><Relationship Id="rId1" Type="http://schemas.openxmlformats.org/officeDocument/2006/relationships/tags" Target="../tags/tag24.xml"/><Relationship Id="rId5" Type="http://schemas.openxmlformats.org/officeDocument/2006/relationships/image" Target="../media/image124.pn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22.png"/><Relationship Id="rId7" Type="http://schemas.openxmlformats.org/officeDocument/2006/relationships/image" Target="../media/image128.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hyperlink" Target="http://www.pngall.com/laptop-png" TargetMode="External"/><Relationship Id="rId4" Type="http://schemas.openxmlformats.org/officeDocument/2006/relationships/image" Target="../media/image126.png"/><Relationship Id="rId9" Type="http://schemas.openxmlformats.org/officeDocument/2006/relationships/image" Target="cid:image001.png@01D874FA.2CC7FEA0"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68.xml"/><Relationship Id="rId7" Type="http://schemas.openxmlformats.org/officeDocument/2006/relationships/hyperlink" Target="https://creativecommons.org/licenses/by/3.0/" TargetMode="External"/><Relationship Id="rId2" Type="http://schemas.openxmlformats.org/officeDocument/2006/relationships/slideLayout" Target="../slideLayouts/slideLayout58.xml"/><Relationship Id="rId1" Type="http://schemas.openxmlformats.org/officeDocument/2006/relationships/tags" Target="../tags/tag25.xml"/><Relationship Id="rId6" Type="http://schemas.openxmlformats.org/officeDocument/2006/relationships/hyperlink" Target="https://altcoinmonitor.blogspot.com/2019/06/review-digitaldogebot-scam-or-legit.html" TargetMode="External"/><Relationship Id="rId5" Type="http://schemas.openxmlformats.org/officeDocument/2006/relationships/image" Target="../media/image34.png"/><Relationship Id="rId10" Type="http://schemas.openxmlformats.org/officeDocument/2006/relationships/hyperlink" Target="https://www.pngall.com/thinking-man-png/download/34830" TargetMode="External"/><Relationship Id="rId4" Type="http://schemas.openxmlformats.org/officeDocument/2006/relationships/image" Target="../media/image2.png"/><Relationship Id="rId9" Type="http://schemas.openxmlformats.org/officeDocument/2006/relationships/image" Target="../media/image131.png"/></Relationships>
</file>

<file path=ppt/slides/_rels/slide8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57.png"/><Relationship Id="rId7" Type="http://schemas.openxmlformats.org/officeDocument/2006/relationships/image" Target="../media/image135.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57.png"/><Relationship Id="rId7" Type="http://schemas.openxmlformats.org/officeDocument/2006/relationships/image" Target="../media/image141.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customXml" Target="../ink/ink6.xml"/><Relationship Id="rId26" Type="http://schemas.openxmlformats.org/officeDocument/2006/relationships/customXml" Target="../ink/ink10.xml"/><Relationship Id="rId21" Type="http://schemas.openxmlformats.org/officeDocument/2006/relationships/image" Target="../media/image410.png"/><Relationship Id="rId34" Type="http://schemas.openxmlformats.org/officeDocument/2006/relationships/customXml" Target="../ink/ink14.xml"/><Relationship Id="rId12" Type="http://schemas.openxmlformats.org/officeDocument/2006/relationships/image" Target="../media/image360.png"/><Relationship Id="rId17" Type="http://schemas.openxmlformats.org/officeDocument/2006/relationships/image" Target="../media/image390.png"/><Relationship Id="rId25" Type="http://schemas.openxmlformats.org/officeDocument/2006/relationships/image" Target="../media/image430.png"/><Relationship Id="rId33" Type="http://schemas.openxmlformats.org/officeDocument/2006/relationships/image" Target="../media/image470.png"/><Relationship Id="rId38" Type="http://schemas.openxmlformats.org/officeDocument/2006/relationships/image" Target="../media/image148.png"/><Relationship Id="rId2" Type="http://schemas.openxmlformats.org/officeDocument/2006/relationships/slideLayout" Target="../slideLayouts/slideLayout24.xml"/><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450.png"/><Relationship Id="rId1" Type="http://schemas.openxmlformats.org/officeDocument/2006/relationships/tags" Target="../tags/tag26.xml"/><Relationship Id="rId6" Type="http://schemas.openxmlformats.org/officeDocument/2006/relationships/customXml" Target="../ink/ink1.xml"/><Relationship Id="rId11" Type="http://schemas.openxmlformats.org/officeDocument/2006/relationships/customXml" Target="../ink/ink3.xml"/><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490.png"/><Relationship Id="rId5" Type="http://schemas.openxmlformats.org/officeDocument/2006/relationships/image" Target="../media/image146.png"/><Relationship Id="rId15" Type="http://schemas.openxmlformats.org/officeDocument/2006/relationships/image" Target="../media/image380.png"/><Relationship Id="rId23" Type="http://schemas.openxmlformats.org/officeDocument/2006/relationships/image" Target="../media/image420.png"/><Relationship Id="rId28" Type="http://schemas.openxmlformats.org/officeDocument/2006/relationships/customXml" Target="../ink/ink11.xml"/><Relationship Id="rId36" Type="http://schemas.openxmlformats.org/officeDocument/2006/relationships/customXml" Target="../ink/ink15.xml"/><Relationship Id="rId10" Type="http://schemas.openxmlformats.org/officeDocument/2006/relationships/image" Target="../media/image350.png"/><Relationship Id="rId19" Type="http://schemas.openxmlformats.org/officeDocument/2006/relationships/image" Target="../media/image400.png"/><Relationship Id="rId31" Type="http://schemas.openxmlformats.org/officeDocument/2006/relationships/image" Target="../media/image460.png"/><Relationship Id="rId4" Type="http://schemas.openxmlformats.org/officeDocument/2006/relationships/image" Target="../media/image35.png"/><Relationship Id="rId9" Type="http://schemas.openxmlformats.org/officeDocument/2006/relationships/customXml" Target="../ink/ink2.xml"/><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440.png"/><Relationship Id="rId30" Type="http://schemas.openxmlformats.org/officeDocument/2006/relationships/customXml" Target="../ink/ink12.xml"/><Relationship Id="rId35" Type="http://schemas.openxmlformats.org/officeDocument/2006/relationships/image" Target="../media/image480.png"/><Relationship Id="rId8" Type="http://schemas.openxmlformats.org/officeDocument/2006/relationships/image" Target="../media/image340.png"/><Relationship Id="rId3" Type="http://schemas.openxmlformats.org/officeDocument/2006/relationships/notesSlide" Target="../notesSlides/notesSlide73.xml"/></Relationships>
</file>

<file path=ppt/slides/_rels/slide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24.xml"/><Relationship Id="rId6" Type="http://schemas.openxmlformats.org/officeDocument/2006/relationships/image" Target="../media/image151.png"/><Relationship Id="rId5" Type="http://schemas.openxmlformats.org/officeDocument/2006/relationships/hyperlink" Target="http://www.pngall.com/feedback-png/download/33101" TargetMode="External"/><Relationship Id="rId4" Type="http://schemas.openxmlformats.org/officeDocument/2006/relationships/image" Target="../media/image150.png"/></Relationships>
</file>

<file path=ppt/slides/_rels/slide9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0ED52-7D66-3298-1AD5-0AC492BC2EA5}"/>
              </a:ext>
            </a:extLst>
          </p:cNvPr>
          <p:cNvSpPr/>
          <p:nvPr/>
        </p:nvSpPr>
        <p:spPr>
          <a:xfrm>
            <a:off x="0" y="1360767"/>
            <a:ext cx="12192000" cy="4784608"/>
          </a:xfrm>
          <a:prstGeom prst="rect">
            <a:avLst/>
          </a:prstGeom>
          <a:solidFill>
            <a:srgbClr val="0E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09A75BD-A4C9-499E-6F64-E7832FD5C1F2}"/>
              </a:ext>
            </a:extLst>
          </p:cNvPr>
          <p:cNvSpPr/>
          <p:nvPr/>
        </p:nvSpPr>
        <p:spPr>
          <a:xfrm>
            <a:off x="2228130" y="-23625"/>
            <a:ext cx="8020978"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Financial planning for transition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a:t>
            </a:r>
            <a:r>
              <a:rPr kumimoji="0" lang="en-US" sz="44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downloads</a:t>
            </a:r>
            <a:endParaRPr kumimoji="0" lang="en-US" sz="4400" b="0" i="0" u="none" strike="noStrike" kern="1200" cap="none"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8E4FFE81-7C79-465D-0A5E-F1A10AC764E0}"/>
              </a:ext>
            </a:extLst>
          </p:cNvPr>
          <p:cNvSpPr txBox="1"/>
          <p:nvPr/>
        </p:nvSpPr>
        <p:spPr>
          <a:xfrm>
            <a:off x="3139060" y="6095434"/>
            <a:ext cx="905294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0BE64"/>
                </a:solidFill>
                <a:effectLst>
                  <a:outerShdw blurRad="38100" dist="38100" dir="2700000" algn="tl">
                    <a:srgbClr val="000000">
                      <a:alpha val="43137"/>
                    </a:srgbClr>
                  </a:outerShdw>
                </a:effectLst>
                <a:uLnTx/>
                <a:uFillTx/>
                <a:latin typeface="Calibri" panose="020F0502020204030204"/>
                <a:ea typeface="+mn-ea"/>
                <a:cs typeface="+mn-cs"/>
              </a:rPr>
              <a:t>NOTE:  The corresponding page of the Participant Guide (PG) will appear in the left, bottom corner of each slide. </a:t>
            </a:r>
          </a:p>
        </p:txBody>
      </p:sp>
      <p:sp>
        <p:nvSpPr>
          <p:cNvPr id="5" name="TextBox 4">
            <a:extLst>
              <a:ext uri="{FF2B5EF4-FFF2-40B4-BE49-F238E27FC236}">
                <a16:creationId xmlns:a16="http://schemas.microsoft.com/office/drawing/2014/main" id="{E60F3768-7A1A-A974-2556-3CB2D9F89212}"/>
              </a:ext>
            </a:extLst>
          </p:cNvPr>
          <p:cNvSpPr txBox="1"/>
          <p:nvPr/>
        </p:nvSpPr>
        <p:spPr>
          <a:xfrm>
            <a:off x="47435" y="6299798"/>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a:t>
            </a:r>
          </a:p>
        </p:txBody>
      </p:sp>
      <p:cxnSp>
        <p:nvCxnSpPr>
          <p:cNvPr id="6" name="Straight Arrow Connector 5">
            <a:extLst>
              <a:ext uri="{FF2B5EF4-FFF2-40B4-BE49-F238E27FC236}">
                <a16:creationId xmlns:a16="http://schemas.microsoft.com/office/drawing/2014/main" id="{DE3A736B-28CC-B2E2-4D33-09D50C4A282A}"/>
              </a:ext>
            </a:extLst>
          </p:cNvPr>
          <p:cNvCxnSpPr>
            <a:cxnSpLocks/>
          </p:cNvCxnSpPr>
          <p:nvPr/>
        </p:nvCxnSpPr>
        <p:spPr>
          <a:xfrm flipH="1">
            <a:off x="1317199" y="6504109"/>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9" name="Rectangle 8">
            <a:extLst>
              <a:ext uri="{FF2B5EF4-FFF2-40B4-BE49-F238E27FC236}">
                <a16:creationId xmlns:a16="http://schemas.microsoft.com/office/drawing/2014/main" id="{93CA0141-05EE-8C0F-3F03-6539E66FA209}"/>
              </a:ext>
            </a:extLst>
          </p:cNvPr>
          <p:cNvSpPr/>
          <p:nvPr/>
        </p:nvSpPr>
        <p:spPr>
          <a:xfrm>
            <a:off x="3211092" y="1357270"/>
            <a:ext cx="5775964" cy="4791601"/>
          </a:xfrm>
          <a:prstGeom prst="rect">
            <a:avLst/>
          </a:prstGeom>
          <a:solidFill>
            <a:srgbClr val="0C1B2A"/>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5D00C50-8124-769C-64B8-E7B2C0B66008}"/>
              </a:ext>
            </a:extLst>
          </p:cNvPr>
          <p:cNvSpPr/>
          <p:nvPr/>
        </p:nvSpPr>
        <p:spPr>
          <a:xfrm>
            <a:off x="3320146" y="1470904"/>
            <a:ext cx="5775964" cy="456227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URLs below or the QR codes to go to: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Participant Guide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p>
          <a:p>
            <a:pPr marL="461963"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https://tapevents.mil/Assets/ResourceContent/TAP/Financial_Planning_Transition.pdf</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Spending Plan</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https://tapevents.mil/Assets/ResourceContent/TAP/Spending_Plan_WkBk.xlsx</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documents on your computer or email them to yourself if using a government computer.</a:t>
            </a:r>
          </a:p>
        </p:txBody>
      </p:sp>
      <p:sp>
        <p:nvSpPr>
          <p:cNvPr id="11" name="TextBox 10">
            <a:extLst>
              <a:ext uri="{FF2B5EF4-FFF2-40B4-BE49-F238E27FC236}">
                <a16:creationId xmlns:a16="http://schemas.microsoft.com/office/drawing/2014/main" id="{5D4A9F51-E921-53E4-CBFC-108DD3FA68E8}"/>
              </a:ext>
            </a:extLst>
          </p:cNvPr>
          <p:cNvSpPr txBox="1"/>
          <p:nvPr/>
        </p:nvSpPr>
        <p:spPr>
          <a:xfrm>
            <a:off x="342725" y="1702704"/>
            <a:ext cx="242442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Participant Guide</a:t>
            </a:r>
            <a:endParaRPr kumimoji="0" lang="en-US" sz="2800" b="0" i="0" u="none" strike="noStrike" kern="1200" cap="none" spc="0" normalizeH="0" baseline="0" noProof="0" dirty="0">
              <a:ln>
                <a:noFill/>
              </a:ln>
              <a:solidFill>
                <a:srgbClr val="6DD9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B6CB60-3158-C59E-B739-744085576E2F}"/>
              </a:ext>
            </a:extLst>
          </p:cNvPr>
          <p:cNvSpPr txBox="1"/>
          <p:nvPr/>
        </p:nvSpPr>
        <p:spPr>
          <a:xfrm>
            <a:off x="9180289" y="1670336"/>
            <a:ext cx="296829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Spending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plan </a:t>
            </a:r>
            <a:endParaRPr kumimoji="0" lang="en-US" sz="2800" b="0" i="0" u="none" strike="noStrike" kern="1200" cap="none" spc="0" normalizeH="0" baseline="0" noProof="0" dirty="0">
              <a:ln>
                <a:noFill/>
              </a:ln>
              <a:solidFill>
                <a:srgbClr val="6DD9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E6D73A4-8FC8-3286-CDFF-5A1FC2F4DE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748412"/>
            <a:ext cx="2748821" cy="2748821"/>
          </a:xfrm>
          <a:prstGeom prst="rect">
            <a:avLst/>
          </a:prstGeom>
        </p:spPr>
      </p:pic>
      <p:pic>
        <p:nvPicPr>
          <p:cNvPr id="16" name="Picture 15">
            <a:extLst>
              <a:ext uri="{FF2B5EF4-FFF2-40B4-BE49-F238E27FC236}">
                <a16:creationId xmlns:a16="http://schemas.microsoft.com/office/drawing/2014/main" id="{7C7F769B-0801-5596-FF09-73D7E5385A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9075" y="2744642"/>
            <a:ext cx="2752591" cy="2752591"/>
          </a:xfrm>
          <a:prstGeom prst="rect">
            <a:avLst/>
          </a:prstGeom>
        </p:spPr>
      </p:pic>
    </p:spTree>
    <p:custDataLst>
      <p:tags r:id="rId1"/>
    </p:custDataLst>
    <p:extLst>
      <p:ext uri="{BB962C8B-B14F-4D97-AF65-F5344CB8AC3E}">
        <p14:creationId xmlns:p14="http://schemas.microsoft.com/office/powerpoint/2010/main" val="212641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92002" y="78489"/>
            <a:ext cx="8170998" cy="21122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LEAVE AND </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EARNING STATEMENT </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76F58E7D-77E2-43C7-9D69-076FD268C0CE}"/>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a:t>
            </a:r>
          </a:p>
        </p:txBody>
      </p:sp>
      <p:pic>
        <p:nvPicPr>
          <p:cNvPr id="5" name="Picture 4">
            <a:extLst>
              <a:ext uri="{FF2B5EF4-FFF2-40B4-BE49-F238E27FC236}">
                <a16:creationId xmlns:a16="http://schemas.microsoft.com/office/drawing/2014/main" id="{1AC8EB68-C014-5E6D-B4E9-08DA1FB37E0E}"/>
              </a:ext>
            </a:extLst>
          </p:cNvPr>
          <p:cNvPicPr>
            <a:picLocks noChangeAspect="1"/>
          </p:cNvPicPr>
          <p:nvPr/>
        </p:nvPicPr>
        <p:blipFill rotWithShape="1">
          <a:blip r:embed="rId3"/>
          <a:srcRect l="4831"/>
          <a:stretch/>
        </p:blipFill>
        <p:spPr>
          <a:xfrm>
            <a:off x="4645863" y="2014439"/>
            <a:ext cx="7317537" cy="2888270"/>
          </a:xfrm>
          <a:prstGeom prst="rect">
            <a:avLst/>
          </a:prstGeom>
        </p:spPr>
      </p:pic>
      <p:grpSp>
        <p:nvGrpSpPr>
          <p:cNvPr id="2" name="Group 1">
            <a:extLst>
              <a:ext uri="{FF2B5EF4-FFF2-40B4-BE49-F238E27FC236}">
                <a16:creationId xmlns:a16="http://schemas.microsoft.com/office/drawing/2014/main" id="{575F4C7E-994C-1C1B-8099-A8FA27997FB3}"/>
              </a:ext>
            </a:extLst>
          </p:cNvPr>
          <p:cNvGrpSpPr/>
          <p:nvPr/>
        </p:nvGrpSpPr>
        <p:grpSpPr>
          <a:xfrm>
            <a:off x="10058400" y="2930383"/>
            <a:ext cx="1828799" cy="1056381"/>
            <a:chOff x="9373413" y="3581400"/>
            <a:chExt cx="2437586" cy="1321308"/>
          </a:xfrm>
        </p:grpSpPr>
        <p:sp>
          <p:nvSpPr>
            <p:cNvPr id="12" name="Rectangle 11">
              <a:extLst>
                <a:ext uri="{FF2B5EF4-FFF2-40B4-BE49-F238E27FC236}">
                  <a16:creationId xmlns:a16="http://schemas.microsoft.com/office/drawing/2014/main" id="{235673C6-C8E0-0C1F-8D56-6CD2EEB77757}"/>
                </a:ext>
              </a:extLst>
            </p:cNvPr>
            <p:cNvSpPr/>
            <p:nvPr/>
          </p:nvSpPr>
          <p:spPr>
            <a:xfrm>
              <a:off x="9373414" y="3581400"/>
              <a:ext cx="2437585" cy="304800"/>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Rectangle 12">
              <a:extLst>
                <a:ext uri="{FF2B5EF4-FFF2-40B4-BE49-F238E27FC236}">
                  <a16:creationId xmlns:a16="http://schemas.microsoft.com/office/drawing/2014/main" id="{FCC0E49E-C9AD-0933-2FC8-529F708A347A}"/>
                </a:ext>
              </a:extLst>
            </p:cNvPr>
            <p:cNvSpPr/>
            <p:nvPr/>
          </p:nvSpPr>
          <p:spPr>
            <a:xfrm>
              <a:off x="9373413" y="3924300"/>
              <a:ext cx="2437585" cy="304800"/>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Rectangle 13">
              <a:extLst>
                <a:ext uri="{FF2B5EF4-FFF2-40B4-BE49-F238E27FC236}">
                  <a16:creationId xmlns:a16="http://schemas.microsoft.com/office/drawing/2014/main" id="{DECBC83F-DEAE-13BD-93C2-95DE1BF2CF9F}"/>
                </a:ext>
              </a:extLst>
            </p:cNvPr>
            <p:cNvSpPr/>
            <p:nvPr/>
          </p:nvSpPr>
          <p:spPr>
            <a:xfrm>
              <a:off x="9380558" y="4267962"/>
              <a:ext cx="2430439" cy="304800"/>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Rectangle 15">
              <a:extLst>
                <a:ext uri="{FF2B5EF4-FFF2-40B4-BE49-F238E27FC236}">
                  <a16:creationId xmlns:a16="http://schemas.microsoft.com/office/drawing/2014/main" id="{30F3E84B-BC79-C294-62D5-1FFD3620D18D}"/>
                </a:ext>
              </a:extLst>
            </p:cNvPr>
            <p:cNvSpPr/>
            <p:nvPr/>
          </p:nvSpPr>
          <p:spPr>
            <a:xfrm>
              <a:off x="9380559" y="4597908"/>
              <a:ext cx="2430438" cy="304800"/>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39352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F58E7D-77E2-43C7-9D69-076FD268C0CE}"/>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a:t>
            </a:r>
          </a:p>
        </p:txBody>
      </p:sp>
      <p:pic>
        <p:nvPicPr>
          <p:cNvPr id="17" name="Picture 16">
            <a:extLst>
              <a:ext uri="{FF2B5EF4-FFF2-40B4-BE49-F238E27FC236}">
                <a16:creationId xmlns:a16="http://schemas.microsoft.com/office/drawing/2014/main" id="{777E34C4-C231-582D-3366-8D1C02E68E1F}"/>
              </a:ext>
            </a:extLst>
          </p:cNvPr>
          <p:cNvPicPr>
            <a:picLocks noChangeAspect="1"/>
          </p:cNvPicPr>
          <p:nvPr/>
        </p:nvPicPr>
        <p:blipFill>
          <a:blip r:embed="rId3"/>
          <a:stretch>
            <a:fillRect/>
          </a:stretch>
        </p:blipFill>
        <p:spPr>
          <a:xfrm>
            <a:off x="5334000" y="800100"/>
            <a:ext cx="6099700" cy="5277846"/>
          </a:xfrm>
          <a:prstGeom prst="rect">
            <a:avLst/>
          </a:prstGeom>
          <a:ln>
            <a:solidFill>
              <a:sysClr val="windowText" lastClr="000000"/>
            </a:solidFill>
          </a:ln>
        </p:spPr>
      </p:pic>
      <p:sp>
        <p:nvSpPr>
          <p:cNvPr id="18" name="Title 1">
            <a:extLst>
              <a:ext uri="{FF2B5EF4-FFF2-40B4-BE49-F238E27FC236}">
                <a16:creationId xmlns:a16="http://schemas.microsoft.com/office/drawing/2014/main" id="{AB87830F-F941-5B3B-84B9-A2EB94EDBEB9}"/>
              </a:ext>
            </a:extLst>
          </p:cNvPr>
          <p:cNvSpPr txBox="1">
            <a:spLocks/>
          </p:cNvSpPr>
          <p:nvPr/>
        </p:nvSpPr>
        <p:spPr>
          <a:xfrm>
            <a:off x="600862" y="419101"/>
            <a:ext cx="4491350" cy="327660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Marine Corps LEAVE AND </a:t>
            </a:r>
          </a:p>
          <a:p>
            <a:pPr marL="0" marR="0" lvl="0" indent="0" algn="l"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EARNING </a:t>
            </a:r>
            <a:b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b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STATEMENT</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19" name="Rectangle 18">
            <a:extLst>
              <a:ext uri="{FF2B5EF4-FFF2-40B4-BE49-F238E27FC236}">
                <a16:creationId xmlns:a16="http://schemas.microsoft.com/office/drawing/2014/main" id="{F64E45C2-5744-6DD7-0156-B9F80836CFA6}"/>
              </a:ext>
            </a:extLst>
          </p:cNvPr>
          <p:cNvSpPr/>
          <p:nvPr/>
        </p:nvSpPr>
        <p:spPr>
          <a:xfrm>
            <a:off x="5473212" y="1495361"/>
            <a:ext cx="5804387" cy="1019239"/>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Rectangle 20">
            <a:extLst>
              <a:ext uri="{FF2B5EF4-FFF2-40B4-BE49-F238E27FC236}">
                <a16:creationId xmlns:a16="http://schemas.microsoft.com/office/drawing/2014/main" id="{DC6D5CCA-9EA3-32F4-BFA6-428CD6CE284F}"/>
              </a:ext>
            </a:extLst>
          </p:cNvPr>
          <p:cNvSpPr/>
          <p:nvPr/>
        </p:nvSpPr>
        <p:spPr>
          <a:xfrm>
            <a:off x="5473211" y="2520696"/>
            <a:ext cx="5804387" cy="2051304"/>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Rectangle 21">
            <a:extLst>
              <a:ext uri="{FF2B5EF4-FFF2-40B4-BE49-F238E27FC236}">
                <a16:creationId xmlns:a16="http://schemas.microsoft.com/office/drawing/2014/main" id="{355D11E5-14D0-F275-AE98-811A6E06A713}"/>
              </a:ext>
            </a:extLst>
          </p:cNvPr>
          <p:cNvSpPr/>
          <p:nvPr/>
        </p:nvSpPr>
        <p:spPr>
          <a:xfrm>
            <a:off x="5473211" y="4582351"/>
            <a:ext cx="5804387" cy="675449"/>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Rectangle 23">
            <a:extLst>
              <a:ext uri="{FF2B5EF4-FFF2-40B4-BE49-F238E27FC236}">
                <a16:creationId xmlns:a16="http://schemas.microsoft.com/office/drawing/2014/main" id="{AF74E360-3446-C3F2-7299-AF39933791D6}"/>
              </a:ext>
            </a:extLst>
          </p:cNvPr>
          <p:cNvSpPr/>
          <p:nvPr/>
        </p:nvSpPr>
        <p:spPr>
          <a:xfrm>
            <a:off x="5485403" y="5257800"/>
            <a:ext cx="5792195" cy="800100"/>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7028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02891" y="228600"/>
            <a:ext cx="3810000" cy="182593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USCG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PAYSLIP</a:t>
            </a:r>
          </a:p>
        </p:txBody>
      </p:sp>
      <p:sp>
        <p:nvSpPr>
          <p:cNvPr id="9" name="TextBox 8">
            <a:extLst>
              <a:ext uri="{FF2B5EF4-FFF2-40B4-BE49-F238E27FC236}">
                <a16:creationId xmlns:a16="http://schemas.microsoft.com/office/drawing/2014/main" id="{4C2D59AE-BA00-420A-A9DA-A53576D83315}"/>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8 </a:t>
            </a:r>
          </a:p>
        </p:txBody>
      </p:sp>
      <p:pic>
        <p:nvPicPr>
          <p:cNvPr id="6" name="Picture 5">
            <a:extLst>
              <a:ext uri="{FF2B5EF4-FFF2-40B4-BE49-F238E27FC236}">
                <a16:creationId xmlns:a16="http://schemas.microsoft.com/office/drawing/2014/main" id="{DCDBBE2A-5936-79E4-EA71-821ABF67090B}"/>
              </a:ext>
            </a:extLst>
          </p:cNvPr>
          <p:cNvPicPr>
            <a:picLocks noChangeAspect="1"/>
          </p:cNvPicPr>
          <p:nvPr/>
        </p:nvPicPr>
        <p:blipFill>
          <a:blip r:embed="rId4"/>
          <a:stretch>
            <a:fillRect/>
          </a:stretch>
        </p:blipFill>
        <p:spPr>
          <a:xfrm>
            <a:off x="4370545" y="228600"/>
            <a:ext cx="7718110" cy="6400800"/>
          </a:xfrm>
          <a:prstGeom prst="rect">
            <a:avLst/>
          </a:prstGeom>
        </p:spPr>
      </p:pic>
      <p:pic>
        <p:nvPicPr>
          <p:cNvPr id="5" name="Picture 4"/>
          <p:cNvPicPr>
            <a:picLocks noChangeAspect="1"/>
          </p:cNvPicPr>
          <p:nvPr/>
        </p:nvPicPr>
        <p:blipFill>
          <a:blip r:embed="rId5"/>
          <a:stretch>
            <a:fillRect/>
          </a:stretch>
        </p:blipFill>
        <p:spPr>
          <a:xfrm>
            <a:off x="4412890" y="1752600"/>
            <a:ext cx="4959710" cy="914400"/>
          </a:xfrm>
          <a:prstGeom prst="rect">
            <a:avLst/>
          </a:prstGeom>
        </p:spPr>
      </p:pic>
      <p:sp>
        <p:nvSpPr>
          <p:cNvPr id="3" name="Rectangle 2">
            <a:extLst>
              <a:ext uri="{FF2B5EF4-FFF2-40B4-BE49-F238E27FC236}">
                <a16:creationId xmlns:a16="http://schemas.microsoft.com/office/drawing/2014/main" id="{BC19CD81-B8AE-9C96-8AB1-B8FE4AACB6F2}"/>
              </a:ext>
            </a:extLst>
          </p:cNvPr>
          <p:cNvSpPr/>
          <p:nvPr/>
        </p:nvSpPr>
        <p:spPr>
          <a:xfrm>
            <a:off x="4432382" y="2666999"/>
            <a:ext cx="3797218" cy="1118189"/>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Rectangle 6">
            <a:extLst>
              <a:ext uri="{FF2B5EF4-FFF2-40B4-BE49-F238E27FC236}">
                <a16:creationId xmlns:a16="http://schemas.microsoft.com/office/drawing/2014/main" id="{D9504218-7EBC-E2E5-A920-7DE03F05983A}"/>
              </a:ext>
            </a:extLst>
          </p:cNvPr>
          <p:cNvSpPr/>
          <p:nvPr/>
        </p:nvSpPr>
        <p:spPr>
          <a:xfrm>
            <a:off x="9421653" y="1752599"/>
            <a:ext cx="2568891" cy="914399"/>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0F8152D5-235F-F71D-351A-B3529E7791F9}"/>
              </a:ext>
            </a:extLst>
          </p:cNvPr>
          <p:cNvSpPr/>
          <p:nvPr/>
        </p:nvSpPr>
        <p:spPr>
          <a:xfrm>
            <a:off x="8249092" y="2667000"/>
            <a:ext cx="3741451" cy="1066800"/>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Rectangle 9">
            <a:extLst>
              <a:ext uri="{FF2B5EF4-FFF2-40B4-BE49-F238E27FC236}">
                <a16:creationId xmlns:a16="http://schemas.microsoft.com/office/drawing/2014/main" id="{42D56C94-1206-6598-898A-99CE4B9F2236}"/>
              </a:ext>
            </a:extLst>
          </p:cNvPr>
          <p:cNvSpPr/>
          <p:nvPr/>
        </p:nvSpPr>
        <p:spPr>
          <a:xfrm>
            <a:off x="10676093" y="3785189"/>
            <a:ext cx="1314450" cy="379229"/>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3219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DAD9130-2906-4F19-90EC-0ED5D6FEC6C3}"/>
              </a:ext>
            </a:extLst>
          </p:cNvPr>
          <p:cNvPicPr>
            <a:picLocks noChangeAspect="1"/>
          </p:cNvPicPr>
          <p:nvPr/>
        </p:nvPicPr>
        <p:blipFill>
          <a:blip r:embed="rId4"/>
          <a:stretch>
            <a:fillRect/>
          </a:stretch>
        </p:blipFill>
        <p:spPr>
          <a:xfrm rot="16200000">
            <a:off x="6966544" y="1632542"/>
            <a:ext cx="6858000" cy="3592913"/>
          </a:xfrm>
          <a:prstGeom prst="rect">
            <a:avLst/>
          </a:prstGeom>
        </p:spPr>
      </p:pic>
      <p:sp>
        <p:nvSpPr>
          <p:cNvPr id="4" name="Title 1"/>
          <p:cNvSpPr txBox="1">
            <a:spLocks/>
          </p:cNvSpPr>
          <p:nvPr/>
        </p:nvSpPr>
        <p:spPr>
          <a:xfrm>
            <a:off x="45870" y="343883"/>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SPENDING PLAN UPDATE –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a:t>
            </a:r>
          </a:p>
        </p:txBody>
      </p:sp>
      <p:sp>
        <p:nvSpPr>
          <p:cNvPr id="9" name="TextBox 8"/>
          <p:cNvSpPr txBox="1"/>
          <p:nvPr/>
        </p:nvSpPr>
        <p:spPr>
          <a:xfrm>
            <a:off x="618932" y="2362200"/>
            <a:ext cx="7028121" cy="293926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Income from LES or Payslip to include all entitlements</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Spouse income</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Income from additional sources</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lang="en-US" sz="2800" dirty="0">
                <a:solidFill>
                  <a:prstClr val="white"/>
                </a:solidFill>
                <a:latin typeface="Calibri" panose="020F0502020204030204"/>
              </a:rPr>
              <a:t>Taxes, deductions, and allotments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18193" y="1828800"/>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9 </a:t>
            </a:r>
          </a:p>
        </p:txBody>
      </p:sp>
    </p:spTree>
    <p:extLst>
      <p:ext uri="{BB962C8B-B14F-4D97-AF65-F5344CB8AC3E}">
        <p14:creationId xmlns:p14="http://schemas.microsoft.com/office/powerpoint/2010/main" val="68235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53473" y="152399"/>
            <a:ext cx="3949366" cy="2362199"/>
          </a:xfrm>
          <a:prstGeom prst="rect">
            <a:avLst/>
          </a:prstGeom>
        </p:spPr>
        <p:txBody>
          <a:bodyPr vert="horz" lIns="91440" tIns="45720" rIns="91440" bIns="45720" rtlCol="0" anchor="t">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nSpc>
                <a:spcPct val="100000"/>
              </a:lnSpc>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SALARY</a:t>
            </a:r>
          </a:p>
          <a:p>
            <a:pPr lvl="0">
              <a:lnSpc>
                <a:spcPct val="100000"/>
              </a:lnSpc>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EQUIVALENT</a:t>
            </a:r>
          </a:p>
        </p:txBody>
      </p:sp>
      <p:sp>
        <p:nvSpPr>
          <p:cNvPr id="9" name="Rectangle 8"/>
          <p:cNvSpPr/>
          <p:nvPr/>
        </p:nvSpPr>
        <p:spPr>
          <a:xfrm>
            <a:off x="1524000" y="2397799"/>
            <a:ext cx="3078839" cy="4216539"/>
          </a:xfrm>
          <a:prstGeom prst="rect">
            <a:avLst/>
          </a:prstGeom>
        </p:spPr>
        <p:txBody>
          <a:bodyPr wrap="square">
            <a:spAutoFit/>
          </a:bodyPr>
          <a:lstStyle/>
          <a:p>
            <a:pPr>
              <a:defRPr/>
            </a:pPr>
            <a:endParaRPr lang="en-US" sz="2000" kern="0" dirty="0">
              <a:solidFill>
                <a:prstClr val="black"/>
              </a:solidFill>
            </a:endParaRPr>
          </a:p>
          <a:p>
            <a:pPr>
              <a:defRPr/>
            </a:pPr>
            <a:r>
              <a:rPr lang="en-US" sz="2800" b="1" kern="0" dirty="0">
                <a:solidFill>
                  <a:srgbClr val="66BEF4"/>
                </a:solidFill>
                <a:effectLst>
                  <a:outerShdw blurRad="38100" dist="38100" dir="2700000" algn="tl">
                    <a:srgbClr val="000000">
                      <a:alpha val="43137"/>
                    </a:srgbClr>
                  </a:outerShdw>
                </a:effectLst>
              </a:rPr>
              <a:t>SEPARATING:</a:t>
            </a:r>
          </a:p>
          <a:p>
            <a:pPr marL="342900" indent="-342900">
              <a:buFont typeface="Wingdings" panose="05000000000000000000" pitchFamily="2" charset="2"/>
              <a:buChar char="§"/>
              <a:defRPr/>
            </a:pPr>
            <a:r>
              <a:rPr lang="en-US" sz="2000" kern="0" dirty="0">
                <a:solidFill>
                  <a:schemeClr val="bg1"/>
                </a:solidFill>
              </a:rPr>
              <a:t>E-4</a:t>
            </a:r>
          </a:p>
          <a:p>
            <a:pPr marL="342900" indent="-342900">
              <a:buFont typeface="Wingdings" panose="05000000000000000000" pitchFamily="2" charset="2"/>
              <a:buChar char="§"/>
              <a:defRPr/>
            </a:pPr>
            <a:r>
              <a:rPr lang="en-US" sz="2000" kern="0" dirty="0">
                <a:solidFill>
                  <a:schemeClr val="bg1"/>
                </a:solidFill>
              </a:rPr>
              <a:t>4 years of service</a:t>
            </a:r>
          </a:p>
          <a:p>
            <a:pPr marL="342900" indent="-342900">
              <a:buFont typeface="Wingdings" panose="05000000000000000000" pitchFamily="2" charset="2"/>
              <a:buChar char="§"/>
              <a:defRPr/>
            </a:pPr>
            <a:r>
              <a:rPr lang="en-US" sz="2000" kern="0" dirty="0">
                <a:solidFill>
                  <a:schemeClr val="bg1"/>
                </a:solidFill>
              </a:rPr>
              <a:t>Single</a:t>
            </a:r>
          </a:p>
          <a:p>
            <a:pPr marL="342900" indent="-342900">
              <a:buFont typeface="Wingdings" panose="05000000000000000000" pitchFamily="2" charset="2"/>
              <a:buChar char="§"/>
              <a:defRPr/>
            </a:pPr>
            <a:r>
              <a:rPr lang="en-US" sz="2000" kern="0" dirty="0">
                <a:solidFill>
                  <a:schemeClr val="bg1"/>
                </a:solidFill>
              </a:rPr>
              <a:t>Washington D.C.; 20002</a:t>
            </a:r>
          </a:p>
          <a:p>
            <a:pPr marL="285750" indent="-285750">
              <a:buFontTx/>
              <a:buChar char="-"/>
              <a:defRPr/>
            </a:pPr>
            <a:endParaRPr lang="en-US" sz="2000" kern="0" dirty="0">
              <a:solidFill>
                <a:schemeClr val="bg1"/>
              </a:solidFill>
            </a:endParaRPr>
          </a:p>
          <a:p>
            <a:pPr>
              <a:defRPr/>
            </a:pPr>
            <a:r>
              <a:rPr lang="en-US" sz="2000" kern="0" dirty="0">
                <a:solidFill>
                  <a:schemeClr val="bg1"/>
                </a:solidFill>
              </a:rPr>
              <a:t>Current Salary:</a:t>
            </a:r>
          </a:p>
          <a:p>
            <a:pPr marL="342900" indent="-342900">
              <a:buFont typeface="Wingdings" panose="05000000000000000000" pitchFamily="2" charset="2"/>
              <a:buChar char="§"/>
              <a:defRPr/>
            </a:pPr>
            <a:r>
              <a:rPr lang="en-US" sz="2000" kern="0" dirty="0">
                <a:solidFill>
                  <a:schemeClr val="bg1"/>
                </a:solidFill>
              </a:rPr>
              <a:t>$42,296 </a:t>
            </a:r>
          </a:p>
          <a:p>
            <a:pPr marL="342900" indent="-342900">
              <a:buFont typeface="Wingdings" panose="05000000000000000000" pitchFamily="2" charset="2"/>
              <a:buChar char="§"/>
              <a:defRPr/>
            </a:pPr>
            <a:r>
              <a:rPr lang="en-US" sz="2000" kern="0" dirty="0">
                <a:solidFill>
                  <a:schemeClr val="bg1"/>
                </a:solidFill>
              </a:rPr>
              <a:t>$75,281 with BAH, BAS</a:t>
            </a:r>
          </a:p>
          <a:p>
            <a:pPr marL="285750" indent="-285750">
              <a:buFontTx/>
              <a:buChar char="-"/>
              <a:defRPr/>
            </a:pPr>
            <a:endParaRPr lang="en-US" sz="2000" kern="0" dirty="0">
              <a:solidFill>
                <a:schemeClr val="bg1"/>
              </a:solidFill>
            </a:endParaRPr>
          </a:p>
          <a:p>
            <a:pPr>
              <a:defRPr/>
            </a:pPr>
            <a:r>
              <a:rPr lang="en-US" sz="2000" kern="0" dirty="0">
                <a:solidFill>
                  <a:schemeClr val="bg1"/>
                </a:solidFill>
              </a:rPr>
              <a:t>Civilian Equivalent:</a:t>
            </a:r>
          </a:p>
          <a:p>
            <a:pPr marL="342900" indent="-342900">
              <a:buFont typeface="Wingdings" panose="05000000000000000000" pitchFamily="2" charset="2"/>
              <a:buChar char="§"/>
              <a:defRPr/>
            </a:pPr>
            <a:r>
              <a:rPr lang="en-US" sz="2000" kern="0" dirty="0">
                <a:solidFill>
                  <a:schemeClr val="bg1"/>
                </a:solidFill>
              </a:rPr>
              <a:t>$ 79,779</a:t>
            </a:r>
          </a:p>
        </p:txBody>
      </p:sp>
      <p:sp>
        <p:nvSpPr>
          <p:cNvPr id="7" name="TextBox 6">
            <a:extLst>
              <a:ext uri="{FF2B5EF4-FFF2-40B4-BE49-F238E27FC236}">
                <a16:creationId xmlns:a16="http://schemas.microsoft.com/office/drawing/2014/main" id="{CC8CCD45-9E1E-4B96-99BC-8645ECB4EBC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a:t>
            </a:r>
          </a:p>
        </p:txBody>
      </p:sp>
      <p:cxnSp>
        <p:nvCxnSpPr>
          <p:cNvPr id="6" name="Straight Connector 5">
            <a:extLst>
              <a:ext uri="{FF2B5EF4-FFF2-40B4-BE49-F238E27FC236}">
                <a16:creationId xmlns:a16="http://schemas.microsoft.com/office/drawing/2014/main" id="{6CA74993-CA82-4F21-AA94-87D1E3B60443}"/>
              </a:ext>
            </a:extLst>
          </p:cNvPr>
          <p:cNvCxnSpPr/>
          <p:nvPr/>
        </p:nvCxnSpPr>
        <p:spPr>
          <a:xfrm>
            <a:off x="381000" y="2514600"/>
            <a:ext cx="42672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8013CA3-D45A-F5E4-F30B-EC6373881E20}"/>
              </a:ext>
            </a:extLst>
          </p:cNvPr>
          <p:cNvPicPr>
            <a:picLocks noChangeAspect="1"/>
          </p:cNvPicPr>
          <p:nvPr/>
        </p:nvPicPr>
        <p:blipFill>
          <a:blip r:embed="rId4"/>
          <a:stretch>
            <a:fillRect/>
          </a:stretch>
        </p:blipFill>
        <p:spPr>
          <a:xfrm>
            <a:off x="5473366" y="204338"/>
            <a:ext cx="5987999" cy="6409999"/>
          </a:xfrm>
          <a:prstGeom prst="rect">
            <a:avLst/>
          </a:prstGeom>
        </p:spPr>
      </p:pic>
    </p:spTree>
    <p:extLst>
      <p:ext uri="{BB962C8B-B14F-4D97-AF65-F5344CB8AC3E}">
        <p14:creationId xmlns:p14="http://schemas.microsoft.com/office/powerpoint/2010/main" val="11154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57258" y="190500"/>
            <a:ext cx="3862342" cy="226046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SALARY</a:t>
            </a:r>
          </a:p>
          <a:p>
            <a:pPr marL="0" marR="0" lvl="0" indent="0" defTabSz="685800" rtl="0" eaLnBrk="1" fontAlgn="auto" latinLnBrk="0" hangingPunct="1">
              <a:lnSpc>
                <a:spcPct val="90000"/>
              </a:lnSpc>
              <a:spcBef>
                <a:spcPct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Franklin Gothic Medium" panose="020B0603020102020204" pitchFamily="34" charset="0"/>
              </a:rPr>
              <a:t>EQUIVALENT</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9" name="Rectangle 8"/>
          <p:cNvSpPr/>
          <p:nvPr/>
        </p:nvSpPr>
        <p:spPr>
          <a:xfrm>
            <a:off x="1600200" y="2450961"/>
            <a:ext cx="3352800" cy="4216539"/>
          </a:xfrm>
          <a:prstGeom prst="rect">
            <a:avLst/>
          </a:prstGeom>
        </p:spPr>
        <p:txBody>
          <a:bodyPr wrap="square">
            <a:spAutoFit/>
          </a:bodyPr>
          <a:lstStyle/>
          <a:p>
            <a:pPr>
              <a:defRPr/>
            </a:pPr>
            <a:r>
              <a:rPr lang="en-US" sz="2800" b="1" dirty="0">
                <a:solidFill>
                  <a:srgbClr val="66BEF4"/>
                </a:solidFill>
                <a:effectLst>
                  <a:outerShdw blurRad="38100" dist="38100" dir="2700000" algn="tl">
                    <a:srgbClr val="000000">
                      <a:alpha val="43137"/>
                    </a:srgbClr>
                  </a:outerShdw>
                </a:effectLst>
              </a:rPr>
              <a:t>RETIRING:</a:t>
            </a:r>
          </a:p>
          <a:p>
            <a:pPr marL="342900" indent="-342900">
              <a:buFont typeface="Wingdings" panose="05000000000000000000" pitchFamily="2" charset="2"/>
              <a:buChar char="§"/>
              <a:defRPr/>
            </a:pPr>
            <a:r>
              <a:rPr lang="en-US" sz="2000" dirty="0">
                <a:solidFill>
                  <a:schemeClr val="bg1"/>
                </a:solidFill>
              </a:rPr>
              <a:t>O-5</a:t>
            </a:r>
          </a:p>
          <a:p>
            <a:pPr marL="342900" indent="-342900">
              <a:buFont typeface="Wingdings" panose="05000000000000000000" pitchFamily="2" charset="2"/>
              <a:buChar char="§"/>
              <a:defRPr/>
            </a:pPr>
            <a:r>
              <a:rPr lang="en-US" sz="2000" dirty="0">
                <a:solidFill>
                  <a:schemeClr val="bg1"/>
                </a:solidFill>
              </a:rPr>
              <a:t>20 years of Service</a:t>
            </a:r>
          </a:p>
          <a:p>
            <a:pPr marL="342900" indent="-342900">
              <a:buFont typeface="Wingdings" panose="05000000000000000000" pitchFamily="2" charset="2"/>
              <a:buChar char="§"/>
              <a:defRPr/>
            </a:pPr>
            <a:r>
              <a:rPr lang="en-US" sz="2000" dirty="0">
                <a:solidFill>
                  <a:schemeClr val="bg1"/>
                </a:solidFill>
              </a:rPr>
              <a:t>Married </a:t>
            </a:r>
          </a:p>
          <a:p>
            <a:pPr marL="342900" indent="-342900">
              <a:buFont typeface="Wingdings" panose="05000000000000000000" pitchFamily="2" charset="2"/>
              <a:buChar char="§"/>
              <a:defRPr/>
            </a:pPr>
            <a:r>
              <a:rPr lang="en-US" sz="2000" dirty="0">
                <a:solidFill>
                  <a:schemeClr val="bg1"/>
                </a:solidFill>
              </a:rPr>
              <a:t>Two Children</a:t>
            </a:r>
          </a:p>
          <a:p>
            <a:pPr marL="342900" indent="-342900">
              <a:buFont typeface="Wingdings" panose="05000000000000000000" pitchFamily="2" charset="2"/>
              <a:buChar char="§"/>
              <a:defRPr/>
            </a:pPr>
            <a:r>
              <a:rPr lang="en-US" sz="2000" dirty="0">
                <a:solidFill>
                  <a:schemeClr val="bg1"/>
                </a:solidFill>
              </a:rPr>
              <a:t>San Antonio TX; 78150</a:t>
            </a:r>
          </a:p>
          <a:p>
            <a:pPr marL="285750" indent="-285750">
              <a:buFontTx/>
              <a:buChar char="-"/>
              <a:defRPr/>
            </a:pPr>
            <a:endParaRPr lang="en-US" sz="2000" dirty="0">
              <a:solidFill>
                <a:schemeClr val="bg1"/>
              </a:solidFill>
            </a:endParaRPr>
          </a:p>
          <a:p>
            <a:pPr>
              <a:defRPr/>
            </a:pPr>
            <a:r>
              <a:rPr lang="en-US" sz="2000" dirty="0">
                <a:solidFill>
                  <a:schemeClr val="bg1"/>
                </a:solidFill>
              </a:rPr>
              <a:t>Current Salary:</a:t>
            </a:r>
          </a:p>
          <a:p>
            <a:pPr marL="342900" indent="-342900">
              <a:buFont typeface="Wingdings" panose="05000000000000000000" pitchFamily="2" charset="2"/>
              <a:buChar char="§"/>
              <a:defRPr/>
            </a:pPr>
            <a:r>
              <a:rPr lang="en-US" sz="2000" dirty="0">
                <a:solidFill>
                  <a:schemeClr val="bg1"/>
                </a:solidFill>
              </a:rPr>
              <a:t>$139,107</a:t>
            </a:r>
          </a:p>
          <a:p>
            <a:pPr marL="342900" indent="-342900">
              <a:buFont typeface="Wingdings" panose="05000000000000000000" pitchFamily="2" charset="2"/>
              <a:buChar char="§"/>
              <a:defRPr/>
            </a:pPr>
            <a:r>
              <a:rPr lang="en-US" sz="2000" dirty="0">
                <a:solidFill>
                  <a:schemeClr val="bg1"/>
                </a:solidFill>
              </a:rPr>
              <a:t>$172,548 with BAH, BAS</a:t>
            </a:r>
          </a:p>
          <a:p>
            <a:pPr marL="285750" indent="-285750">
              <a:buFontTx/>
              <a:buChar char="-"/>
              <a:defRPr/>
            </a:pPr>
            <a:endParaRPr lang="en-US" sz="2000" dirty="0">
              <a:solidFill>
                <a:schemeClr val="bg1"/>
              </a:solidFill>
            </a:endParaRPr>
          </a:p>
          <a:p>
            <a:pPr>
              <a:defRPr/>
            </a:pPr>
            <a:r>
              <a:rPr lang="en-US" sz="2000" dirty="0">
                <a:solidFill>
                  <a:schemeClr val="bg1"/>
                </a:solidFill>
              </a:rPr>
              <a:t>Civilian Equivalent:</a:t>
            </a:r>
          </a:p>
          <a:p>
            <a:pPr marL="342900" indent="-342900">
              <a:buFont typeface="Wingdings" panose="05000000000000000000" pitchFamily="2" charset="2"/>
              <a:buChar char="§"/>
              <a:defRPr/>
            </a:pPr>
            <a:r>
              <a:rPr lang="en-US" sz="2000" dirty="0">
                <a:solidFill>
                  <a:schemeClr val="bg1"/>
                </a:solidFill>
              </a:rPr>
              <a:t>$181, 981</a:t>
            </a:r>
          </a:p>
        </p:txBody>
      </p:sp>
      <p:sp>
        <p:nvSpPr>
          <p:cNvPr id="8" name="TextBox 7">
            <a:extLst>
              <a:ext uri="{FF2B5EF4-FFF2-40B4-BE49-F238E27FC236}">
                <a16:creationId xmlns:a16="http://schemas.microsoft.com/office/drawing/2014/main" id="{CDF78014-2F4D-4F3B-AED6-36897F358162}"/>
              </a:ext>
            </a:extLst>
          </p:cNvPr>
          <p:cNvSpPr txBox="1"/>
          <p:nvPr/>
        </p:nvSpPr>
        <p:spPr>
          <a:xfrm>
            <a:off x="127571" y="6324598"/>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11</a:t>
            </a:r>
          </a:p>
        </p:txBody>
      </p:sp>
      <p:cxnSp>
        <p:nvCxnSpPr>
          <p:cNvPr id="12" name="Straight Connector 11">
            <a:extLst>
              <a:ext uri="{FF2B5EF4-FFF2-40B4-BE49-F238E27FC236}">
                <a16:creationId xmlns:a16="http://schemas.microsoft.com/office/drawing/2014/main" id="{4DA0EAF2-55EC-42B7-AA10-CB046A6E27D2}"/>
              </a:ext>
            </a:extLst>
          </p:cNvPr>
          <p:cNvCxnSpPr/>
          <p:nvPr/>
        </p:nvCxnSpPr>
        <p:spPr>
          <a:xfrm>
            <a:off x="304800" y="2450961"/>
            <a:ext cx="42672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2FE599-5F1D-DF3C-8DC8-40A60BBAC824}"/>
              </a:ext>
            </a:extLst>
          </p:cNvPr>
          <p:cNvPicPr>
            <a:picLocks noChangeAspect="1"/>
          </p:cNvPicPr>
          <p:nvPr/>
        </p:nvPicPr>
        <p:blipFill>
          <a:blip r:embed="rId4"/>
          <a:stretch>
            <a:fillRect/>
          </a:stretch>
        </p:blipFill>
        <p:spPr>
          <a:xfrm>
            <a:off x="5462542" y="199574"/>
            <a:ext cx="5877745" cy="6458851"/>
          </a:xfrm>
          <a:prstGeom prst="rect">
            <a:avLst/>
          </a:prstGeom>
        </p:spPr>
      </p:pic>
    </p:spTree>
    <p:extLst>
      <p:ext uri="{BB962C8B-B14F-4D97-AF65-F5344CB8AC3E}">
        <p14:creationId xmlns:p14="http://schemas.microsoft.com/office/powerpoint/2010/main" val="21964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8829" y="532868"/>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Salary Equivalent</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1998996"/>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12 </a:t>
            </a:r>
          </a:p>
        </p:txBody>
      </p:sp>
      <p:sp>
        <p:nvSpPr>
          <p:cNvPr id="10" name="Rectangle 9">
            <a:extLst>
              <a:ext uri="{FF2B5EF4-FFF2-40B4-BE49-F238E27FC236}">
                <a16:creationId xmlns:a16="http://schemas.microsoft.com/office/drawing/2014/main" id="{D24112F4-02B4-7747-8E41-11079C92871E}"/>
              </a:ext>
            </a:extLst>
          </p:cNvPr>
          <p:cNvSpPr/>
          <p:nvPr/>
        </p:nvSpPr>
        <p:spPr>
          <a:xfrm>
            <a:off x="8573561" y="0"/>
            <a:ext cx="3618439" cy="68579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A3246D3-CD1B-362F-6F17-7797A0008E96}"/>
              </a:ext>
            </a:extLst>
          </p:cNvPr>
          <p:cNvSpPr txBox="1"/>
          <p:nvPr/>
        </p:nvSpPr>
        <p:spPr>
          <a:xfrm>
            <a:off x="8804812" y="1104368"/>
            <a:ext cx="315858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Regular Military Compensation Calculator (RMC)</a:t>
            </a:r>
          </a:p>
        </p:txBody>
      </p:sp>
      <p:sp>
        <p:nvSpPr>
          <p:cNvPr id="13" name="TextBox 12">
            <a:extLst>
              <a:ext uri="{FF2B5EF4-FFF2-40B4-BE49-F238E27FC236}">
                <a16:creationId xmlns:a16="http://schemas.microsoft.com/office/drawing/2014/main" id="{B786257E-F5E1-3685-265E-E75B6C37AB1D}"/>
              </a:ext>
            </a:extLst>
          </p:cNvPr>
          <p:cNvSpPr txBox="1"/>
          <p:nvPr/>
        </p:nvSpPr>
        <p:spPr>
          <a:xfrm>
            <a:off x="301516" y="2254077"/>
            <a:ext cx="7443226" cy="2927468"/>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Go to the </a:t>
            </a:r>
            <a:r>
              <a:rPr kumimoji="0" lang="en-US" sz="1800" b="0" i="0" u="sng"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RMC Calculator</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 link below or use the QR code </a:t>
            </a: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Provide the information requested on the RMC Calculator.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Click Calculate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On the </a:t>
            </a:r>
            <a:r>
              <a:rPr kumimoji="0" lang="en-US" sz="1800" b="1"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Spending Plan </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add the total to the ANNUAL SALARY EQUIVALENT box under the appropriate PROJECTED column. Your MONTHLY SALARY will be calculated automatically.</a:t>
            </a: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lang="en-US" dirty="0">
                <a:solidFill>
                  <a:prstClr val="white"/>
                </a:solidFill>
                <a:latin typeface="Verdana" panose="020B0604030504040204" pitchFamily="34" charset="0"/>
                <a:ea typeface="Calibri" panose="020F0502020204030204" pitchFamily="34" charset="0"/>
                <a:cs typeface="Times New Roman" panose="02020603050405020304" pitchFamily="18" charset="0"/>
              </a:rPr>
              <a:t>Add any additional sources of income to the spending plan for a full monthly income amount.</a:t>
            </a: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D825590-B492-14B2-A762-F6E7F26E8993}"/>
              </a:ext>
            </a:extLst>
          </p:cNvPr>
          <p:cNvSpPr txBox="1"/>
          <p:nvPr/>
        </p:nvSpPr>
        <p:spPr>
          <a:xfrm>
            <a:off x="98829" y="5673636"/>
            <a:ext cx="7848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https://militarypay.defense.gov/Calculators/RMC-Calculator/</a:t>
            </a:r>
          </a:p>
        </p:txBody>
      </p:sp>
      <p:pic>
        <p:nvPicPr>
          <p:cNvPr id="9" name="Picture 8">
            <a:extLst>
              <a:ext uri="{FF2B5EF4-FFF2-40B4-BE49-F238E27FC236}">
                <a16:creationId xmlns:a16="http://schemas.microsoft.com/office/drawing/2014/main" id="{C7855214-F813-B189-ACA6-E471C00716C6}"/>
              </a:ext>
            </a:extLst>
          </p:cNvPr>
          <p:cNvPicPr>
            <a:picLocks noChangeAspect="1"/>
          </p:cNvPicPr>
          <p:nvPr/>
        </p:nvPicPr>
        <p:blipFill>
          <a:blip r:embed="rId5"/>
          <a:stretch>
            <a:fillRect/>
          </a:stretch>
        </p:blipFill>
        <p:spPr>
          <a:xfrm>
            <a:off x="9235016" y="3115914"/>
            <a:ext cx="2295525" cy="2295525"/>
          </a:xfrm>
          <a:prstGeom prst="rect">
            <a:avLst/>
          </a:prstGeom>
        </p:spPr>
      </p:pic>
      <p:pic>
        <p:nvPicPr>
          <p:cNvPr id="8" name="Picture 7" descr="A blue and white pencil and speech bubble&#10;&#10;AI-generated content may be incorrect.">
            <a:extLst>
              <a:ext uri="{FF2B5EF4-FFF2-40B4-BE49-F238E27FC236}">
                <a16:creationId xmlns:a16="http://schemas.microsoft.com/office/drawing/2014/main" id="{71AE7B2F-331C-1D8C-A3D9-8DEF5189BA00}"/>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371600" y="189626"/>
            <a:ext cx="934390" cy="934390"/>
          </a:xfrm>
          <a:prstGeom prst="rect">
            <a:avLst/>
          </a:prstGeom>
        </p:spPr>
      </p:pic>
    </p:spTree>
    <p:extLst>
      <p:ext uri="{BB962C8B-B14F-4D97-AF65-F5344CB8AC3E}">
        <p14:creationId xmlns:p14="http://schemas.microsoft.com/office/powerpoint/2010/main" val="39249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C22F23-8456-2C0C-8DDF-7478A25CDB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tretch>
            <a:fillRect/>
          </a:stretch>
        </p:blipFill>
        <p:spPr>
          <a:xfrm>
            <a:off x="58725" y="1600200"/>
            <a:ext cx="12074550" cy="5257800"/>
          </a:xfrm>
          <a:prstGeom prst="rect">
            <a:avLst/>
          </a:prstGeom>
        </p:spPr>
      </p:pic>
      <p:sp>
        <p:nvSpPr>
          <p:cNvPr id="6" name="Title 1">
            <a:extLst>
              <a:ext uri="{FF2B5EF4-FFF2-40B4-BE49-F238E27FC236}">
                <a16:creationId xmlns:a16="http://schemas.microsoft.com/office/drawing/2014/main" id="{F08768C7-F2FF-642C-EF94-7D7CBA4E96E1}"/>
              </a:ext>
            </a:extLst>
          </p:cNvPr>
          <p:cNvSpPr txBox="1">
            <a:spLocks/>
          </p:cNvSpPr>
          <p:nvPr/>
        </p:nvSpPr>
        <p:spPr>
          <a:xfrm>
            <a:off x="457200" y="87958"/>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Salary equivalent: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is missing?</a:t>
            </a: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4" name="TextBox 3">
            <a:extLst>
              <a:ext uri="{FF2B5EF4-FFF2-40B4-BE49-F238E27FC236}">
                <a16:creationId xmlns:a16="http://schemas.microsoft.com/office/drawing/2014/main" id="{41840AAB-10F1-53D7-C3FC-52D27B35FDA3}"/>
              </a:ext>
            </a:extLst>
          </p:cNvPr>
          <p:cNvSpPr txBox="1"/>
          <p:nvPr/>
        </p:nvSpPr>
        <p:spPr>
          <a:xfrm>
            <a:off x="3031337" y="2286000"/>
            <a:ext cx="6527799" cy="3477875"/>
          </a:xfrm>
          <a:prstGeom prst="rect">
            <a:avLst/>
          </a:prstGeom>
          <a:solidFill>
            <a:schemeClr val="tx2"/>
          </a:solidFill>
        </p:spPr>
        <p:txBody>
          <a:bodyPr wrap="square">
            <a:spAutoFit/>
          </a:bodyPr>
          <a:lstStyle/>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Special pays and incentives</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Social Security</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Medicare</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State and local taxes</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Life and </a:t>
            </a:r>
            <a:r>
              <a:rPr lang="en-US" sz="3600" dirty="0">
                <a:solidFill>
                  <a:prstClr val="white"/>
                </a:solidFill>
                <a:latin typeface="Calibri" panose="020F0502020204030204"/>
              </a:rPr>
              <a:t>lifestyle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benefits</a:t>
            </a:r>
          </a:p>
        </p:txBody>
      </p:sp>
      <p:sp>
        <p:nvSpPr>
          <p:cNvPr id="8" name="TextBox 7">
            <a:extLst>
              <a:ext uri="{FF2B5EF4-FFF2-40B4-BE49-F238E27FC236}">
                <a16:creationId xmlns:a16="http://schemas.microsoft.com/office/drawing/2014/main" id="{AACD8644-5379-2523-8192-6799E8997D7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13 </a:t>
            </a:r>
          </a:p>
        </p:txBody>
      </p:sp>
    </p:spTree>
    <p:extLst>
      <p:ext uri="{BB962C8B-B14F-4D97-AF65-F5344CB8AC3E}">
        <p14:creationId xmlns:p14="http://schemas.microsoft.com/office/powerpoint/2010/main" val="129773590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1F31865-32F5-2427-025C-9D2780AD2CF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3000"/>
                    </a14:imgEffect>
                  </a14:imgLayer>
                </a14:imgProps>
              </a:ext>
            </a:extLst>
          </a:blip>
          <a:stretch>
            <a:fillRect/>
          </a:stretch>
        </p:blipFill>
        <p:spPr>
          <a:xfrm>
            <a:off x="754564" y="38925"/>
            <a:ext cx="11437436" cy="2202112"/>
          </a:xfrm>
          <a:prstGeom prst="rect">
            <a:avLst/>
          </a:prstGeom>
        </p:spPr>
      </p:pic>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7"/>
          <a:stretch>
            <a:fillRect/>
          </a:stretch>
        </p:blipFill>
        <p:spPr>
          <a:xfrm>
            <a:off x="0" y="0"/>
            <a:ext cx="754563" cy="6858000"/>
          </a:xfrm>
          <a:prstGeom prst="rect">
            <a:avLst/>
          </a:prstGeom>
        </p:spPr>
      </p:pic>
      <p:grpSp>
        <p:nvGrpSpPr>
          <p:cNvPr id="5" name="Group 4">
            <a:extLst>
              <a:ext uri="{FF2B5EF4-FFF2-40B4-BE49-F238E27FC236}">
                <a16:creationId xmlns:a16="http://schemas.microsoft.com/office/drawing/2014/main" id="{EC596310-CB6A-4316-B841-796B6BBAF706}"/>
              </a:ext>
            </a:extLst>
          </p:cNvPr>
          <p:cNvGrpSpPr/>
          <p:nvPr/>
        </p:nvGrpSpPr>
        <p:grpSpPr>
          <a:xfrm>
            <a:off x="231934" y="461222"/>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B98D8DC-BD50-4002-3959-F0367E75E8C9}"/>
              </a:ext>
            </a:extLst>
          </p:cNvPr>
          <p:cNvSpPr txBox="1">
            <a:spLocks/>
          </p:cNvSpPr>
          <p:nvPr/>
        </p:nvSpPr>
        <p:spPr>
          <a:xfrm>
            <a:off x="1954099" y="283028"/>
            <a:ext cx="6906872" cy="28194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Total Compensation and Benefits</a:t>
            </a:r>
          </a:p>
        </p:txBody>
      </p:sp>
      <p:sp>
        <p:nvSpPr>
          <p:cNvPr id="3" name="TextBox 2">
            <a:extLst>
              <a:ext uri="{FF2B5EF4-FFF2-40B4-BE49-F238E27FC236}">
                <a16:creationId xmlns:a16="http://schemas.microsoft.com/office/drawing/2014/main" id="{8EB31339-DAC4-7149-FC93-55DE64AA4292}"/>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14 </a:t>
            </a:r>
          </a:p>
        </p:txBody>
      </p:sp>
      <p:sp>
        <p:nvSpPr>
          <p:cNvPr id="8" name="TextBox 7">
            <a:extLst>
              <a:ext uri="{FF2B5EF4-FFF2-40B4-BE49-F238E27FC236}">
                <a16:creationId xmlns:a16="http://schemas.microsoft.com/office/drawing/2014/main" id="{43673B76-52C3-327E-DA24-E57A137B06A6}"/>
              </a:ext>
            </a:extLst>
          </p:cNvPr>
          <p:cNvSpPr txBox="1"/>
          <p:nvPr/>
        </p:nvSpPr>
        <p:spPr>
          <a:xfrm>
            <a:off x="2062049" y="2436173"/>
            <a:ext cx="6057900" cy="412927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9F736"/>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Times New Roman" panose="02020603050405020304" pitchFamily="18" charset="0"/>
              </a:rPr>
              <a:t>Military Comp/Benefits:</a:t>
            </a:r>
            <a:endParaRPr kumimoji="0" lang="en-US" sz="2000" b="0" i="0" u="none" strike="noStrike" kern="1200" cap="none" spc="0" normalizeH="0" baseline="0" noProof="0" dirty="0">
              <a:ln>
                <a:noFill/>
              </a:ln>
              <a:solidFill>
                <a:srgbClr val="09F736"/>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Health insurance (i.e., TRICARE)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Dental insurance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Vision insurance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Servicemembers’ Group Life Insurance (SGLI)</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Family Servicemembers’ Group Life Insurance (FSGLI)</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Death benefits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Commissary privileges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 gym access </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 childcare facilities, etc.</a:t>
            </a:r>
          </a:p>
        </p:txBody>
      </p:sp>
      <p:sp>
        <p:nvSpPr>
          <p:cNvPr id="9" name="TextBox 8">
            <a:extLst>
              <a:ext uri="{FF2B5EF4-FFF2-40B4-BE49-F238E27FC236}">
                <a16:creationId xmlns:a16="http://schemas.microsoft.com/office/drawing/2014/main" id="{D6E5866C-1C84-05A4-C90A-79E67AEE17BD}"/>
              </a:ext>
            </a:extLst>
          </p:cNvPr>
          <p:cNvSpPr txBox="1"/>
          <p:nvPr/>
        </p:nvSpPr>
        <p:spPr>
          <a:xfrm>
            <a:off x="8389437" y="2465577"/>
            <a:ext cx="3211172"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Civilian Sector: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Bonus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Commissions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Paid time off</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Profit sharing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Medical insurance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Stock options</a:t>
            </a:r>
          </a:p>
        </p:txBody>
      </p:sp>
      <p:cxnSp>
        <p:nvCxnSpPr>
          <p:cNvPr id="19" name="Straight Connector 18">
            <a:extLst>
              <a:ext uri="{FF2B5EF4-FFF2-40B4-BE49-F238E27FC236}">
                <a16:creationId xmlns:a16="http://schemas.microsoft.com/office/drawing/2014/main" id="{356BCEFC-F65C-68A8-B8EE-A952A6A5B075}"/>
              </a:ext>
            </a:extLst>
          </p:cNvPr>
          <p:cNvCxnSpPr/>
          <p:nvPr/>
        </p:nvCxnSpPr>
        <p:spPr>
          <a:xfrm>
            <a:off x="754563" y="2241037"/>
            <a:ext cx="11437437"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14488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C22F23-8456-2C0C-8DDF-7478A25CDB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tretch>
            <a:fillRect/>
          </a:stretch>
        </p:blipFill>
        <p:spPr>
          <a:xfrm>
            <a:off x="58725" y="1482725"/>
            <a:ext cx="12074550" cy="5375275"/>
          </a:xfrm>
          <a:prstGeom prst="rect">
            <a:avLst/>
          </a:prstGeom>
        </p:spPr>
      </p:pic>
      <p:sp>
        <p:nvSpPr>
          <p:cNvPr id="6" name="Title 1">
            <a:extLst>
              <a:ext uri="{FF2B5EF4-FFF2-40B4-BE49-F238E27FC236}">
                <a16:creationId xmlns:a16="http://schemas.microsoft.com/office/drawing/2014/main" id="{F08768C7-F2FF-642C-EF94-7D7CBA4E96E1}"/>
              </a:ext>
            </a:extLst>
          </p:cNvPr>
          <p:cNvSpPr txBox="1">
            <a:spLocks/>
          </p:cNvSpPr>
          <p:nvPr/>
        </p:nvSpPr>
        <p:spPr>
          <a:xfrm>
            <a:off x="457200" y="87958"/>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8" name="TextBox 7">
            <a:extLst>
              <a:ext uri="{FF2B5EF4-FFF2-40B4-BE49-F238E27FC236}">
                <a16:creationId xmlns:a16="http://schemas.microsoft.com/office/drawing/2014/main" id="{AACD8644-5379-2523-8192-6799E8997D7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15 </a:t>
            </a:r>
          </a:p>
        </p:txBody>
      </p:sp>
      <p:sp>
        <p:nvSpPr>
          <p:cNvPr id="2" name="Title 1">
            <a:extLst>
              <a:ext uri="{FF2B5EF4-FFF2-40B4-BE49-F238E27FC236}">
                <a16:creationId xmlns:a16="http://schemas.microsoft.com/office/drawing/2014/main" id="{5B6CF82C-2A95-4D7E-64A5-4B640E02FE63}"/>
              </a:ext>
            </a:extLst>
          </p:cNvPr>
          <p:cNvSpPr txBox="1">
            <a:spLocks/>
          </p:cNvSpPr>
          <p:nvPr/>
        </p:nvSpPr>
        <p:spPr>
          <a:xfrm>
            <a:off x="515925" y="22660"/>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 of Benefits: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Mil and CIV Comparison</a:t>
            </a: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aphicFrame>
        <p:nvGraphicFramePr>
          <p:cNvPr id="3" name="Table 2">
            <a:extLst>
              <a:ext uri="{FF2B5EF4-FFF2-40B4-BE49-F238E27FC236}">
                <a16:creationId xmlns:a16="http://schemas.microsoft.com/office/drawing/2014/main" id="{552F0D60-2E1B-21D8-10EB-FBEA2F9F20FD}"/>
              </a:ext>
            </a:extLst>
          </p:cNvPr>
          <p:cNvGraphicFramePr>
            <a:graphicFrameLocks noGrp="1"/>
          </p:cNvGraphicFramePr>
          <p:nvPr>
            <p:extLst>
              <p:ext uri="{D42A27DB-BD31-4B8C-83A1-F6EECF244321}">
                <p14:modId xmlns:p14="http://schemas.microsoft.com/office/powerpoint/2010/main" val="1381744213"/>
              </p:ext>
            </p:extLst>
          </p:nvPr>
        </p:nvGraphicFramePr>
        <p:xfrm>
          <a:off x="1295400" y="1555782"/>
          <a:ext cx="10210800" cy="5189378"/>
        </p:xfrm>
        <a:graphic>
          <a:graphicData uri="http://schemas.openxmlformats.org/drawingml/2006/table">
            <a:tbl>
              <a:tblPr firstRow="1" firstCol="1" bandRow="1">
                <a:tableStyleId>{5C22544A-7EE6-4342-B048-85BDC9FD1C3A}</a:tableStyleId>
              </a:tblPr>
              <a:tblGrid>
                <a:gridCol w="3403600">
                  <a:extLst>
                    <a:ext uri="{9D8B030D-6E8A-4147-A177-3AD203B41FA5}">
                      <a16:colId xmlns:a16="http://schemas.microsoft.com/office/drawing/2014/main" val="2026735050"/>
                    </a:ext>
                  </a:extLst>
                </a:gridCol>
                <a:gridCol w="3403600">
                  <a:extLst>
                    <a:ext uri="{9D8B030D-6E8A-4147-A177-3AD203B41FA5}">
                      <a16:colId xmlns:a16="http://schemas.microsoft.com/office/drawing/2014/main" val="331374531"/>
                    </a:ext>
                  </a:extLst>
                </a:gridCol>
                <a:gridCol w="3403600">
                  <a:extLst>
                    <a:ext uri="{9D8B030D-6E8A-4147-A177-3AD203B41FA5}">
                      <a16:colId xmlns:a16="http://schemas.microsoft.com/office/drawing/2014/main" val="2377828247"/>
                    </a:ext>
                  </a:extLst>
                </a:gridCol>
              </a:tblGrid>
              <a:tr h="445222">
                <a:tc>
                  <a:txBody>
                    <a:bodyPr/>
                    <a:lstStyle/>
                    <a:p>
                      <a:pPr marL="0" marR="0">
                        <a:lnSpc>
                          <a:spcPct val="115000"/>
                        </a:lnSpc>
                        <a:spcBef>
                          <a:spcPts val="0"/>
                        </a:spcBef>
                        <a:spcAft>
                          <a:spcPts val="0"/>
                        </a:spcAft>
                      </a:pPr>
                      <a:r>
                        <a:rPr lang="en-US" sz="2000" dirty="0">
                          <a:effectLst/>
                        </a:rPr>
                        <a:t>BENEFIT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Military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Civilian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3150111"/>
                  </a:ext>
                </a:extLst>
              </a:tr>
              <a:tr h="668372">
                <a:tc>
                  <a:txBody>
                    <a:bodyPr/>
                    <a:lstStyle/>
                    <a:p>
                      <a:pPr marL="0" marR="0">
                        <a:lnSpc>
                          <a:spcPct val="115000"/>
                        </a:lnSpc>
                        <a:spcBef>
                          <a:spcPts val="0"/>
                        </a:spcBef>
                        <a:spcAft>
                          <a:spcPts val="0"/>
                        </a:spcAft>
                      </a:pPr>
                      <a:r>
                        <a:rPr lang="en-US" sz="2000" dirty="0">
                          <a:effectLst/>
                        </a:rPr>
                        <a:t>Healthcare Premium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 with TRICARE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Single: $450</a:t>
                      </a:r>
                    </a:p>
                    <a:p>
                      <a:pPr marL="0" marR="0">
                        <a:lnSpc>
                          <a:spcPct val="115000"/>
                        </a:lnSpc>
                        <a:spcBef>
                          <a:spcPts val="0"/>
                        </a:spcBef>
                        <a:spcAft>
                          <a:spcPts val="0"/>
                        </a:spcAft>
                      </a:pPr>
                      <a:r>
                        <a:rPr lang="en-US" sz="2000" dirty="0">
                          <a:effectLst/>
                        </a:rPr>
                        <a:t>Family of 4: $1,450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1626474"/>
                  </a:ext>
                </a:extLst>
              </a:tr>
              <a:tr h="377307">
                <a:tc>
                  <a:txBody>
                    <a:bodyPr/>
                    <a:lstStyle/>
                    <a:p>
                      <a:pPr marL="0" marR="0">
                        <a:lnSpc>
                          <a:spcPct val="115000"/>
                        </a:lnSpc>
                        <a:spcBef>
                          <a:spcPts val="0"/>
                        </a:spcBef>
                        <a:spcAft>
                          <a:spcPts val="0"/>
                        </a:spcAft>
                      </a:pPr>
                      <a:r>
                        <a:rPr lang="en-US" sz="2000" dirty="0">
                          <a:effectLst/>
                        </a:rPr>
                        <a:t>Childcare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child/month: $200 - $1000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child/month: $1,200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3880643"/>
                  </a:ext>
                </a:extLst>
              </a:tr>
              <a:tr h="668372">
                <a:tc>
                  <a:txBody>
                    <a:bodyPr/>
                    <a:lstStyle/>
                    <a:p>
                      <a:pPr marL="0" marR="0">
                        <a:lnSpc>
                          <a:spcPct val="115000"/>
                        </a:lnSpc>
                        <a:spcBef>
                          <a:spcPts val="0"/>
                        </a:spcBef>
                        <a:spcAft>
                          <a:spcPts val="0"/>
                        </a:spcAft>
                      </a:pPr>
                      <a:r>
                        <a:rPr lang="en-US" sz="2000" dirty="0">
                          <a:effectLst/>
                        </a:rPr>
                        <a:t>Dental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Family/per month: $30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Individual: $20-50</a:t>
                      </a:r>
                    </a:p>
                    <a:p>
                      <a:pPr marL="0" marR="0">
                        <a:lnSpc>
                          <a:spcPct val="115000"/>
                        </a:lnSpc>
                        <a:spcBef>
                          <a:spcPts val="0"/>
                        </a:spcBef>
                        <a:spcAft>
                          <a:spcPts val="0"/>
                        </a:spcAft>
                      </a:pPr>
                      <a:r>
                        <a:rPr lang="en-US" sz="2000" dirty="0">
                          <a:effectLst/>
                        </a:rPr>
                        <a:t>Family: $50-150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8276220"/>
                  </a:ext>
                </a:extLst>
              </a:tr>
              <a:tr h="377307">
                <a:tc>
                  <a:txBody>
                    <a:bodyPr/>
                    <a:lstStyle/>
                    <a:p>
                      <a:pPr marL="0" marR="0">
                        <a:lnSpc>
                          <a:spcPct val="115000"/>
                        </a:lnSpc>
                        <a:spcBef>
                          <a:spcPts val="0"/>
                        </a:spcBef>
                        <a:spcAft>
                          <a:spcPts val="0"/>
                        </a:spcAft>
                      </a:pPr>
                      <a:r>
                        <a:rPr lang="en-US" sz="2000" dirty="0">
                          <a:effectLst/>
                        </a:rPr>
                        <a:t>Vision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person/per month: $14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6850371"/>
                  </a:ext>
                </a:extLst>
              </a:tr>
              <a:tr h="668372">
                <a:tc>
                  <a:txBody>
                    <a:bodyPr/>
                    <a:lstStyle/>
                    <a:p>
                      <a:pPr marL="0" marR="0">
                        <a:lnSpc>
                          <a:spcPct val="115000"/>
                        </a:lnSpc>
                        <a:spcBef>
                          <a:spcPts val="0"/>
                        </a:spcBef>
                        <a:spcAft>
                          <a:spcPts val="0"/>
                        </a:spcAft>
                      </a:pPr>
                      <a:r>
                        <a:rPr lang="en-US" sz="2000" dirty="0">
                          <a:effectLst/>
                        </a:rPr>
                        <a:t>Gym Membership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$40-70 per month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3726123"/>
                  </a:ext>
                </a:extLst>
              </a:tr>
              <a:tr h="959438">
                <a:tc>
                  <a:txBody>
                    <a:bodyPr/>
                    <a:lstStyle/>
                    <a:p>
                      <a:pPr marL="0" marR="0">
                        <a:lnSpc>
                          <a:spcPct val="115000"/>
                        </a:lnSpc>
                        <a:spcBef>
                          <a:spcPts val="0"/>
                        </a:spcBef>
                        <a:spcAft>
                          <a:spcPts val="0"/>
                        </a:spcAft>
                      </a:pPr>
                      <a:r>
                        <a:rPr lang="en-US" sz="2000" dirty="0">
                          <a:effectLst/>
                        </a:rPr>
                        <a:t>Family Life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$100,000 in coverage and based on age/month: $5-30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$100,000 in coverage and based on age/month:</a:t>
                      </a:r>
                    </a:p>
                    <a:p>
                      <a:pPr marL="0" marR="0">
                        <a:lnSpc>
                          <a:spcPct val="115000"/>
                        </a:lnSpc>
                        <a:spcBef>
                          <a:spcPts val="0"/>
                        </a:spcBef>
                        <a:spcAft>
                          <a:spcPts val="0"/>
                        </a:spcAft>
                      </a:pPr>
                      <a:r>
                        <a:rPr lang="en-US" sz="2000" dirty="0">
                          <a:effectLst/>
                        </a:rPr>
                        <a:t>$7-36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1844583"/>
                  </a:ext>
                </a:extLst>
              </a:tr>
              <a:tr h="454924">
                <a:tc>
                  <a:txBody>
                    <a:bodyPr/>
                    <a:lstStyle/>
                    <a:p>
                      <a:pPr marL="0" marR="0">
                        <a:lnSpc>
                          <a:spcPct val="115000"/>
                        </a:lnSpc>
                        <a:spcBef>
                          <a:spcPts val="0"/>
                        </a:spcBef>
                        <a:spcAft>
                          <a:spcPts val="0"/>
                        </a:spcAft>
                      </a:pPr>
                      <a:r>
                        <a:rPr lang="en-US" sz="2000" dirty="0">
                          <a:effectLst/>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$235 - 1,037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$1,758-2,907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0586361"/>
                  </a:ext>
                </a:extLst>
              </a:tr>
              <a:tr h="474328">
                <a:tc gridSpan="3">
                  <a:txBody>
                    <a:bodyPr/>
                    <a:lstStyle/>
                    <a:p>
                      <a:pPr marL="0" marR="0" algn="ctr">
                        <a:lnSpc>
                          <a:spcPct val="115000"/>
                        </a:lnSpc>
                        <a:spcBef>
                          <a:spcPts val="0"/>
                        </a:spcBef>
                        <a:spcAft>
                          <a:spcPts val="0"/>
                        </a:spcAft>
                      </a:pPr>
                      <a:r>
                        <a:rPr lang="en-US" sz="2000" dirty="0">
                          <a:effectLst/>
                        </a:rPr>
                        <a:t>*Calculated monthly and using national average, cost varies based on location.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4683223"/>
                  </a:ext>
                </a:extLst>
              </a:tr>
            </a:tbl>
          </a:graphicData>
        </a:graphic>
      </p:graphicFrame>
    </p:spTree>
    <p:extLst>
      <p:ext uri="{BB962C8B-B14F-4D97-AF65-F5344CB8AC3E}">
        <p14:creationId xmlns:p14="http://schemas.microsoft.com/office/powerpoint/2010/main" val="237716044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85F38-4482-4BA8-233D-63E3BE4B10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857999"/>
          </a:xfrm>
          <a:prstGeom prst="rect">
            <a:avLst/>
          </a:prstGeom>
          <a:ln>
            <a:noFill/>
          </a:ln>
        </p:spPr>
      </p:pic>
    </p:spTree>
    <p:extLst>
      <p:ext uri="{BB962C8B-B14F-4D97-AF65-F5344CB8AC3E}">
        <p14:creationId xmlns:p14="http://schemas.microsoft.com/office/powerpoint/2010/main" val="2477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E1D3D-A500-D4CA-1350-92077413EE67}"/>
              </a:ext>
            </a:extLst>
          </p:cNvPr>
          <p:cNvPicPr>
            <a:picLocks noChangeAspect="1"/>
          </p:cNvPicPr>
          <p:nvPr/>
        </p:nvPicPr>
        <p:blipFill>
          <a:blip r:embed="rId5"/>
          <a:stretch>
            <a:fillRect/>
          </a:stretch>
        </p:blipFill>
        <p:spPr>
          <a:xfrm>
            <a:off x="0" y="304800"/>
            <a:ext cx="3707864" cy="6553200"/>
          </a:xfrm>
          <a:prstGeom prst="rect">
            <a:avLst/>
          </a:prstGeom>
        </p:spPr>
      </p:pic>
      <p:sp>
        <p:nvSpPr>
          <p:cNvPr id="4" name="TextBox 3">
            <a:extLst>
              <a:ext uri="{FF2B5EF4-FFF2-40B4-BE49-F238E27FC236}">
                <a16:creationId xmlns:a16="http://schemas.microsoft.com/office/drawing/2014/main" id="{91718A87-8BDC-5471-6A0C-E04FA8F5BA3D}"/>
              </a:ext>
            </a:extLst>
          </p:cNvPr>
          <p:cNvSpPr txBox="1"/>
          <p:nvPr/>
        </p:nvSpPr>
        <p:spPr>
          <a:xfrm>
            <a:off x="5342476" y="278780"/>
            <a:ext cx="5620230"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Retirement Pay</a:t>
            </a:r>
          </a:p>
        </p:txBody>
      </p:sp>
      <p:sp>
        <p:nvSpPr>
          <p:cNvPr id="5" name="TextBox 4">
            <a:extLst>
              <a:ext uri="{FF2B5EF4-FFF2-40B4-BE49-F238E27FC236}">
                <a16:creationId xmlns:a16="http://schemas.microsoft.com/office/drawing/2014/main" id="{50F7D153-AB5E-5F96-2B3C-CDDB44234DFA}"/>
              </a:ext>
            </a:extLst>
          </p:cNvPr>
          <p:cNvSpPr txBox="1"/>
          <p:nvPr/>
        </p:nvSpPr>
        <p:spPr>
          <a:xfrm>
            <a:off x="4267200" y="1524000"/>
            <a:ext cx="7391400" cy="5314981"/>
          </a:xfrm>
          <a:prstGeom prst="rect">
            <a:avLst/>
          </a:prstGeom>
          <a:noFill/>
        </p:spPr>
        <p:txBody>
          <a:bodyPr wrap="square" rtlCol="0">
            <a:spAutoFit/>
          </a:bodyPr>
          <a:lstStyle/>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Must complete the </a:t>
            </a:r>
            <a:r>
              <a:rPr kumimoji="0" lang="en-US"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DD 2656</a:t>
            </a: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 along with Service requirements.  	</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Amount can be estimated for income projections after retirement.</a:t>
            </a:r>
          </a:p>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Calculated amount may have the following deductions:</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Federal, state, local taxes (based on state taxing of retirement pay)</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Survivor Benefit Plan</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Health/Life insurance</a:t>
            </a:r>
          </a:p>
          <a:p>
            <a:pPr marL="457200" marR="0" lvl="1" indent="0" algn="l" defTabSz="457200" rtl="0" eaLnBrk="1" fontAlgn="auto" latinLnBrk="0" hangingPunct="1">
              <a:lnSpc>
                <a:spcPct val="115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endParaRPr>
          </a:p>
        </p:txBody>
      </p:sp>
      <p:cxnSp>
        <p:nvCxnSpPr>
          <p:cNvPr id="6" name="Straight Connector 5">
            <a:extLst>
              <a:ext uri="{FF2B5EF4-FFF2-40B4-BE49-F238E27FC236}">
                <a16:creationId xmlns:a16="http://schemas.microsoft.com/office/drawing/2014/main" id="{6B54BB39-E31E-5418-DDDB-647FC1F62148}"/>
              </a:ext>
            </a:extLst>
          </p:cNvPr>
          <p:cNvCxnSpPr/>
          <p:nvPr/>
        </p:nvCxnSpPr>
        <p:spPr>
          <a:xfrm>
            <a:off x="3886200" y="1295400"/>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6EB358-15A0-535F-F450-000797E11DA4}"/>
              </a:ext>
            </a:extLst>
          </p:cNvPr>
          <p:cNvSpPr txBox="1"/>
          <p:nvPr/>
        </p:nvSpPr>
        <p:spPr>
          <a:xfrm>
            <a:off x="58725" y="6390381"/>
            <a:ext cx="1088333" cy="408623"/>
          </a:xfrm>
          <a:prstGeom prst="roundRect">
            <a:avLst/>
          </a:prstGeom>
          <a:solidFill>
            <a:schemeClr val="tx1">
              <a:lumMod val="65000"/>
              <a:lumOff val="35000"/>
            </a:schemeClr>
          </a:solidFill>
          <a:ln>
            <a:solidFill>
              <a:schemeClr val="bg1">
                <a:lumMod val="65000"/>
              </a:schemeClr>
            </a:solidFill>
          </a:ln>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17 </a:t>
            </a:r>
          </a:p>
        </p:txBody>
      </p:sp>
    </p:spTree>
    <p:custDataLst>
      <p:tags r:id="rId1"/>
    </p:custDataLst>
    <p:extLst>
      <p:ext uri="{BB962C8B-B14F-4D97-AF65-F5344CB8AC3E}">
        <p14:creationId xmlns:p14="http://schemas.microsoft.com/office/powerpoint/2010/main" val="384843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45741" y="277809"/>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Retirement Pay</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1750666"/>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18 </a:t>
            </a:r>
          </a:p>
        </p:txBody>
      </p:sp>
      <p:sp>
        <p:nvSpPr>
          <p:cNvPr id="10" name="Rectangle 9">
            <a:extLst>
              <a:ext uri="{FF2B5EF4-FFF2-40B4-BE49-F238E27FC236}">
                <a16:creationId xmlns:a16="http://schemas.microsoft.com/office/drawing/2014/main" id="{D24112F4-02B4-7747-8E41-11079C92871E}"/>
              </a:ext>
            </a:extLst>
          </p:cNvPr>
          <p:cNvSpPr/>
          <p:nvPr/>
        </p:nvSpPr>
        <p:spPr>
          <a:xfrm>
            <a:off x="8573561" y="0"/>
            <a:ext cx="3618439" cy="68579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https://militarypay.defense.gov/Calculators/</a:t>
            </a:r>
          </a:p>
        </p:txBody>
      </p:sp>
      <p:sp>
        <p:nvSpPr>
          <p:cNvPr id="11" name="TextBox 10">
            <a:extLst>
              <a:ext uri="{FF2B5EF4-FFF2-40B4-BE49-F238E27FC236}">
                <a16:creationId xmlns:a16="http://schemas.microsoft.com/office/drawing/2014/main" id="{EA3246D3-CD1B-362F-6F17-7797A0008E96}"/>
              </a:ext>
            </a:extLst>
          </p:cNvPr>
          <p:cNvSpPr txBox="1"/>
          <p:nvPr/>
        </p:nvSpPr>
        <p:spPr>
          <a:xfrm>
            <a:off x="8856638" y="1039119"/>
            <a:ext cx="333536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Military Pay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Projected Retirement Calculator</a:t>
            </a:r>
          </a:p>
        </p:txBody>
      </p:sp>
      <p:sp>
        <p:nvSpPr>
          <p:cNvPr id="12" name="Rectangle 2">
            <a:extLst>
              <a:ext uri="{FF2B5EF4-FFF2-40B4-BE49-F238E27FC236}">
                <a16:creationId xmlns:a16="http://schemas.microsoft.com/office/drawing/2014/main" id="{16B59690-07D2-7D87-8C09-1735B5A3A05E}"/>
              </a:ext>
            </a:extLst>
          </p:cNvPr>
          <p:cNvSpPr>
            <a:spLocks noChangeArrowheads="1"/>
          </p:cNvSpPr>
          <p:nvPr/>
        </p:nvSpPr>
        <p:spPr bwMode="auto">
          <a:xfrm>
            <a:off x="485511" y="2278137"/>
            <a:ext cx="7411178" cy="373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Use the </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Military Pay </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Projected Retirement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 calculators or QR code.  </a:t>
            </a:r>
            <a:endParaRPr kumimoji="0" lang="en-US" altLang="en-US" sz="2000" b="0" i="0" u="none" strike="noStrike" cap="none" normalizeH="0" baseline="0" dirty="0">
              <a:ln>
                <a:noFill/>
              </a:ln>
              <a:solidFill>
                <a:schemeClr val="bg1"/>
              </a:solidFill>
              <a:effectLs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Follow the directions on the website</a:t>
            </a:r>
            <a:endParaRPr lang="en-US" altLang="en-US" sz="2000" dirty="0">
              <a:solidFill>
                <a:schemeClr val="bg1"/>
              </a:solidFill>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To find yearly amount, roll over the first full High-3 Pension bar.</a:t>
            </a:r>
            <a:endParaRPr lang="en-US" altLang="en-US" sz="2000" dirty="0">
              <a:solidFill>
                <a:schemeClr val="bg1"/>
              </a:solidFill>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1"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Divide by 12 to determine monthly pension.</a:t>
            </a:r>
            <a:endParaRPr kumimoji="0" lang="en-US" altLang="en-US" sz="2000" b="0" i="0" u="none" strike="noStrike" cap="none" normalizeH="0" baseline="0" dirty="0">
              <a:ln>
                <a:noFill/>
              </a:ln>
              <a:solidFill>
                <a:schemeClr val="bg1"/>
              </a:solidFill>
              <a:effectLs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Write your projected retirement pay under the </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Projected</a:t>
            </a:r>
            <a:r>
              <a:rPr kumimoji="0" lang="en-US" altLang="en-US" sz="2000" b="0" i="0" u="none" strike="noStrike" cap="none" normalizeH="0" baseline="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000" b="0" i="0" u="none" strike="noStrike" cap="none" normalizeH="0" baseline="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 column on </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the spending plan.</a:t>
            </a:r>
          </a:p>
        </p:txBody>
      </p:sp>
      <p:pic>
        <p:nvPicPr>
          <p:cNvPr id="7" name="Picture 6">
            <a:extLst>
              <a:ext uri="{FF2B5EF4-FFF2-40B4-BE49-F238E27FC236}">
                <a16:creationId xmlns:a16="http://schemas.microsoft.com/office/drawing/2014/main" id="{019969C4-B6BD-B510-7A7D-57C9AA5731B7}"/>
              </a:ext>
            </a:extLst>
          </p:cNvPr>
          <p:cNvPicPr>
            <a:picLocks noChangeAspect="1"/>
          </p:cNvPicPr>
          <p:nvPr/>
        </p:nvPicPr>
        <p:blipFill>
          <a:blip r:embed="rId5"/>
          <a:stretch>
            <a:fillRect/>
          </a:stretch>
        </p:blipFill>
        <p:spPr>
          <a:xfrm>
            <a:off x="9059070" y="2424114"/>
            <a:ext cx="2647420" cy="2647420"/>
          </a:xfrm>
          <a:prstGeom prst="rect">
            <a:avLst/>
          </a:prstGeom>
        </p:spPr>
      </p:pic>
      <p:sp>
        <p:nvSpPr>
          <p:cNvPr id="8" name="TextBox 7">
            <a:extLst>
              <a:ext uri="{FF2B5EF4-FFF2-40B4-BE49-F238E27FC236}">
                <a16:creationId xmlns:a16="http://schemas.microsoft.com/office/drawing/2014/main" id="{172207CF-B2C4-1E96-D91B-1D49356E7318}"/>
              </a:ext>
            </a:extLst>
          </p:cNvPr>
          <p:cNvSpPr txBox="1"/>
          <p:nvPr/>
        </p:nvSpPr>
        <p:spPr>
          <a:xfrm>
            <a:off x="8573560" y="5511166"/>
            <a:ext cx="3618439" cy="830997"/>
          </a:xfrm>
          <a:prstGeom prst="rect">
            <a:avLst/>
          </a:prstGeom>
          <a:noFill/>
        </p:spPr>
        <p:txBody>
          <a:bodyPr wrap="square" rtlCol="0">
            <a:spAutoFit/>
          </a:bodyPr>
          <a:lstStyle/>
          <a:p>
            <a:r>
              <a:rPr lang="en-US" sz="2400" dirty="0"/>
              <a:t>https://militarypay.defense.gov/Calculators/</a:t>
            </a:r>
          </a:p>
        </p:txBody>
      </p:sp>
      <p:pic>
        <p:nvPicPr>
          <p:cNvPr id="9" name="Picture 8" descr="A blue and white pencil and speech bubble&#10;&#10;AI-generated content may be incorrect.">
            <a:extLst>
              <a:ext uri="{FF2B5EF4-FFF2-40B4-BE49-F238E27FC236}">
                <a16:creationId xmlns:a16="http://schemas.microsoft.com/office/drawing/2014/main" id="{8FBEDFC2-C004-26C2-C706-178E60558DE3}"/>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2057400" y="58492"/>
            <a:ext cx="934390" cy="934390"/>
          </a:xfrm>
          <a:prstGeom prst="rect">
            <a:avLst/>
          </a:prstGeom>
        </p:spPr>
      </p:pic>
    </p:spTree>
    <p:extLst>
      <p:ext uri="{BB962C8B-B14F-4D97-AF65-F5344CB8AC3E}">
        <p14:creationId xmlns:p14="http://schemas.microsoft.com/office/powerpoint/2010/main" val="39238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RETIREMENT PAY GAP</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19</a:t>
            </a:r>
          </a:p>
        </p:txBody>
      </p:sp>
      <p:grpSp>
        <p:nvGrpSpPr>
          <p:cNvPr id="2" name="Group 1"/>
          <p:cNvGrpSpPr/>
          <p:nvPr/>
        </p:nvGrpSpPr>
        <p:grpSpPr>
          <a:xfrm>
            <a:off x="7315200" y="2194436"/>
            <a:ext cx="4366592" cy="2715266"/>
            <a:chOff x="7726017" y="2266122"/>
            <a:chExt cx="4366592" cy="2091367"/>
          </a:xfrm>
        </p:grpSpPr>
        <p:sp>
          <p:nvSpPr>
            <p:cNvPr id="22" name="Round Diagonal Corner Rectangle 21"/>
            <p:cNvSpPr/>
            <p:nvPr/>
          </p:nvSpPr>
          <p:spPr>
            <a:xfrm>
              <a:off x="7878417" y="2418522"/>
              <a:ext cx="4214192" cy="1938967"/>
            </a:xfrm>
            <a:prstGeom prst="round2DiagRect">
              <a:avLst/>
            </a:prstGeom>
            <a:pattFill prst="dkDnDiag">
              <a:fgClr>
                <a:schemeClr val="bg1">
                  <a:lumMod val="85000"/>
                </a:schemeClr>
              </a:fgClr>
              <a:bgClr>
                <a:schemeClr val="bg1"/>
              </a:bgClr>
            </a:patt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 Diagonal Corner Rectangle 20"/>
            <p:cNvSpPr/>
            <p:nvPr/>
          </p:nvSpPr>
          <p:spPr>
            <a:xfrm>
              <a:off x="7726017" y="2266122"/>
              <a:ext cx="4214192" cy="1938967"/>
            </a:xfrm>
            <a:prstGeom prst="round2DiagRect">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890622" y="2376374"/>
              <a:ext cx="3884982" cy="1066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Civilian Salary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Equivalent</a:t>
              </a:r>
            </a:p>
            <a:p>
              <a:pPr marR="0" lvl="0" defTabSz="914400" rtl="0" eaLnBrk="1" fontAlgn="auto" latinLnBrk="0" hangingPunct="1">
                <a:lnSpc>
                  <a:spcPct val="100000"/>
                </a:lnSpc>
                <a:spcBef>
                  <a:spcPts val="0"/>
                </a:spcBef>
                <a:spcAft>
                  <a:spcPts val="0"/>
                </a:spcAft>
                <a:buClrTx/>
                <a:buSzTx/>
                <a:tabLst/>
                <a:defRPr/>
              </a:pPr>
              <a:r>
                <a:rPr lang="en-US" sz="2800" dirty="0">
                  <a:solidFill>
                    <a:prstClr val="white"/>
                  </a:solidFill>
                  <a:latin typeface="Calibri" panose="020F0502020204030204"/>
                </a:rPr>
                <a:t> — Disability Pay*</a:t>
              </a:r>
            </a:p>
            <a:p>
              <a:pPr lvl="0" defTabSz="914400">
                <a:defRPr/>
              </a:pPr>
              <a:r>
                <a:rPr lang="en-US" sz="2800" dirty="0">
                  <a:solidFill>
                    <a:prstClr val="white"/>
                  </a:solidFill>
                </a:rPr>
                <a:t> —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Retirement Pay</a:t>
              </a:r>
            </a:p>
          </p:txBody>
        </p:sp>
      </p:grpSp>
      <p:grpSp>
        <p:nvGrpSpPr>
          <p:cNvPr id="7" name="Group 6"/>
          <p:cNvGrpSpPr/>
          <p:nvPr/>
        </p:nvGrpSpPr>
        <p:grpSpPr>
          <a:xfrm>
            <a:off x="157750" y="2074505"/>
            <a:ext cx="6542036" cy="3914475"/>
            <a:chOff x="157750" y="2074505"/>
            <a:chExt cx="6542036" cy="3914475"/>
          </a:xfrm>
        </p:grpSpPr>
        <p:sp>
          <p:nvSpPr>
            <p:cNvPr id="12" name="Rectangle 11"/>
            <p:cNvSpPr/>
            <p:nvPr/>
          </p:nvSpPr>
          <p:spPr>
            <a:xfrm>
              <a:off x="2043211" y="4210142"/>
              <a:ext cx="1003300" cy="17788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043211" y="2074505"/>
              <a:ext cx="1003300" cy="1645883"/>
            </a:xfrm>
            <a:prstGeom prst="rect">
              <a:avLst/>
            </a:prstGeom>
            <a:pattFill prst="pct30">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187350" y="4250173"/>
              <a:ext cx="215745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Retirement Pay</a:t>
              </a:r>
            </a:p>
          </p:txBody>
        </p:sp>
        <p:cxnSp>
          <p:nvCxnSpPr>
            <p:cNvPr id="17" name="Straight Connector 16"/>
            <p:cNvCxnSpPr/>
            <p:nvPr/>
          </p:nvCxnSpPr>
          <p:spPr>
            <a:xfrm>
              <a:off x="2043211" y="4210142"/>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7750" y="2481947"/>
              <a:ext cx="1249574"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Retiree Pay Gap</a:t>
              </a:r>
            </a:p>
          </p:txBody>
        </p:sp>
        <p:sp>
          <p:nvSpPr>
            <p:cNvPr id="20" name="Right Brace 19"/>
            <p:cNvSpPr/>
            <p:nvPr/>
          </p:nvSpPr>
          <p:spPr>
            <a:xfrm>
              <a:off x="1098062" y="2102186"/>
              <a:ext cx="795130" cy="1618202"/>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3187350" y="2102186"/>
              <a:ext cx="351243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Civilian Salary Equivalent </a:t>
              </a:r>
            </a:p>
          </p:txBody>
        </p:sp>
        <p:sp>
          <p:nvSpPr>
            <p:cNvPr id="23" name="Rectangle 22"/>
            <p:cNvSpPr/>
            <p:nvPr/>
          </p:nvSpPr>
          <p:spPr>
            <a:xfrm>
              <a:off x="2038621" y="3720389"/>
              <a:ext cx="1003300" cy="489754"/>
            </a:xfrm>
            <a:prstGeom prst="rect">
              <a:avLst/>
            </a:prstGeom>
            <a:pattFill prst="dkVert">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p:cNvCxnSpPr/>
            <p:nvPr/>
          </p:nvCxnSpPr>
          <p:spPr>
            <a:xfrm>
              <a:off x="2043211" y="2075099"/>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38621" y="3720388"/>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187350" y="3734729"/>
              <a:ext cx="207281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2400" noProof="0" dirty="0">
                  <a:solidFill>
                    <a:prstClr val="white"/>
                  </a:solidFill>
                  <a:effectLst>
                    <a:outerShdw blurRad="38100" dist="38100" dir="2700000" algn="tl">
                      <a:srgbClr val="000000">
                        <a:alpha val="43137"/>
                      </a:srgbClr>
                    </a:outerShdw>
                  </a:effectLst>
                  <a:latin typeface="Franklin Gothic Book" panose="020B0503020102020204" pitchFamily="34" charset="0"/>
                </a:rPr>
                <a:t>Disability Pay*</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endParaRPr>
            </a:p>
          </p:txBody>
        </p:sp>
      </p:grpSp>
      <p:sp>
        <p:nvSpPr>
          <p:cNvPr id="26" name="Rectangle 25"/>
          <p:cNvSpPr/>
          <p:nvPr/>
        </p:nvSpPr>
        <p:spPr>
          <a:xfrm>
            <a:off x="2038621" y="5988980"/>
            <a:ext cx="1358064"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1600" noProof="0" dirty="0">
                <a:solidFill>
                  <a:prstClr val="white"/>
                </a:solidFill>
                <a:effectLst>
                  <a:outerShdw blurRad="38100" dist="38100" dir="2700000" algn="tl">
                    <a:srgbClr val="000000">
                      <a:alpha val="43137"/>
                    </a:srgbClr>
                  </a:outerShdw>
                </a:effectLst>
                <a:latin typeface="Franklin Gothic Book" panose="020B0503020102020204" pitchFamily="34" charset="0"/>
              </a:rPr>
              <a:t>*If applicable</a:t>
            </a:r>
            <a:endPar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ndParaRPr>
          </a:p>
        </p:txBody>
      </p:sp>
      <p:sp>
        <p:nvSpPr>
          <p:cNvPr id="27" name="TextBox 26"/>
          <p:cNvSpPr txBox="1"/>
          <p:nvPr/>
        </p:nvSpPr>
        <p:spPr>
          <a:xfrm>
            <a:off x="7479805" y="3920439"/>
            <a:ext cx="38849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Retiree</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Pay Gap</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7479805" y="3830249"/>
            <a:ext cx="3884982"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9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8E2830-18D5-FA6D-2FAC-C9F415013940}"/>
              </a:ext>
            </a:extLst>
          </p:cNvPr>
          <p:cNvPicPr>
            <a:picLocks noChangeAspect="1"/>
          </p:cNvPicPr>
          <p:nvPr/>
        </p:nvPicPr>
        <p:blipFill>
          <a:blip r:embed="rId5"/>
          <a:stretch>
            <a:fillRect/>
          </a:stretch>
        </p:blipFill>
        <p:spPr>
          <a:xfrm>
            <a:off x="3849975" y="1"/>
            <a:ext cx="436815" cy="6858000"/>
          </a:xfrm>
          <a:prstGeom prst="rect">
            <a:avLst/>
          </a:prstGeom>
        </p:spPr>
      </p:pic>
      <p:sp>
        <p:nvSpPr>
          <p:cNvPr id="4" name="TextBox 3">
            <a:extLst>
              <a:ext uri="{FF2B5EF4-FFF2-40B4-BE49-F238E27FC236}">
                <a16:creationId xmlns:a16="http://schemas.microsoft.com/office/drawing/2014/main" id="{D9721639-AF5F-0009-37E9-094E15D3B1DA}"/>
              </a:ext>
            </a:extLst>
          </p:cNvPr>
          <p:cNvSpPr txBox="1"/>
          <p:nvPr/>
        </p:nvSpPr>
        <p:spPr>
          <a:xfrm>
            <a:off x="335466" y="1717589"/>
            <a:ext cx="4157546"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Heavy" panose="020B0903020102020204" pitchFamily="34" charset="0"/>
                <a:ea typeface="+mn-ea"/>
                <a:cs typeface="+mn-cs"/>
              </a:rPr>
              <a:t>RETIREMENT PAY DEDUCTIONS</a:t>
            </a:r>
          </a:p>
        </p:txBody>
      </p:sp>
      <p:grpSp>
        <p:nvGrpSpPr>
          <p:cNvPr id="5" name="Group 4">
            <a:extLst>
              <a:ext uri="{FF2B5EF4-FFF2-40B4-BE49-F238E27FC236}">
                <a16:creationId xmlns:a16="http://schemas.microsoft.com/office/drawing/2014/main" id="{64BAF627-4765-1A5F-357A-204B6EAA60A3}"/>
              </a:ext>
            </a:extLst>
          </p:cNvPr>
          <p:cNvGrpSpPr/>
          <p:nvPr/>
        </p:nvGrpSpPr>
        <p:grpSpPr>
          <a:xfrm rot="5400000">
            <a:off x="-276193" y="611659"/>
            <a:ext cx="1717588" cy="494271"/>
            <a:chOff x="1594022" y="1248032"/>
            <a:chExt cx="1717588" cy="494271"/>
          </a:xfrm>
        </p:grpSpPr>
        <p:cxnSp>
          <p:nvCxnSpPr>
            <p:cNvPr id="6" name="Straight Connector 5">
              <a:extLst>
                <a:ext uri="{FF2B5EF4-FFF2-40B4-BE49-F238E27FC236}">
                  <a16:creationId xmlns:a16="http://schemas.microsoft.com/office/drawing/2014/main" id="{39D293C5-6BD4-1C3E-CA53-DC179D492BAB}"/>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CBC252-12C4-041F-DAF4-D29741484E9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E10822B-04D7-4F30-54F9-83376749B452}"/>
              </a:ext>
            </a:extLst>
          </p:cNvPr>
          <p:cNvSpPr txBox="1"/>
          <p:nvPr/>
        </p:nvSpPr>
        <p:spPr>
          <a:xfrm>
            <a:off x="111512" y="6398349"/>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B2C7008-CBC8-944E-A533-C9E6B2742EE7}"/>
              </a:ext>
            </a:extLst>
          </p:cNvPr>
          <p:cNvPicPr>
            <a:picLocks noChangeAspect="1"/>
          </p:cNvPicPr>
          <p:nvPr/>
        </p:nvPicPr>
        <p:blipFill>
          <a:blip r:embed="rId6"/>
          <a:srcRect t="523"/>
          <a:stretch/>
        </p:blipFill>
        <p:spPr>
          <a:xfrm>
            <a:off x="4953000" y="168071"/>
            <a:ext cx="6811326" cy="6434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27802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30400" y="467359"/>
            <a:ext cx="9753600" cy="114300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TAXES : Military vs. Civilian Income</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3A118A8F-A794-469A-837E-C53F25953CE2}"/>
              </a:ext>
            </a:extLst>
          </p:cNvPr>
          <p:cNvSpPr txBox="1"/>
          <p:nvPr/>
        </p:nvSpPr>
        <p:spPr>
          <a:xfrm>
            <a:off x="58725" y="6422134"/>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E0CF2ED-81A4-2746-B451-F17297D03D0F}"/>
              </a:ext>
            </a:extLst>
          </p:cNvPr>
          <p:cNvGrpSpPr/>
          <p:nvPr/>
        </p:nvGrpSpPr>
        <p:grpSpPr>
          <a:xfrm>
            <a:off x="1066800" y="1584345"/>
            <a:ext cx="11010899" cy="4056379"/>
            <a:chOff x="1490416" y="1442721"/>
            <a:chExt cx="11010899" cy="4056379"/>
          </a:xfrm>
        </p:grpSpPr>
        <p:sp>
          <p:nvSpPr>
            <p:cNvPr id="2" name="Rounded Rectangle 1"/>
            <p:cNvSpPr/>
            <p:nvPr/>
          </p:nvSpPr>
          <p:spPr>
            <a:xfrm>
              <a:off x="1490416" y="1442721"/>
              <a:ext cx="10193584" cy="40563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t>
              </a:r>
            </a:p>
          </p:txBody>
        </p:sp>
        <p:graphicFrame>
          <p:nvGraphicFramePr>
            <p:cNvPr id="17" name="Chart 16"/>
            <p:cNvGraphicFramePr/>
            <p:nvPr/>
          </p:nvGraphicFramePr>
          <p:xfrm>
            <a:off x="6883064" y="1879598"/>
            <a:ext cx="5618251" cy="3429002"/>
          </p:xfrm>
          <a:graphic>
            <a:graphicData uri="http://schemas.openxmlformats.org/drawingml/2006/chart">
              <c:chart xmlns:c="http://schemas.openxmlformats.org/drawingml/2006/chart" xmlns:r="http://schemas.openxmlformats.org/officeDocument/2006/relationships" r:id="rId5"/>
            </a:graphicData>
          </a:graphic>
        </p:graphicFrame>
        <p:sp>
          <p:nvSpPr>
            <p:cNvPr id="19" name="Rounded Rectangle 18"/>
            <p:cNvSpPr/>
            <p:nvPr/>
          </p:nvSpPr>
          <p:spPr>
            <a:xfrm>
              <a:off x="1795216" y="1713454"/>
              <a:ext cx="3019645" cy="3532691"/>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Chart 10"/>
            <p:cNvGraphicFramePr/>
            <p:nvPr/>
          </p:nvGraphicFramePr>
          <p:xfrm>
            <a:off x="3752905" y="1879599"/>
            <a:ext cx="5648735" cy="3429001"/>
          </p:xfrm>
          <a:graphic>
            <a:graphicData uri="http://schemas.openxmlformats.org/drawingml/2006/chart">
              <c:chart xmlns:c="http://schemas.openxmlformats.org/drawingml/2006/chart" xmlns:r="http://schemas.openxmlformats.org/officeDocument/2006/relationships" r:id="rId6"/>
            </a:graphicData>
          </a:graphic>
        </p:graphicFrame>
        <p:sp>
          <p:nvSpPr>
            <p:cNvPr id="12" name="Rounded Rectangle 11"/>
            <p:cNvSpPr/>
            <p:nvPr/>
          </p:nvSpPr>
          <p:spPr>
            <a:xfrm>
              <a:off x="2003289" y="2856455"/>
              <a:ext cx="2603500" cy="533400"/>
            </a:xfrm>
            <a:prstGeom prst="roundRect">
              <a:avLst/>
            </a:prstGeom>
            <a:solidFill>
              <a:srgbClr val="F28E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TOTAL TAXABLE INCOME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Total shown reflects take-home</a:t>
              </a:r>
            </a:p>
          </p:txBody>
        </p:sp>
        <p:sp>
          <p:nvSpPr>
            <p:cNvPr id="15" name="Rounded Rectangle 14"/>
            <p:cNvSpPr/>
            <p:nvPr/>
          </p:nvSpPr>
          <p:spPr>
            <a:xfrm>
              <a:off x="2003289" y="3660297"/>
              <a:ext cx="2603500" cy="53340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NON-TAXABLE INCOME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(BAS, BAH, etc.) </a:t>
              </a:r>
            </a:p>
          </p:txBody>
        </p:sp>
        <p:sp>
          <p:nvSpPr>
            <p:cNvPr id="16" name="Rounded Rectangle 15"/>
            <p:cNvSpPr/>
            <p:nvPr/>
          </p:nvSpPr>
          <p:spPr>
            <a:xfrm>
              <a:off x="2003289" y="4469142"/>
              <a:ext cx="2603500" cy="533400"/>
            </a:xfrm>
            <a:prstGeom prst="round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FEDERAL TAXES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TextBox 12"/>
            <p:cNvSpPr txBox="1"/>
            <p:nvPr/>
          </p:nvSpPr>
          <p:spPr>
            <a:xfrm>
              <a:off x="1990946" y="1949258"/>
              <a:ext cx="25908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Sample Income: $68,000</a:t>
              </a:r>
            </a:p>
          </p:txBody>
        </p:sp>
      </p:grpSp>
      <p:sp>
        <p:nvSpPr>
          <p:cNvPr id="5" name="TextBox 4">
            <a:extLst>
              <a:ext uri="{FF2B5EF4-FFF2-40B4-BE49-F238E27FC236}">
                <a16:creationId xmlns:a16="http://schemas.microsoft.com/office/drawing/2014/main" id="{FD33570A-4466-9217-F2E7-0F801543BB52}"/>
              </a:ext>
            </a:extLst>
          </p:cNvPr>
          <p:cNvSpPr txBox="1"/>
          <p:nvPr/>
        </p:nvSpPr>
        <p:spPr>
          <a:xfrm>
            <a:off x="233830" y="5772657"/>
            <a:ext cx="9220200" cy="461665"/>
          </a:xfrm>
          <a:prstGeom prst="rect">
            <a:avLst/>
          </a:prstGeom>
          <a:noFill/>
        </p:spPr>
        <p:txBody>
          <a:bodyPr wrap="square" rtlCol="0">
            <a:spAutoFit/>
          </a:bodyPr>
          <a:lstStyle/>
          <a:p>
            <a:r>
              <a:rPr lang="en-US" sz="2400" dirty="0">
                <a:solidFill>
                  <a:schemeClr val="bg1"/>
                </a:solidFill>
              </a:rPr>
              <a:t>Example is for taxes in Virginia and includes both federal and state taxes.</a:t>
            </a:r>
          </a:p>
        </p:txBody>
      </p:sp>
    </p:spTree>
    <p:custDataLst>
      <p:tags r:id="rId1"/>
    </p:custDataLst>
    <p:extLst>
      <p:ext uri="{BB962C8B-B14F-4D97-AF65-F5344CB8AC3E}">
        <p14:creationId xmlns:p14="http://schemas.microsoft.com/office/powerpoint/2010/main" val="190873311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D92DAE-5A1F-4CB8-9978-125D84C68A2D}"/>
              </a:ext>
            </a:extLst>
          </p:cNvPr>
          <p:cNvSpPr txBox="1">
            <a:spLocks/>
          </p:cNvSpPr>
          <p:nvPr/>
        </p:nvSpPr>
        <p:spPr>
          <a:xfrm>
            <a:off x="7543800" y="228600"/>
            <a:ext cx="30480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TAXES</a:t>
            </a:r>
            <a:endPar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6" name="Content Placeholder 2">
            <a:extLst>
              <a:ext uri="{FF2B5EF4-FFF2-40B4-BE49-F238E27FC236}">
                <a16:creationId xmlns:a16="http://schemas.microsoft.com/office/drawing/2014/main" id="{DFDE94A1-0D2C-49FD-B6AB-282A4DD3D93A}"/>
              </a:ext>
            </a:extLst>
          </p:cNvPr>
          <p:cNvSpPr txBox="1">
            <a:spLocks/>
          </p:cNvSpPr>
          <p:nvPr/>
        </p:nvSpPr>
        <p:spPr>
          <a:xfrm>
            <a:off x="888022" y="3894192"/>
            <a:ext cx="5219701" cy="2209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Taxable Income</a:t>
            </a:r>
          </a:p>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Federal Taxes</a:t>
            </a:r>
          </a:p>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State Income Tax</a:t>
            </a:r>
          </a:p>
          <a:p>
            <a:pPr marL="342900" indent="-342900" algn="l">
              <a:spcBef>
                <a:spcPts val="500"/>
              </a:spcBef>
              <a:buFont typeface="Wingdings" panose="05000000000000000000" pitchFamily="2" charset="2"/>
              <a:buChar char="§"/>
            </a:pPr>
            <a:endParaRPr lang="en-US" dirty="0"/>
          </a:p>
        </p:txBody>
      </p:sp>
      <p:sp>
        <p:nvSpPr>
          <p:cNvPr id="7" name="Content Placeholder 2">
            <a:extLst>
              <a:ext uri="{FF2B5EF4-FFF2-40B4-BE49-F238E27FC236}">
                <a16:creationId xmlns:a16="http://schemas.microsoft.com/office/drawing/2014/main" id="{580C359E-33EA-4F46-8A1B-A1A605BA636B}"/>
              </a:ext>
            </a:extLst>
          </p:cNvPr>
          <p:cNvSpPr txBox="1">
            <a:spLocks/>
          </p:cNvSpPr>
          <p:nvPr/>
        </p:nvSpPr>
        <p:spPr>
          <a:xfrm>
            <a:off x="6210300" y="3893127"/>
            <a:ext cx="5715000" cy="1866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buClr>
                <a:srgbClr val="00B0F0"/>
              </a:buClr>
              <a:buFont typeface="Wingdings" panose="05000000000000000000" pitchFamily="2" charset="2"/>
              <a:buChar char="§"/>
            </a:pPr>
            <a:r>
              <a:rPr lang="en-US" altLang="en-US" sz="3200" dirty="0">
                <a:solidFill>
                  <a:schemeClr val="bg1"/>
                </a:solidFill>
                <a:ea typeface="ＭＳ Ｐゴシック" pitchFamily="34" charset="-128"/>
              </a:rPr>
              <a:t>County or City Tax</a:t>
            </a:r>
          </a:p>
          <a:p>
            <a:pPr marL="914400" lvl="1" indent="-457200" algn="l">
              <a:buClr>
                <a:srgbClr val="00B0F0"/>
              </a:buClr>
              <a:buFont typeface="Wingdings" panose="05000000000000000000" pitchFamily="2" charset="2"/>
              <a:buChar char="§"/>
            </a:pPr>
            <a:r>
              <a:rPr lang="en-US" altLang="en-US" sz="3200" dirty="0">
                <a:solidFill>
                  <a:schemeClr val="bg1"/>
                </a:solidFill>
                <a:ea typeface="ＭＳ Ｐゴシック" pitchFamily="34" charset="-128"/>
              </a:rPr>
              <a:t>Property Taxes</a:t>
            </a:r>
          </a:p>
          <a:p>
            <a:pPr marL="342900" indent="-342900" algn="l">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E1EFEF49-CE9D-4AE5-BBF5-E1669EFDCCF9}"/>
              </a:ext>
            </a:extLst>
          </p:cNvPr>
          <p:cNvPicPr>
            <a:picLocks noChangeAspect="1"/>
          </p:cNvPicPr>
          <p:nvPr/>
        </p:nvPicPr>
        <p:blipFill>
          <a:blip r:embed="rId3"/>
          <a:stretch>
            <a:fillRect/>
          </a:stretch>
        </p:blipFill>
        <p:spPr>
          <a:xfrm>
            <a:off x="0" y="1348154"/>
            <a:ext cx="12192000" cy="1845044"/>
          </a:xfrm>
          <a:prstGeom prst="rect">
            <a:avLst/>
          </a:prstGeom>
          <a:effectLst>
            <a:outerShdw blurRad="279400" dist="342900" dir="5400000" algn="ctr" rotWithShape="0">
              <a:srgbClr val="000000">
                <a:alpha val="43137"/>
              </a:srgbClr>
            </a:outerShdw>
          </a:effectLst>
        </p:spPr>
      </p:pic>
      <p:sp>
        <p:nvSpPr>
          <p:cNvPr id="8" name="TextBox 7">
            <a:extLst>
              <a:ext uri="{FF2B5EF4-FFF2-40B4-BE49-F238E27FC236}">
                <a16:creationId xmlns:a16="http://schemas.microsoft.com/office/drawing/2014/main" id="{3FE69301-6759-48B9-8944-9367A1B24238}"/>
              </a:ext>
            </a:extLst>
          </p:cNvPr>
          <p:cNvSpPr txBox="1"/>
          <p:nvPr/>
        </p:nvSpPr>
        <p:spPr>
          <a:xfrm>
            <a:off x="76200" y="6326157"/>
            <a:ext cx="12162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22</a:t>
            </a:r>
          </a:p>
        </p:txBody>
      </p:sp>
    </p:spTree>
    <p:extLst>
      <p:ext uri="{BB962C8B-B14F-4D97-AF65-F5344CB8AC3E}">
        <p14:creationId xmlns:p14="http://schemas.microsoft.com/office/powerpoint/2010/main" val="1753595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145B97-0F9A-7578-6DC0-A82757E9397C}"/>
              </a:ext>
            </a:extLst>
          </p:cNvPr>
          <p:cNvPicPr>
            <a:picLocks noChangeAspect="1"/>
          </p:cNvPicPr>
          <p:nvPr/>
        </p:nvPicPr>
        <p:blipFill>
          <a:blip r:embed="rId5"/>
          <a:stretch>
            <a:fillRect/>
          </a:stretch>
        </p:blipFill>
        <p:spPr>
          <a:xfrm>
            <a:off x="5545051" y="0"/>
            <a:ext cx="426720" cy="6858000"/>
          </a:xfrm>
          <a:prstGeom prst="rect">
            <a:avLst/>
          </a:prstGeom>
        </p:spPr>
      </p:pic>
      <p:cxnSp>
        <p:nvCxnSpPr>
          <p:cNvPr id="11" name="Straight Connector 10">
            <a:extLst>
              <a:ext uri="{FF2B5EF4-FFF2-40B4-BE49-F238E27FC236}">
                <a16:creationId xmlns:a16="http://schemas.microsoft.com/office/drawing/2014/main" id="{2947B2EA-D61A-8FB9-D6BD-CE75E3235147}"/>
              </a:ext>
            </a:extLst>
          </p:cNvPr>
          <p:cNvCxnSpPr>
            <a:cxnSpLocks/>
          </p:cNvCxnSpPr>
          <p:nvPr/>
        </p:nvCxnSpPr>
        <p:spPr>
          <a:xfrm>
            <a:off x="37673" y="1041400"/>
            <a:ext cx="1215432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80C7B71-B42A-A7D1-014E-1E65EA929F6F}"/>
              </a:ext>
            </a:extLst>
          </p:cNvPr>
          <p:cNvSpPr txBox="1">
            <a:spLocks/>
          </p:cNvSpPr>
          <p:nvPr/>
        </p:nvSpPr>
        <p:spPr>
          <a:xfrm>
            <a:off x="2492882" y="-22962"/>
            <a:ext cx="7086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YOUR TAXES</a:t>
            </a:r>
          </a:p>
        </p:txBody>
      </p:sp>
      <p:sp>
        <p:nvSpPr>
          <p:cNvPr id="3" name="Content Placeholder 4">
            <a:extLst>
              <a:ext uri="{FF2B5EF4-FFF2-40B4-BE49-F238E27FC236}">
                <a16:creationId xmlns:a16="http://schemas.microsoft.com/office/drawing/2014/main" id="{06B83EF9-F480-2604-589E-C95D581A41A8}"/>
              </a:ext>
            </a:extLst>
          </p:cNvPr>
          <p:cNvSpPr txBox="1">
            <a:spLocks/>
          </p:cNvSpPr>
          <p:nvPr/>
        </p:nvSpPr>
        <p:spPr>
          <a:xfrm>
            <a:off x="6142957" y="2209799"/>
            <a:ext cx="5898728" cy="4667945"/>
          </a:xfrm>
          <a:prstGeom prst="rect">
            <a:avLst/>
          </a:prstGeom>
          <a:noFill/>
          <a:ln w="28575">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000" b="0" i="0" u="sng" strike="noStrike" kern="1200" cap="none" spc="0" normalizeH="0" baseline="0" noProof="0" dirty="0">
                <a:ln>
                  <a:noFill/>
                </a:ln>
                <a:solidFill>
                  <a:schemeClr val="bg1"/>
                </a:solidFill>
                <a:effectLst/>
                <a:uLnTx/>
                <a:uFillTx/>
                <a:latin typeface="Calibri" panose="020F0502020204030204"/>
                <a:ea typeface="+mn-ea"/>
                <a:cs typeface="+mn-cs"/>
              </a:rPr>
              <a:t>www.smartasset.com/retirement/retirement-taxes</a:t>
            </a:r>
          </a:p>
          <a:p>
            <a:pPr marL="22860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Choose the state you wish to retire in</a:t>
            </a:r>
          </a:p>
          <a:p>
            <a:pPr marL="22860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 the following information:</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SS = $0 (if not drawing SS)</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Annual wages = amount needed to close the gap between retirement pay and civilian salary equivalent</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Location = zip code</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Year of birth</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Filing Status</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Click Add Pension</a:t>
            </a:r>
            <a:endParaRPr lang="en-US" sz="1800" dirty="0">
              <a:solidFill>
                <a:prstClr val="white"/>
              </a:solidFill>
              <a:latin typeface="Calibri" panose="020F0502020204030204"/>
            </a:endParaRP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lang="en-US" sz="1800" dirty="0">
                <a:solidFill>
                  <a:prstClr val="white"/>
                </a:solidFill>
                <a:latin typeface="Calibri" panose="020F0502020204030204"/>
              </a:rPr>
              <a:t>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dd Military Retired Pay to Public </a:t>
            </a:r>
          </a:p>
          <a:p>
            <a:pPr marL="914400" lvl="2" indent="0">
              <a:spcBef>
                <a:spcPts val="0"/>
              </a:spcBef>
              <a:spcAft>
                <a:spcPts val="600"/>
              </a:spcAft>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Pension</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9E2537B0-BC12-2481-3DC9-77A05687B33B}"/>
              </a:ext>
            </a:extLst>
          </p:cNvPr>
          <p:cNvSpPr/>
          <p:nvPr/>
        </p:nvSpPr>
        <p:spPr>
          <a:xfrm>
            <a:off x="7728540" y="1228140"/>
            <a:ext cx="2590800" cy="79492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Retiring</a:t>
            </a:r>
          </a:p>
        </p:txBody>
      </p:sp>
      <p:sp>
        <p:nvSpPr>
          <p:cNvPr id="5" name="Rectangle: Rounded Corners 4">
            <a:extLst>
              <a:ext uri="{FF2B5EF4-FFF2-40B4-BE49-F238E27FC236}">
                <a16:creationId xmlns:a16="http://schemas.microsoft.com/office/drawing/2014/main" id="{3981FDF3-8656-E3F6-EF1D-7571F634EA8F}"/>
              </a:ext>
            </a:extLst>
          </p:cNvPr>
          <p:cNvSpPr/>
          <p:nvPr/>
        </p:nvSpPr>
        <p:spPr>
          <a:xfrm>
            <a:off x="1514371" y="1215440"/>
            <a:ext cx="2590800" cy="794920"/>
          </a:xfrm>
          <a:prstGeom prst="roundRect">
            <a:avLst/>
          </a:prstGeom>
          <a:gradFill flip="none" rotWithShape="1">
            <a:gsLst>
              <a:gs pos="0">
                <a:srgbClr val="F28E3C"/>
              </a:gs>
              <a:gs pos="75000">
                <a:srgbClr val="FFC000">
                  <a:shade val="67500"/>
                  <a:satMod val="115000"/>
                </a:srgbClr>
              </a:gs>
              <a:gs pos="100000">
                <a:srgbClr val="FFC000">
                  <a:shade val="100000"/>
                  <a:satMod val="115000"/>
                </a:srgbClr>
              </a:gs>
            </a:gsLst>
            <a:lin ang="162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Separating</a:t>
            </a:r>
          </a:p>
        </p:txBody>
      </p:sp>
      <p:sp>
        <p:nvSpPr>
          <p:cNvPr id="6" name="TextBox 5">
            <a:extLst>
              <a:ext uri="{FF2B5EF4-FFF2-40B4-BE49-F238E27FC236}">
                <a16:creationId xmlns:a16="http://schemas.microsoft.com/office/drawing/2014/main" id="{8B38E782-8194-CBBA-C6FF-A8B63EF8285C}"/>
              </a:ext>
            </a:extLst>
          </p:cNvPr>
          <p:cNvSpPr txBox="1"/>
          <p:nvPr/>
        </p:nvSpPr>
        <p:spPr>
          <a:xfrm>
            <a:off x="37673" y="6326823"/>
            <a:ext cx="1257728"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24</a:t>
            </a:r>
          </a:p>
        </p:txBody>
      </p:sp>
      <p:sp>
        <p:nvSpPr>
          <p:cNvPr id="7" name="Content Placeholder 13">
            <a:extLst>
              <a:ext uri="{FF2B5EF4-FFF2-40B4-BE49-F238E27FC236}">
                <a16:creationId xmlns:a16="http://schemas.microsoft.com/office/drawing/2014/main" id="{4E7CC992-05BB-A9E3-737E-407B00BC78BE}"/>
              </a:ext>
            </a:extLst>
          </p:cNvPr>
          <p:cNvSpPr txBox="1">
            <a:spLocks/>
          </p:cNvSpPr>
          <p:nvPr/>
        </p:nvSpPr>
        <p:spPr>
          <a:xfrm>
            <a:off x="0" y="2023060"/>
            <a:ext cx="5529696" cy="37141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hlinkClick r:id="rId6"/>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https://smartasset.com/taxes/paycheck-calculator </a:t>
            </a:r>
          </a:p>
          <a:p>
            <a:pPr marL="342900" indent="-342900" algn="l">
              <a:spcAft>
                <a:spcPts val="600"/>
              </a:spcAft>
              <a:buFont typeface="Wingdings" panose="05000000000000000000" pitchFamily="2" charset="2"/>
              <a:buChar char="§"/>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Enter the following information: </a:t>
            </a:r>
          </a:p>
          <a:p>
            <a:pPr marL="914400" lvl="1" indent="-457200" algn="l">
              <a:spcBef>
                <a:spcPts val="0"/>
              </a:spcBef>
              <a:spcAft>
                <a:spcPts val="600"/>
              </a:spcAft>
              <a:buFont typeface="Wingdings" panose="05000000000000000000" pitchFamily="2" charset="2"/>
              <a:buChar char="ü"/>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Total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salary equivalent</a:t>
            </a:r>
          </a:p>
          <a:p>
            <a:pPr marL="914400" lvl="1" indent="-457200" algn="l">
              <a:spcBef>
                <a:spcPts val="0"/>
              </a:spcBef>
              <a:spcAft>
                <a:spcPts val="600"/>
              </a:spcAft>
              <a:buFont typeface="Wingdings" panose="05000000000000000000" pitchFamily="2" charset="2"/>
              <a:buChar char="ü"/>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Choose Salary, marital status, zip code, # of dependents and monthly.</a:t>
            </a:r>
          </a:p>
          <a:p>
            <a:pPr marL="914400" lvl="1" indent="-457200" algn="l">
              <a:spcBef>
                <a:spcPts val="0"/>
              </a:spcBef>
              <a:spcAft>
                <a:spcPts val="600"/>
              </a:spcAft>
              <a:buFont typeface="Wingdings" panose="05000000000000000000" pitchFamily="2" charset="2"/>
              <a:buChar char="ü"/>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Scroll to find the gross paycheck, taxes, and take-home salary.</a:t>
            </a:r>
          </a:p>
          <a:p>
            <a:pPr marL="914400" lvl="1" indent="-457200" algn="l">
              <a:spcBef>
                <a:spcPts val="0"/>
              </a:spcBef>
              <a:spcAft>
                <a:spcPts val="600"/>
              </a:spcAft>
              <a:buFont typeface="Wingdings" panose="05000000000000000000" pitchFamily="2" charset="2"/>
              <a:buChar char="ü"/>
              <a:defRPr/>
            </a:pPr>
            <a:r>
              <a:rPr lang="en-US" sz="1800" dirty="0">
                <a:solidFill>
                  <a:prstClr val="white"/>
                </a:solidFill>
                <a:latin typeface="Calibri" panose="020F0502020204030204"/>
              </a:rPr>
              <a:t>Add total taxes to the </a:t>
            </a:r>
          </a:p>
          <a:p>
            <a:pPr lvl="2" algn="l">
              <a:spcBef>
                <a:spcPts val="0"/>
              </a:spcBef>
              <a:spcAft>
                <a:spcPts val="600"/>
              </a:spcAft>
              <a:defRPr/>
            </a:pPr>
            <a:r>
              <a:rPr lang="en-US" dirty="0">
                <a:solidFill>
                  <a:prstClr val="white"/>
                </a:solidFill>
                <a:latin typeface="Calibri" panose="020F0502020204030204"/>
              </a:rPr>
              <a:t>s</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pending plan.</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507002-5D90-F6D0-55AD-1BF94DA62632}"/>
              </a:ext>
            </a:extLst>
          </p:cNvPr>
          <p:cNvPicPr>
            <a:picLocks noChangeAspect="1"/>
          </p:cNvPicPr>
          <p:nvPr/>
        </p:nvPicPr>
        <p:blipFill>
          <a:blip r:embed="rId7"/>
          <a:stretch>
            <a:fillRect/>
          </a:stretch>
        </p:blipFill>
        <p:spPr>
          <a:xfrm>
            <a:off x="3732811" y="5033591"/>
            <a:ext cx="1603630" cy="1603630"/>
          </a:xfrm>
          <a:prstGeom prst="rect">
            <a:avLst/>
          </a:prstGeom>
        </p:spPr>
      </p:pic>
      <p:pic>
        <p:nvPicPr>
          <p:cNvPr id="9" name="Picture 8">
            <a:extLst>
              <a:ext uri="{FF2B5EF4-FFF2-40B4-BE49-F238E27FC236}">
                <a16:creationId xmlns:a16="http://schemas.microsoft.com/office/drawing/2014/main" id="{1C7BC0F0-C1EA-BEE4-1041-9040F4CA04E6}"/>
              </a:ext>
            </a:extLst>
          </p:cNvPr>
          <p:cNvPicPr>
            <a:picLocks noChangeAspect="1"/>
          </p:cNvPicPr>
          <p:nvPr/>
        </p:nvPicPr>
        <p:blipFill>
          <a:blip r:embed="rId8"/>
          <a:stretch>
            <a:fillRect/>
          </a:stretch>
        </p:blipFill>
        <p:spPr>
          <a:xfrm>
            <a:off x="10437877" y="4965701"/>
            <a:ext cx="1606918" cy="1606918"/>
          </a:xfrm>
          <a:prstGeom prst="rect">
            <a:avLst/>
          </a:prstGeom>
        </p:spPr>
      </p:pic>
      <p:grpSp>
        <p:nvGrpSpPr>
          <p:cNvPr id="16" name="Group 15">
            <a:extLst>
              <a:ext uri="{FF2B5EF4-FFF2-40B4-BE49-F238E27FC236}">
                <a16:creationId xmlns:a16="http://schemas.microsoft.com/office/drawing/2014/main" id="{10909838-45BD-1F77-222D-CC8A2E383C30}"/>
              </a:ext>
            </a:extLst>
          </p:cNvPr>
          <p:cNvGrpSpPr/>
          <p:nvPr/>
        </p:nvGrpSpPr>
        <p:grpSpPr>
          <a:xfrm>
            <a:off x="-6671" y="348704"/>
            <a:ext cx="1433695" cy="445592"/>
            <a:chOff x="1594022" y="1248032"/>
            <a:chExt cx="1717588" cy="494271"/>
          </a:xfrm>
        </p:grpSpPr>
        <p:cxnSp>
          <p:nvCxnSpPr>
            <p:cNvPr id="17" name="Straight Connector 16">
              <a:extLst>
                <a:ext uri="{FF2B5EF4-FFF2-40B4-BE49-F238E27FC236}">
                  <a16:creationId xmlns:a16="http://schemas.microsoft.com/office/drawing/2014/main" id="{28D73391-A50B-3F00-76BE-DBC87AD4569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07CD18A-206E-4277-FAD1-A7CD898E6D6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5E586265-B05D-95E1-C9FC-A77D1CE7077E}"/>
              </a:ext>
            </a:extLst>
          </p:cNvPr>
          <p:cNvGrpSpPr/>
          <p:nvPr/>
        </p:nvGrpSpPr>
        <p:grpSpPr>
          <a:xfrm rot="10800000">
            <a:off x="10758305" y="325742"/>
            <a:ext cx="1433695" cy="445592"/>
            <a:chOff x="1594022" y="1248032"/>
            <a:chExt cx="1717588" cy="494271"/>
          </a:xfrm>
        </p:grpSpPr>
        <p:cxnSp>
          <p:nvCxnSpPr>
            <p:cNvPr id="20" name="Straight Connector 19">
              <a:extLst>
                <a:ext uri="{FF2B5EF4-FFF2-40B4-BE49-F238E27FC236}">
                  <a16:creationId xmlns:a16="http://schemas.microsoft.com/office/drawing/2014/main" id="{84209870-3E9C-87ED-4BCB-35E9AD3D0044}"/>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A9D9EA63-D1DC-EE1D-CCF2-3981C6406FE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D3C599F-F91C-C5CF-E3BE-721909A473D9}"/>
              </a:ext>
            </a:extLst>
          </p:cNvPr>
          <p:cNvSpPr txBox="1"/>
          <p:nvPr/>
        </p:nvSpPr>
        <p:spPr>
          <a:xfrm>
            <a:off x="6142957" y="6368307"/>
            <a:ext cx="1257728"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a:t>
            </a:r>
            <a:r>
              <a:rPr lang="en-US" b="1" dirty="0">
                <a:solidFill>
                  <a:prstClr val="white"/>
                </a:solidFill>
                <a:latin typeface="Calibri" panose="020F0502020204030204"/>
              </a:rPr>
              <a:t>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7303554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INCREASE INCOME</a:t>
            </a:r>
          </a:p>
        </p:txBody>
      </p:sp>
      <p:sp>
        <p:nvSpPr>
          <p:cNvPr id="9" name="Oval 8"/>
          <p:cNvSpPr/>
          <p:nvPr/>
        </p:nvSpPr>
        <p:spPr>
          <a:xfrm>
            <a:off x="6172200" y="1219200"/>
            <a:ext cx="1066800" cy="533400"/>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903687F-7D5E-497A-BB1E-A7C88A3F14B9}"/>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27</a:t>
            </a:r>
          </a:p>
        </p:txBody>
      </p:sp>
      <p:graphicFrame>
        <p:nvGraphicFramePr>
          <p:cNvPr id="2" name="Table 1">
            <a:extLst>
              <a:ext uri="{FF2B5EF4-FFF2-40B4-BE49-F238E27FC236}">
                <a16:creationId xmlns:a16="http://schemas.microsoft.com/office/drawing/2014/main" id="{3C813CCB-854E-22FE-C156-302DA2854DCC}"/>
              </a:ext>
            </a:extLst>
          </p:cNvPr>
          <p:cNvGraphicFramePr>
            <a:graphicFrameLocks noGrp="1"/>
          </p:cNvGraphicFramePr>
          <p:nvPr>
            <p:extLst>
              <p:ext uri="{D42A27DB-BD31-4B8C-83A1-F6EECF244321}">
                <p14:modId xmlns:p14="http://schemas.microsoft.com/office/powerpoint/2010/main" val="1082955789"/>
              </p:ext>
            </p:extLst>
          </p:nvPr>
        </p:nvGraphicFramePr>
        <p:xfrm>
          <a:off x="304800" y="1630079"/>
          <a:ext cx="8686799" cy="3842121"/>
        </p:xfrm>
        <a:graphic>
          <a:graphicData uri="http://schemas.openxmlformats.org/drawingml/2006/table">
            <a:tbl>
              <a:tblPr firstRow="1" firstCol="1" bandRow="1">
                <a:tableStyleId>{5C22544A-7EE6-4342-B048-85BDC9FD1C3A}</a:tableStyleId>
              </a:tblPr>
              <a:tblGrid>
                <a:gridCol w="2894981">
                  <a:extLst>
                    <a:ext uri="{9D8B030D-6E8A-4147-A177-3AD203B41FA5}">
                      <a16:colId xmlns:a16="http://schemas.microsoft.com/office/drawing/2014/main" val="2418228868"/>
                    </a:ext>
                  </a:extLst>
                </a:gridCol>
                <a:gridCol w="2895909">
                  <a:extLst>
                    <a:ext uri="{9D8B030D-6E8A-4147-A177-3AD203B41FA5}">
                      <a16:colId xmlns:a16="http://schemas.microsoft.com/office/drawing/2014/main" val="1453452773"/>
                    </a:ext>
                  </a:extLst>
                </a:gridCol>
                <a:gridCol w="2895909">
                  <a:extLst>
                    <a:ext uri="{9D8B030D-6E8A-4147-A177-3AD203B41FA5}">
                      <a16:colId xmlns:a16="http://schemas.microsoft.com/office/drawing/2014/main" val="2603227535"/>
                    </a:ext>
                  </a:extLst>
                </a:gridCol>
              </a:tblGrid>
              <a:tr h="477129">
                <a:tc gridSpan="3">
                  <a:txBody>
                    <a:bodyPr/>
                    <a:lstStyle/>
                    <a:p>
                      <a:pPr marL="0" marR="171450" fontAlgn="ctr">
                        <a:lnSpc>
                          <a:spcPct val="115000"/>
                        </a:lnSpc>
                        <a:spcBef>
                          <a:spcPts val="0"/>
                        </a:spcBef>
                        <a:spcAft>
                          <a:spcPts val="0"/>
                        </a:spcAft>
                      </a:pPr>
                      <a:r>
                        <a:rPr lang="en-US" sz="2400" dirty="0">
                          <a:effectLst/>
                        </a:rPr>
                        <a:t>Increase Income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5359036"/>
                  </a:ext>
                </a:extLst>
              </a:tr>
              <a:tr h="2342271">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Spouse finds employment</a:t>
                      </a:r>
                    </a:p>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Active-duty person finds a part-time job </a:t>
                      </a:r>
                    </a:p>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Sell items you no longer use</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Review and change tax filing status and other withholding inputs</a:t>
                      </a:r>
                    </a:p>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Add side hustle – uber, online, etc.</a:t>
                      </a:r>
                    </a:p>
                  </a:txBody>
                  <a:tcPr marL="68580" marR="68580" marT="0" marB="0">
                    <a:solidFill>
                      <a:schemeClr val="accent1">
                        <a:lumMod val="20000"/>
                        <a:lumOff val="80000"/>
                      </a:schemeClr>
                    </a:solidFill>
                  </a:tcPr>
                </a:tc>
                <a:tc>
                  <a:txBody>
                    <a:bodyPr/>
                    <a:lstStyle/>
                    <a:p>
                      <a:pPr marL="342900" marR="173990" lvl="0" indent="-342900" algn="l" defTabSz="914400" rtl="0" eaLnBrk="1" fontAlgn="ctr" latinLnBrk="0" hangingPunct="1">
                        <a:lnSpc>
                          <a:spcPct val="115000"/>
                        </a:lnSpc>
                        <a:spcBef>
                          <a:spcPts val="0"/>
                        </a:spcBef>
                        <a:spcAft>
                          <a:spcPts val="0"/>
                        </a:spcAft>
                        <a:buClrTx/>
                        <a:buSzTx/>
                        <a:buFont typeface="Symbol" panose="05050102010706020507" pitchFamily="18" charset="2"/>
                        <a:buChar char=""/>
                        <a:tabLst/>
                        <a:defRPr/>
                      </a:pPr>
                      <a:r>
                        <a:rPr lang="en-US" sz="2400" dirty="0">
                          <a:effectLst/>
                        </a:rPr>
                        <a:t>Seek out temporary or seasonal work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Apply for unemployment entitlement after transition</a:t>
                      </a:r>
                    </a:p>
                    <a:p>
                      <a:pPr marL="156845" marR="173990" fontAlgn="ctr">
                        <a:lnSpc>
                          <a:spcPct val="115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642765881"/>
                  </a:ext>
                </a:extLst>
              </a:tr>
            </a:tbl>
          </a:graphicData>
        </a:graphic>
      </p:graphicFrame>
      <p:sp>
        <p:nvSpPr>
          <p:cNvPr id="3" name="Arrow: Up 2">
            <a:extLst>
              <a:ext uri="{FF2B5EF4-FFF2-40B4-BE49-F238E27FC236}">
                <a16:creationId xmlns:a16="http://schemas.microsoft.com/office/drawing/2014/main" id="{9DA44C8B-531A-D5F5-6BCC-C63D5E02BD66}"/>
              </a:ext>
            </a:extLst>
          </p:cNvPr>
          <p:cNvSpPr/>
          <p:nvPr/>
        </p:nvSpPr>
        <p:spPr>
          <a:xfrm>
            <a:off x="8305800" y="1866220"/>
            <a:ext cx="3748251" cy="4953000"/>
          </a:xfrm>
          <a:prstGeom prst="upArrow">
            <a:avLst/>
          </a:prstGeom>
          <a:blipFill>
            <a:blip r:embed="rId4"/>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56434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3121"/>
          <a:stretch/>
        </p:blipFill>
        <p:spPr>
          <a:xfrm>
            <a:off x="-14093" y="1219200"/>
            <a:ext cx="2179443" cy="2749534"/>
          </a:xfrm>
          <a:prstGeom prst="rect">
            <a:avLst/>
          </a:prstGeom>
          <a:effectLst>
            <a:outerShdw blurRad="63500" dist="38100" dir="3000000" sx="104000" sy="104000" algn="tl" rotWithShape="0">
              <a:prstClr val="black">
                <a:alpha val="41000"/>
              </a:prstClr>
            </a:outerShdw>
          </a:effectLst>
        </p:spPr>
      </p:pic>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 REVIEW</a:t>
            </a:r>
          </a:p>
        </p:txBody>
      </p:sp>
      <p:sp>
        <p:nvSpPr>
          <p:cNvPr id="9" name="Oval 8"/>
          <p:cNvSpPr/>
          <p:nvPr/>
        </p:nvSpPr>
        <p:spPr>
          <a:xfrm>
            <a:off x="6172200" y="1219200"/>
            <a:ext cx="1066800" cy="533400"/>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903687F-7D5E-497A-BB1E-A7C88A3F14B9}"/>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28</a:t>
            </a:r>
          </a:p>
        </p:txBody>
      </p:sp>
      <p:sp>
        <p:nvSpPr>
          <p:cNvPr id="6" name="TextBox 5"/>
          <p:cNvSpPr txBox="1"/>
          <p:nvPr/>
        </p:nvSpPr>
        <p:spPr>
          <a:xfrm>
            <a:off x="42274" y="1752600"/>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8" name="Group 7">
            <a:extLst>
              <a:ext uri="{FF2B5EF4-FFF2-40B4-BE49-F238E27FC236}">
                <a16:creationId xmlns:a16="http://schemas.microsoft.com/office/drawing/2014/main" id="{352EF18E-7817-6041-17FF-83B5D9BBC04F}"/>
              </a:ext>
            </a:extLst>
          </p:cNvPr>
          <p:cNvGrpSpPr/>
          <p:nvPr/>
        </p:nvGrpSpPr>
        <p:grpSpPr>
          <a:xfrm>
            <a:off x="3083478" y="1539475"/>
            <a:ext cx="6517722" cy="1097280"/>
            <a:chOff x="3100744" y="2025282"/>
            <a:chExt cx="6517722" cy="1097280"/>
          </a:xfrm>
        </p:grpSpPr>
        <p:grpSp>
          <p:nvGrpSpPr>
            <p:cNvPr id="25" name="Group 24"/>
            <p:cNvGrpSpPr/>
            <p:nvPr/>
          </p:nvGrpSpPr>
          <p:grpSpPr>
            <a:xfrm>
              <a:off x="3100744" y="2025282"/>
              <a:ext cx="1097280" cy="1097280"/>
              <a:chOff x="2819400" y="2362200"/>
              <a:chExt cx="1097280" cy="1097280"/>
            </a:xfrm>
          </p:grpSpPr>
          <p:sp>
            <p:nvSpPr>
              <p:cNvPr id="20" name="Oval 19"/>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1" name="Rectangle 20"/>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1" name="TextBox 30"/>
            <p:cNvSpPr txBox="1"/>
            <p:nvPr/>
          </p:nvSpPr>
          <p:spPr>
            <a:xfrm>
              <a:off x="4580997" y="2231592"/>
              <a:ext cx="5037469" cy="646331"/>
            </a:xfrm>
            <a:prstGeom prst="rect">
              <a:avLst/>
            </a:prstGeom>
            <a:noFill/>
          </p:spPr>
          <p:txBody>
            <a:bodyPr wrap="none" rtlCol="0">
              <a:spAutoFit/>
            </a:bodyPr>
            <a:lstStyle/>
            <a:p>
              <a:r>
                <a:rPr lang="en-US" sz="3600" dirty="0">
                  <a:solidFill>
                    <a:schemeClr val="bg1"/>
                  </a:solidFill>
                </a:rPr>
                <a:t>Civilian Equivalent Salary?</a:t>
              </a:r>
            </a:p>
          </p:txBody>
        </p:sp>
      </p:grpSp>
      <p:grpSp>
        <p:nvGrpSpPr>
          <p:cNvPr id="2" name="Group 1">
            <a:extLst>
              <a:ext uri="{FF2B5EF4-FFF2-40B4-BE49-F238E27FC236}">
                <a16:creationId xmlns:a16="http://schemas.microsoft.com/office/drawing/2014/main" id="{3850DD74-FF6C-CC0D-E7DC-AFF352FB8399}"/>
              </a:ext>
            </a:extLst>
          </p:cNvPr>
          <p:cNvGrpSpPr/>
          <p:nvPr/>
        </p:nvGrpSpPr>
        <p:grpSpPr>
          <a:xfrm>
            <a:off x="3092032" y="2802961"/>
            <a:ext cx="5087208" cy="1097280"/>
            <a:chOff x="3100744" y="3465499"/>
            <a:chExt cx="5087208" cy="1097280"/>
          </a:xfrm>
        </p:grpSpPr>
        <p:grpSp>
          <p:nvGrpSpPr>
            <p:cNvPr id="26" name="Group 25"/>
            <p:cNvGrpSpPr/>
            <p:nvPr/>
          </p:nvGrpSpPr>
          <p:grpSpPr>
            <a:xfrm>
              <a:off x="3100744" y="3465499"/>
              <a:ext cx="1097280" cy="1097280"/>
              <a:chOff x="2819400" y="2362200"/>
              <a:chExt cx="1097280" cy="1097280"/>
            </a:xfrm>
          </p:grpSpPr>
          <p:sp>
            <p:nvSpPr>
              <p:cNvPr id="27" name="Oval 26"/>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9" name="Rectangle 28"/>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7" name="TextBox 36"/>
            <p:cNvSpPr txBox="1"/>
            <p:nvPr/>
          </p:nvSpPr>
          <p:spPr>
            <a:xfrm>
              <a:off x="4648200" y="3645568"/>
              <a:ext cx="3539752" cy="646331"/>
            </a:xfrm>
            <a:prstGeom prst="rect">
              <a:avLst/>
            </a:prstGeom>
            <a:noFill/>
          </p:spPr>
          <p:txBody>
            <a:bodyPr wrap="none" rtlCol="0">
              <a:spAutoFit/>
            </a:bodyPr>
            <a:lstStyle/>
            <a:p>
              <a:r>
                <a:rPr lang="en-US" sz="3600" dirty="0">
                  <a:solidFill>
                    <a:schemeClr val="bg1"/>
                  </a:solidFill>
                </a:rPr>
                <a:t>Changes to taxes?</a:t>
              </a:r>
            </a:p>
          </p:txBody>
        </p:sp>
      </p:grpSp>
      <p:grpSp>
        <p:nvGrpSpPr>
          <p:cNvPr id="5" name="Group 4">
            <a:extLst>
              <a:ext uri="{FF2B5EF4-FFF2-40B4-BE49-F238E27FC236}">
                <a16:creationId xmlns:a16="http://schemas.microsoft.com/office/drawing/2014/main" id="{ABFB6E81-EC7D-0DC1-EB16-588B48D2E228}"/>
              </a:ext>
            </a:extLst>
          </p:cNvPr>
          <p:cNvGrpSpPr/>
          <p:nvPr/>
        </p:nvGrpSpPr>
        <p:grpSpPr>
          <a:xfrm>
            <a:off x="3077015" y="5293101"/>
            <a:ext cx="5136117" cy="1097280"/>
            <a:chOff x="3100744" y="4905716"/>
            <a:chExt cx="5136117" cy="1097280"/>
          </a:xfrm>
        </p:grpSpPr>
        <p:grpSp>
          <p:nvGrpSpPr>
            <p:cNvPr id="32" name="Group 31"/>
            <p:cNvGrpSpPr/>
            <p:nvPr/>
          </p:nvGrpSpPr>
          <p:grpSpPr>
            <a:xfrm>
              <a:off x="3100744" y="4905716"/>
              <a:ext cx="1097280" cy="1097280"/>
              <a:chOff x="2819400" y="2362200"/>
              <a:chExt cx="1097280" cy="1097280"/>
            </a:xfrm>
          </p:grpSpPr>
          <p:sp>
            <p:nvSpPr>
              <p:cNvPr id="33" name="Oval 32"/>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5" name="Rectangle 34"/>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Box 2">
              <a:extLst>
                <a:ext uri="{FF2B5EF4-FFF2-40B4-BE49-F238E27FC236}">
                  <a16:creationId xmlns:a16="http://schemas.microsoft.com/office/drawing/2014/main" id="{98CB5B50-C4FF-FF80-DC80-C0127A074AC4}"/>
                </a:ext>
              </a:extLst>
            </p:cNvPr>
            <p:cNvSpPr txBox="1"/>
            <p:nvPr/>
          </p:nvSpPr>
          <p:spPr>
            <a:xfrm>
              <a:off x="4748534" y="5181600"/>
              <a:ext cx="3488327" cy="646331"/>
            </a:xfrm>
            <a:prstGeom prst="rect">
              <a:avLst/>
            </a:prstGeom>
            <a:noFill/>
          </p:spPr>
          <p:txBody>
            <a:bodyPr wrap="none" rtlCol="0">
              <a:spAutoFit/>
            </a:bodyPr>
            <a:lstStyle/>
            <a:p>
              <a:r>
                <a:rPr lang="en-US" sz="3600" dirty="0">
                  <a:solidFill>
                    <a:schemeClr val="bg1"/>
                  </a:solidFill>
                </a:rPr>
                <a:t>Website for help?</a:t>
              </a:r>
            </a:p>
          </p:txBody>
        </p:sp>
      </p:grpSp>
      <p:grpSp>
        <p:nvGrpSpPr>
          <p:cNvPr id="10" name="Group 9">
            <a:extLst>
              <a:ext uri="{FF2B5EF4-FFF2-40B4-BE49-F238E27FC236}">
                <a16:creationId xmlns:a16="http://schemas.microsoft.com/office/drawing/2014/main" id="{1273620D-FC18-AF36-4158-BC6C246BA172}"/>
              </a:ext>
            </a:extLst>
          </p:cNvPr>
          <p:cNvGrpSpPr/>
          <p:nvPr/>
        </p:nvGrpSpPr>
        <p:grpSpPr>
          <a:xfrm>
            <a:off x="3083478" y="4041438"/>
            <a:ext cx="5822651" cy="1097280"/>
            <a:chOff x="3100744" y="4905716"/>
            <a:chExt cx="5822651" cy="1097280"/>
          </a:xfrm>
        </p:grpSpPr>
        <p:grpSp>
          <p:nvGrpSpPr>
            <p:cNvPr id="11" name="Group 10">
              <a:extLst>
                <a:ext uri="{FF2B5EF4-FFF2-40B4-BE49-F238E27FC236}">
                  <a16:creationId xmlns:a16="http://schemas.microsoft.com/office/drawing/2014/main" id="{BA7B27E8-A89B-23A8-36F7-EC10400AE941}"/>
                </a:ext>
              </a:extLst>
            </p:cNvPr>
            <p:cNvGrpSpPr/>
            <p:nvPr/>
          </p:nvGrpSpPr>
          <p:grpSpPr>
            <a:xfrm>
              <a:off x="3100744" y="4905716"/>
              <a:ext cx="1097280" cy="1097280"/>
              <a:chOff x="2819400" y="2362200"/>
              <a:chExt cx="1097280" cy="1097280"/>
            </a:xfrm>
          </p:grpSpPr>
          <p:sp>
            <p:nvSpPr>
              <p:cNvPr id="13" name="Oval 12">
                <a:extLst>
                  <a:ext uri="{FF2B5EF4-FFF2-40B4-BE49-F238E27FC236}">
                    <a16:creationId xmlns:a16="http://schemas.microsoft.com/office/drawing/2014/main" id="{94D438F4-92C8-C1F2-0EAE-BB2A797E087D}"/>
                  </a:ext>
                </a:extLst>
              </p:cNvPr>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F336921-AE02-EBFF-200F-AD8A187700FC}"/>
                  </a:ext>
                </a:extLst>
              </p:cNvPr>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4891BE08-4C37-6554-C589-6DD47758DBE0}"/>
                    </a:ext>
                  </a:extLst>
                </p:cNvPr>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3DF409-EE8A-E3EC-C8B0-8DB2EE56C0C2}"/>
                    </a:ext>
                  </a:extLst>
                </p:cNvPr>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2" name="TextBox 11">
              <a:extLst>
                <a:ext uri="{FF2B5EF4-FFF2-40B4-BE49-F238E27FC236}">
                  <a16:creationId xmlns:a16="http://schemas.microsoft.com/office/drawing/2014/main" id="{E2B6C600-A33E-7206-109F-85D13A64427A}"/>
                </a:ext>
              </a:extLst>
            </p:cNvPr>
            <p:cNvSpPr txBox="1"/>
            <p:nvPr/>
          </p:nvSpPr>
          <p:spPr>
            <a:xfrm>
              <a:off x="4748534" y="5181600"/>
              <a:ext cx="4174861" cy="646331"/>
            </a:xfrm>
            <a:prstGeom prst="rect">
              <a:avLst/>
            </a:prstGeom>
            <a:noFill/>
          </p:spPr>
          <p:txBody>
            <a:bodyPr wrap="none" rtlCol="0">
              <a:spAutoFit/>
            </a:bodyPr>
            <a:lstStyle/>
            <a:p>
              <a:r>
                <a:rPr lang="en-US" sz="3600">
                  <a:solidFill>
                    <a:schemeClr val="bg1"/>
                  </a:solidFill>
                </a:rPr>
                <a:t>Non-taxable </a:t>
              </a:r>
              <a:r>
                <a:rPr lang="en-US" sz="3600" dirty="0">
                  <a:solidFill>
                    <a:schemeClr val="bg1"/>
                  </a:solidFill>
                </a:rPr>
                <a:t>i</a:t>
              </a:r>
              <a:r>
                <a:rPr lang="en-US" sz="3600">
                  <a:solidFill>
                    <a:schemeClr val="bg1"/>
                  </a:solidFill>
                </a:rPr>
                <a:t>ncome</a:t>
              </a:r>
              <a:r>
                <a:rPr lang="en-US" sz="3600" dirty="0">
                  <a:solidFill>
                    <a:schemeClr val="bg1"/>
                  </a:solidFill>
                </a:rPr>
                <a:t>?</a:t>
              </a:r>
            </a:p>
          </p:txBody>
        </p:sp>
      </p:grpSp>
    </p:spTree>
    <p:extLst>
      <p:ext uri="{BB962C8B-B14F-4D97-AF65-F5344CB8AC3E}">
        <p14:creationId xmlns:p14="http://schemas.microsoft.com/office/powerpoint/2010/main" val="3662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318-757F-899C-0C75-4721E64985E5}"/>
              </a:ext>
            </a:extLst>
          </p:cNvPr>
          <p:cNvPicPr>
            <a:picLocks noChangeAspect="1"/>
          </p:cNvPicPr>
          <p:nvPr/>
        </p:nvPicPr>
        <p:blipFill>
          <a:blip r:embed="rId4"/>
          <a:stretch>
            <a:fillRect/>
          </a:stretch>
        </p:blipFill>
        <p:spPr>
          <a:xfrm>
            <a:off x="5632938" y="3617718"/>
            <a:ext cx="3164098" cy="1609483"/>
          </a:xfrm>
          <a:prstGeom prst="rect">
            <a:avLst/>
          </a:prstGeom>
        </p:spPr>
      </p:pic>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EXPENSES</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10" name="TextBox 9">
            <a:extLst>
              <a:ext uri="{FF2B5EF4-FFF2-40B4-BE49-F238E27FC236}">
                <a16:creationId xmlns:a16="http://schemas.microsoft.com/office/drawing/2014/main" id="{3A118A8F-A794-469A-837E-C53F25953CE2}"/>
              </a:ext>
            </a:extLst>
          </p:cNvPr>
          <p:cNvSpPr txBox="1"/>
          <p:nvPr/>
        </p:nvSpPr>
        <p:spPr>
          <a:xfrm>
            <a:off x="58724" y="6390381"/>
            <a:ext cx="14017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29</a:t>
            </a:r>
          </a:p>
        </p:txBody>
      </p:sp>
      <p:sp>
        <p:nvSpPr>
          <p:cNvPr id="23" name="TextBox 22"/>
          <p:cNvSpPr txBox="1"/>
          <p:nvPr/>
        </p:nvSpPr>
        <p:spPr>
          <a:xfrm>
            <a:off x="88041" y="1592405"/>
            <a:ext cx="5550759" cy="3170099"/>
          </a:xfrm>
          <a:prstGeom prst="rect">
            <a:avLst/>
          </a:prstGeom>
          <a:noFill/>
        </p:spPr>
        <p:txBody>
          <a:bodyPr wrap="square" rtlCol="0">
            <a:spAutoFit/>
          </a:bodyPr>
          <a:lstStyle/>
          <a:p>
            <a:pPr lvl="0">
              <a:defRPr/>
            </a:pPr>
            <a:r>
              <a:rPr lang="en-US" sz="3200" b="1" dirty="0">
                <a:solidFill>
                  <a:srgbClr val="00B0F0"/>
                </a:solidFill>
                <a:effectLst>
                  <a:outerShdw blurRad="38100" dist="38100" dir="2700000" algn="tl">
                    <a:srgbClr val="000000">
                      <a:alpha val="43137"/>
                    </a:srgbClr>
                  </a:outerShdw>
                </a:effectLst>
              </a:rPr>
              <a:t>LEARNING OBJECTIVES:</a:t>
            </a:r>
            <a:endParaRPr lang="en-US" sz="2800" dirty="0">
              <a:solidFill>
                <a:srgbClr val="00B0F0"/>
              </a:solidFill>
              <a:effectLst>
                <a:outerShdw blurRad="38100" dist="38100" dir="2700000" algn="tl">
                  <a:srgbClr val="000000">
                    <a:alpha val="43137"/>
                  </a:srgbClr>
                </a:outerShdw>
              </a:effectLst>
            </a:endParaRPr>
          </a:p>
          <a:p>
            <a:pPr marL="914400" lvl="1" indent="-457200">
              <a:buClr>
                <a:srgbClr val="00B0F0"/>
              </a:buClr>
              <a:buFont typeface="Wingdings" panose="05000000000000000000" pitchFamily="2" charset="2"/>
              <a:buChar char="§"/>
            </a:pPr>
            <a:r>
              <a:rPr lang="en-US" sz="2800" dirty="0">
                <a:solidFill>
                  <a:prstClr val="white"/>
                </a:solidFill>
              </a:rPr>
              <a:t>Create or update a list of current expenses</a:t>
            </a:r>
          </a:p>
          <a:p>
            <a:pPr marL="914400" lvl="1" indent="-457200">
              <a:buClr>
                <a:srgbClr val="00B0F0"/>
              </a:buClr>
              <a:buFont typeface="Wingdings" panose="05000000000000000000" pitchFamily="2" charset="2"/>
              <a:buChar char="§"/>
            </a:pPr>
            <a:r>
              <a:rPr lang="en-US" sz="2800" dirty="0">
                <a:solidFill>
                  <a:prstClr val="white"/>
                </a:solidFill>
              </a:rPr>
              <a:t>Compare cost of living at current and 2nd location</a:t>
            </a:r>
          </a:p>
          <a:p>
            <a:pPr marL="914400" lvl="1" indent="-457200">
              <a:buClr>
                <a:srgbClr val="00B0F0"/>
              </a:buClr>
              <a:buFont typeface="Wingdings" panose="05000000000000000000" pitchFamily="2" charset="2"/>
              <a:buChar char="§"/>
            </a:pPr>
            <a:r>
              <a:rPr lang="en-US" sz="2800" dirty="0">
                <a:solidFill>
                  <a:prstClr val="white"/>
                </a:solidFill>
              </a:rPr>
              <a:t>Describe the basics of </a:t>
            </a:r>
            <a:r>
              <a:rPr lang="en-US" sz="2800">
                <a:solidFill>
                  <a:prstClr val="white"/>
                </a:solidFill>
              </a:rPr>
              <a:t>health insurance</a:t>
            </a:r>
            <a:r>
              <a:rPr lang="en-US" sz="2000" dirty="0">
                <a:solidFill>
                  <a:prstClr val="black"/>
                </a:solidFill>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3EA86A2-7BC9-7B47-5D08-71CDD6C8EC5D}"/>
              </a:ext>
            </a:extLst>
          </p:cNvPr>
          <p:cNvPicPr>
            <a:picLocks noChangeAspect="1"/>
          </p:cNvPicPr>
          <p:nvPr/>
        </p:nvPicPr>
        <p:blipFill>
          <a:blip r:embed="rId5"/>
          <a:stretch>
            <a:fillRect/>
          </a:stretch>
        </p:blipFill>
        <p:spPr>
          <a:xfrm>
            <a:off x="5577267" y="1919602"/>
            <a:ext cx="6614733" cy="3377477"/>
          </a:xfrm>
          <a:prstGeom prst="rect">
            <a:avLst/>
          </a:prstGeom>
        </p:spPr>
      </p:pic>
    </p:spTree>
    <p:extLst>
      <p:ext uri="{BB962C8B-B14F-4D97-AF65-F5344CB8AC3E}">
        <p14:creationId xmlns:p14="http://schemas.microsoft.com/office/powerpoint/2010/main" val="42413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347870" y="1728687"/>
            <a:ext cx="11519452" cy="4844257"/>
          </a:xfrm>
        </p:spPr>
        <p:txBody>
          <a:bodyPr>
            <a:noAutofit/>
          </a:bodyPr>
          <a:lstStyle/>
          <a:p>
            <a:pPr marL="0" indent="0">
              <a:lnSpc>
                <a:spcPct val="150000"/>
              </a:lnSpc>
              <a:buNone/>
            </a:pPr>
            <a:r>
              <a:rPr lang="en-US" sz="2000" dirty="0">
                <a:solidFill>
                  <a:schemeClr val="bg1"/>
                </a:solidFill>
              </a:rPr>
              <a:t>The information provided herein does not constitute a formal endorsement of any company, its products, or services by the U.S. Department of War (</a:t>
            </a:r>
            <a:r>
              <a:rPr lang="en-US" sz="2000" dirty="0" err="1">
                <a:solidFill>
                  <a:schemeClr val="bg1"/>
                </a:solidFill>
              </a:rPr>
              <a:t>DoW</a:t>
            </a:r>
            <a:r>
              <a:rPr lang="en-US" sz="2000" dirty="0">
                <a:solidFill>
                  <a:schemeClr val="bg1"/>
                </a:solidFill>
              </a:rPr>
              <a:t>). Specifically, the appearance or use of external hyperlinks does not constitute endorsement by the </a:t>
            </a:r>
            <a:r>
              <a:rPr lang="en-US" sz="2000" dirty="0" err="1">
                <a:solidFill>
                  <a:schemeClr val="bg1"/>
                </a:solidFill>
              </a:rPr>
              <a:t>DoW</a:t>
            </a:r>
            <a:r>
              <a:rPr lang="en-US" sz="2000" dirty="0">
                <a:solidFill>
                  <a:schemeClr val="bg1"/>
                </a:solidFill>
              </a:rPr>
              <a:t> of the linked websites or the information, products, or services contained therein. The </a:t>
            </a:r>
            <a:r>
              <a:rPr lang="en-US" sz="2000" dirty="0" err="1">
                <a:solidFill>
                  <a:schemeClr val="bg1"/>
                </a:solidFill>
              </a:rPr>
              <a:t>DoW</a:t>
            </a:r>
            <a:r>
              <a:rPr lang="en-US" sz="2000" dirty="0">
                <a:solidFill>
                  <a:schemeClr val="bg1"/>
                </a:solidFill>
              </a:rPr>
              <a:t>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a:t>
            </a:r>
          </a:p>
          <a:p>
            <a:pPr marL="0" indent="0">
              <a:lnSpc>
                <a:spcPct val="150000"/>
              </a:lnSpc>
              <a:buNone/>
            </a:pPr>
            <a:r>
              <a:rPr lang="en-US" sz="2000" dirty="0">
                <a:solidFill>
                  <a:schemeClr val="bg1"/>
                </a:solidFill>
              </a:rPr>
              <a:t>All websites and URLs in this guide were active at the date of publication. However, web content is subject to change without notice. Users of this guide are advised to confirm information is current.</a:t>
            </a:r>
          </a:p>
          <a:p>
            <a:pPr marL="0" indent="0">
              <a:lnSpc>
                <a:spcPct val="150000"/>
              </a:lnSpc>
              <a:buNone/>
            </a:pPr>
            <a:endParaRPr lang="en-US" sz="2000" dirty="0">
              <a:solidFill>
                <a:schemeClr val="bg1"/>
              </a:solidFill>
            </a:endParaRPr>
          </a:p>
          <a:p>
            <a:pPr marL="0" indent="0">
              <a:lnSpc>
                <a:spcPct val="150000"/>
              </a:lnSpc>
              <a:buNone/>
            </a:pPr>
            <a:endParaRPr lang="en-US" sz="2000" dirty="0">
              <a:solidFill>
                <a:schemeClr val="bg1"/>
              </a:solidFill>
            </a:endParaRPr>
          </a:p>
        </p:txBody>
      </p:sp>
      <p:sp>
        <p:nvSpPr>
          <p:cNvPr id="6" name="TextBox 5">
            <a:extLst>
              <a:ext uri="{FF2B5EF4-FFF2-40B4-BE49-F238E27FC236}">
                <a16:creationId xmlns:a16="http://schemas.microsoft.com/office/drawing/2014/main" id="{0391B673-C1E8-4D0B-8A62-ADAFC152D4B1}"/>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PG, p. 3</a:t>
            </a:r>
          </a:p>
        </p:txBody>
      </p:sp>
    </p:spTree>
    <p:extLst>
      <p:ext uri="{BB962C8B-B14F-4D97-AF65-F5344CB8AC3E}">
        <p14:creationId xmlns:p14="http://schemas.microsoft.com/office/powerpoint/2010/main" val="38983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276600" y="6858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LIVING EXPENSES</a:t>
            </a:r>
          </a:p>
        </p:txBody>
      </p:sp>
      <p:sp>
        <p:nvSpPr>
          <p:cNvPr id="6" name="TextBox 5">
            <a:extLst>
              <a:ext uri="{FF2B5EF4-FFF2-40B4-BE49-F238E27FC236}">
                <a16:creationId xmlns:a16="http://schemas.microsoft.com/office/drawing/2014/main" id="{20029166-1051-44D0-9BDA-D72CD24BDC2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29</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5323E35-7E9B-C45C-0FFA-E832438D4870}"/>
              </a:ext>
            </a:extLst>
          </p:cNvPr>
          <p:cNvPicPr>
            <a:picLocks noChangeAspect="1"/>
          </p:cNvPicPr>
          <p:nvPr/>
        </p:nvPicPr>
        <p:blipFill>
          <a:blip r:embed="rId4"/>
          <a:stretch>
            <a:fillRect/>
          </a:stretch>
        </p:blipFill>
        <p:spPr>
          <a:xfrm>
            <a:off x="0" y="2209800"/>
            <a:ext cx="12171375" cy="2971064"/>
          </a:xfrm>
          <a:prstGeom prst="rect">
            <a:avLst/>
          </a:prstGeom>
        </p:spPr>
      </p:pic>
    </p:spTree>
    <p:extLst>
      <p:ext uri="{BB962C8B-B14F-4D97-AF65-F5344CB8AC3E}">
        <p14:creationId xmlns:p14="http://schemas.microsoft.com/office/powerpoint/2010/main" val="27371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19100" y="381001"/>
            <a:ext cx="7315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SPENDING PLAN UPDATE – </a:t>
            </a:r>
            <a:r>
              <a:rPr kumimoji="0" lang="en-US" sz="4400" b="1"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EXPENSES</a:t>
            </a:r>
          </a:p>
        </p:txBody>
      </p:sp>
      <p:sp>
        <p:nvSpPr>
          <p:cNvPr id="9" name="TextBox 8"/>
          <p:cNvSpPr txBox="1"/>
          <p:nvPr/>
        </p:nvSpPr>
        <p:spPr>
          <a:xfrm>
            <a:off x="723900" y="2133600"/>
            <a:ext cx="6096000" cy="4031873"/>
          </a:xfrm>
          <a:prstGeom prst="rect">
            <a:avLst/>
          </a:prstGeom>
          <a:noFill/>
        </p:spPr>
        <p:txBody>
          <a:bodyPr wrap="square" rtlCol="0">
            <a:spAutoFit/>
          </a:bodyPr>
          <a:lstStyle/>
          <a:p>
            <a:pPr marL="800100" lvl="1" indent="-342900">
              <a:spcAft>
                <a:spcPts val="1200"/>
              </a:spcAft>
              <a:buClr>
                <a:srgbClr val="00B0F0"/>
              </a:buClr>
              <a:buFont typeface="Wingdings" panose="05000000000000000000" pitchFamily="2" charset="2"/>
              <a:buChar char="§"/>
            </a:pPr>
            <a:r>
              <a:rPr lang="en-US" sz="2800" dirty="0">
                <a:solidFill>
                  <a:schemeClr val="bg1"/>
                </a:solidFill>
              </a:rPr>
              <a:t>Rent or Mortgage payment</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Household</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Transportation</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Food (Groceries/Dining Out)</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Healthcare</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Personal and Family</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Leisure</a:t>
            </a:r>
          </a:p>
        </p:txBody>
      </p:sp>
      <p:pic>
        <p:nvPicPr>
          <p:cNvPr id="16" name="Picture 15">
            <a:extLst>
              <a:ext uri="{FF2B5EF4-FFF2-40B4-BE49-F238E27FC236}">
                <a16:creationId xmlns:a16="http://schemas.microsoft.com/office/drawing/2014/main" id="{E9074A01-2B6C-44ED-B33E-246B2584A30D}"/>
              </a:ext>
            </a:extLst>
          </p:cNvPr>
          <p:cNvPicPr>
            <a:picLocks noChangeAspect="1"/>
          </p:cNvPicPr>
          <p:nvPr/>
        </p:nvPicPr>
        <p:blipFill>
          <a:blip r:embed="rId4"/>
          <a:stretch>
            <a:fillRect/>
          </a:stretch>
        </p:blipFill>
        <p:spPr>
          <a:xfrm>
            <a:off x="8608541" y="-2059"/>
            <a:ext cx="3583459" cy="6858000"/>
          </a:xfrm>
          <a:prstGeom prst="rect">
            <a:avLst/>
          </a:prstGeom>
        </p:spPr>
      </p:pic>
      <p:cxnSp>
        <p:nvCxnSpPr>
          <p:cNvPr id="17" name="Straight Connector 16">
            <a:extLst>
              <a:ext uri="{FF2B5EF4-FFF2-40B4-BE49-F238E27FC236}">
                <a16:creationId xmlns:a16="http://schemas.microsoft.com/office/drawing/2014/main" id="{8A8E001E-CB01-4336-BEEC-77EF5B47D27C}"/>
              </a:ext>
            </a:extLst>
          </p:cNvPr>
          <p:cNvCxnSpPr>
            <a:cxnSpLocks/>
          </p:cNvCxnSpPr>
          <p:nvPr/>
        </p:nvCxnSpPr>
        <p:spPr>
          <a:xfrm>
            <a:off x="0" y="1828800"/>
            <a:ext cx="815340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00C377-9A65-4BD5-A4B4-BBDE61F60116}"/>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30</a:t>
            </a:r>
          </a:p>
        </p:txBody>
      </p:sp>
      <p:pic>
        <p:nvPicPr>
          <p:cNvPr id="2" name="Picture 1">
            <a:extLst>
              <a:ext uri="{FF2B5EF4-FFF2-40B4-BE49-F238E27FC236}">
                <a16:creationId xmlns:a16="http://schemas.microsoft.com/office/drawing/2014/main" id="{87F02F49-80A7-5420-BBD2-B28116563950}"/>
              </a:ext>
            </a:extLst>
          </p:cNvPr>
          <p:cNvPicPr>
            <a:picLocks noChangeAspect="1"/>
          </p:cNvPicPr>
          <p:nvPr/>
        </p:nvPicPr>
        <p:blipFill>
          <a:blip r:embed="rId5"/>
          <a:stretch>
            <a:fillRect/>
          </a:stretch>
        </p:blipFill>
        <p:spPr>
          <a:xfrm>
            <a:off x="228600" y="914400"/>
            <a:ext cx="787752" cy="787752"/>
          </a:xfrm>
          <a:prstGeom prst="rect">
            <a:avLst/>
          </a:prstGeom>
        </p:spPr>
      </p:pic>
    </p:spTree>
    <p:extLst>
      <p:ext uri="{BB962C8B-B14F-4D97-AF65-F5344CB8AC3E}">
        <p14:creationId xmlns:p14="http://schemas.microsoft.com/office/powerpoint/2010/main" val="235605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609600" y="533400"/>
            <a:ext cx="7167985"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TRACK SPENDING</a:t>
            </a:r>
          </a:p>
        </p:txBody>
      </p:sp>
      <p:sp>
        <p:nvSpPr>
          <p:cNvPr id="12" name="Content Placeholder 2"/>
          <p:cNvSpPr>
            <a:spLocks noGrp="1"/>
          </p:cNvSpPr>
          <p:nvPr>
            <p:ph idx="1"/>
          </p:nvPr>
        </p:nvSpPr>
        <p:spPr>
          <a:xfrm>
            <a:off x="456744" y="1767840"/>
            <a:ext cx="7599947" cy="3048000"/>
          </a:xfrm>
        </p:spPr>
        <p:txBody>
          <a:bodyPr>
            <a:normAutofit/>
          </a:bodyPr>
          <a:lstStyle/>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Record all expenses daily or weekly using receipts </a:t>
            </a: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Use a paper/pen, spreadsheet, notebook, </a:t>
            </a: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Use a free and secure app (be sure to protect personal information)</a:t>
            </a:r>
            <a:endParaRPr lang="en-US" dirty="0">
              <a:solidFill>
                <a:schemeClr val="bg1"/>
              </a:solidFill>
              <a:ea typeface="ＭＳ Ｐゴシック" pitchFamily="32" charset="-128"/>
            </a:endParaRP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Review past credit card or bank statements</a:t>
            </a:r>
            <a:endParaRPr lang="en-US" dirty="0"/>
          </a:p>
        </p:txBody>
      </p:sp>
      <p:sp>
        <p:nvSpPr>
          <p:cNvPr id="5" name="TextBox 4">
            <a:extLst>
              <a:ext uri="{FF2B5EF4-FFF2-40B4-BE49-F238E27FC236}">
                <a16:creationId xmlns:a16="http://schemas.microsoft.com/office/drawing/2014/main" id="{D77354FD-32B3-449C-9BAD-135ECA4E4094}"/>
              </a:ext>
            </a:extLst>
          </p:cNvPr>
          <p:cNvSpPr txBox="1"/>
          <p:nvPr/>
        </p:nvSpPr>
        <p:spPr>
          <a:xfrm>
            <a:off x="58725" y="6390381"/>
            <a:ext cx="1465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64592" y="5257800"/>
            <a:ext cx="6400800" cy="646331"/>
          </a:xfrm>
          <a:prstGeom prst="rect">
            <a:avLst/>
          </a:prstGeom>
          <a:solidFill>
            <a:srgbClr val="00B0F0"/>
          </a:solidFill>
        </p:spPr>
        <p:txBody>
          <a:bodyPr wrap="square" rtlCol="0">
            <a:spAutoFit/>
          </a:bodyPr>
          <a:lstStyle/>
          <a:p>
            <a:pPr algn="ctr"/>
            <a:r>
              <a:rPr lang="en-US" sz="3600" dirty="0"/>
              <a:t>Be sure to track ALL purchases!</a:t>
            </a:r>
          </a:p>
        </p:txBody>
      </p:sp>
    </p:spTree>
    <p:extLst>
      <p:ext uri="{BB962C8B-B14F-4D97-AF65-F5344CB8AC3E}">
        <p14:creationId xmlns:p14="http://schemas.microsoft.com/office/powerpoint/2010/main" val="20123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590800" y="651769"/>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DECREASE EXPENSES</a:t>
            </a:r>
          </a:p>
        </p:txBody>
      </p:sp>
      <p:sp>
        <p:nvSpPr>
          <p:cNvPr id="8" name="TextBox 7">
            <a:extLst>
              <a:ext uri="{FF2B5EF4-FFF2-40B4-BE49-F238E27FC236}">
                <a16:creationId xmlns:a16="http://schemas.microsoft.com/office/drawing/2014/main" id="{F8D82AE3-1081-44E9-B4AB-C59776D7DDC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31</a:t>
            </a:r>
          </a:p>
        </p:txBody>
      </p:sp>
      <p:graphicFrame>
        <p:nvGraphicFramePr>
          <p:cNvPr id="9" name="Table 8">
            <a:extLst>
              <a:ext uri="{FF2B5EF4-FFF2-40B4-BE49-F238E27FC236}">
                <a16:creationId xmlns:a16="http://schemas.microsoft.com/office/drawing/2014/main" id="{BBB803AB-9573-CE80-F705-1179B280EA56}"/>
              </a:ext>
            </a:extLst>
          </p:cNvPr>
          <p:cNvGraphicFramePr>
            <a:graphicFrameLocks noGrp="1"/>
          </p:cNvGraphicFramePr>
          <p:nvPr>
            <p:extLst>
              <p:ext uri="{D42A27DB-BD31-4B8C-83A1-F6EECF244321}">
                <p14:modId xmlns:p14="http://schemas.microsoft.com/office/powerpoint/2010/main" val="1616264846"/>
              </p:ext>
            </p:extLst>
          </p:nvPr>
        </p:nvGraphicFramePr>
        <p:xfrm>
          <a:off x="334163" y="2209800"/>
          <a:ext cx="11523673" cy="3645408"/>
        </p:xfrm>
        <a:graphic>
          <a:graphicData uri="http://schemas.openxmlformats.org/drawingml/2006/table">
            <a:tbl>
              <a:tblPr firstRow="1" firstCol="1" bandRow="1">
                <a:tableStyleId>{5C22544A-7EE6-4342-B048-85BDC9FD1C3A}</a:tableStyleId>
              </a:tblPr>
              <a:tblGrid>
                <a:gridCol w="3840403">
                  <a:extLst>
                    <a:ext uri="{9D8B030D-6E8A-4147-A177-3AD203B41FA5}">
                      <a16:colId xmlns:a16="http://schemas.microsoft.com/office/drawing/2014/main" val="2120604886"/>
                    </a:ext>
                  </a:extLst>
                </a:gridCol>
                <a:gridCol w="3841635">
                  <a:extLst>
                    <a:ext uri="{9D8B030D-6E8A-4147-A177-3AD203B41FA5}">
                      <a16:colId xmlns:a16="http://schemas.microsoft.com/office/drawing/2014/main" val="550187740"/>
                    </a:ext>
                  </a:extLst>
                </a:gridCol>
                <a:gridCol w="3841635">
                  <a:extLst>
                    <a:ext uri="{9D8B030D-6E8A-4147-A177-3AD203B41FA5}">
                      <a16:colId xmlns:a16="http://schemas.microsoft.com/office/drawing/2014/main" val="3009558004"/>
                    </a:ext>
                  </a:extLst>
                </a:gridCol>
              </a:tblGrid>
              <a:tr h="327422">
                <a:tc gridSpan="3">
                  <a:txBody>
                    <a:bodyPr/>
                    <a:lstStyle/>
                    <a:p>
                      <a:pPr marL="0" marR="171450" fontAlgn="ctr">
                        <a:lnSpc>
                          <a:spcPct val="115000"/>
                        </a:lnSpc>
                        <a:spcBef>
                          <a:spcPts val="0"/>
                        </a:spcBef>
                        <a:spcAft>
                          <a:spcPts val="0"/>
                        </a:spcAft>
                      </a:pPr>
                      <a:r>
                        <a:rPr lang="en-US" sz="2800" dirty="0">
                          <a:effectLst/>
                        </a:rPr>
                        <a:t>Ways to Decrease Expenses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9716377"/>
                  </a:ext>
                </a:extLst>
              </a:tr>
              <a:tr h="3006327">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Down grade or eliminate cable or streaming packages</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Bundle packages for cable, Internet, and cell phone</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Shop around for auto, home, and life insurance</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Use coupon/discounts for shopping, dining out, and recreational activities</a:t>
                      </a:r>
                    </a:p>
                    <a:p>
                      <a:pPr marL="0" marR="171450" fontAlgn="ctr">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Review current cell phone plan to determine if any extras can be removed</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Use public transportation or carpool </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Shop at thrift stores</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Ask utility companies about a budget plan for consistent utility bills</a:t>
                      </a:r>
                    </a:p>
                    <a:p>
                      <a:pPr marL="0" marR="171450" fontAlgn="ctr">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342900" marR="173990" lvl="0" indent="-342900" fontAlgn="ctr">
                        <a:lnSpc>
                          <a:spcPct val="115000"/>
                        </a:lnSpc>
                        <a:spcBef>
                          <a:spcPts val="0"/>
                        </a:spcBef>
                        <a:spcAft>
                          <a:spcPts val="600"/>
                        </a:spcAft>
                        <a:buFont typeface="Symbol" panose="05050102010706020507" pitchFamily="18" charset="2"/>
                        <a:buChar char=""/>
                      </a:pPr>
                      <a:r>
                        <a:rPr lang="en-US" sz="1800" dirty="0">
                          <a:effectLst/>
                        </a:rPr>
                        <a:t>Ask for veteran and military discounts</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Find friends who can trade services (e.g., babysitting, pet sitting, etc.)</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Cook at home and pack your lunch, plan menus around foods on sale</a:t>
                      </a:r>
                    </a:p>
                  </a:txBody>
                  <a:tcPr marL="68580" marR="68580" marT="0" marB="0">
                    <a:solidFill>
                      <a:schemeClr val="bg2"/>
                    </a:solidFill>
                  </a:tcPr>
                </a:tc>
                <a:extLst>
                  <a:ext uri="{0D108BD9-81ED-4DB2-BD59-A6C34878D82A}">
                    <a16:rowId xmlns:a16="http://schemas.microsoft.com/office/drawing/2014/main" val="876246795"/>
                  </a:ext>
                </a:extLst>
              </a:tr>
            </a:tbl>
          </a:graphicData>
        </a:graphic>
      </p:graphicFrame>
    </p:spTree>
    <p:extLst>
      <p:ext uri="{BB962C8B-B14F-4D97-AF65-F5344CB8AC3E}">
        <p14:creationId xmlns:p14="http://schemas.microsoft.com/office/powerpoint/2010/main" val="30352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51639" y="2543639"/>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600" b="1" dirty="0">
                <a:solidFill>
                  <a:schemeClr val="bg1"/>
                </a:solidFill>
                <a:effectLst>
                  <a:outerShdw blurRad="38100" dist="38100" dir="2700000" algn="tl">
                    <a:srgbClr val="000000">
                      <a:alpha val="43137"/>
                    </a:srgbClr>
                  </a:outerShdw>
                </a:effectLst>
                <a:latin typeface="Franklin Gothic Medium" panose="020B0603020102020204" pitchFamily="34" charset="0"/>
              </a:rPr>
              <a:t>COST-OF-LIVING CHANGES</a:t>
            </a:r>
          </a:p>
        </p:txBody>
      </p:sp>
      <p:sp>
        <p:nvSpPr>
          <p:cNvPr id="4" name="Content Placeholder 2"/>
          <p:cNvSpPr>
            <a:spLocks noGrp="1"/>
          </p:cNvSpPr>
          <p:nvPr>
            <p:ph idx="1"/>
          </p:nvPr>
        </p:nvSpPr>
        <p:spPr>
          <a:xfrm>
            <a:off x="1402825" y="3808274"/>
            <a:ext cx="2792819" cy="2226507"/>
          </a:xfrm>
        </p:spPr>
        <p:txBody>
          <a:bodyPr>
            <a:normAutofit fontScale="92500" lnSpcReduction="10000"/>
          </a:bodyPr>
          <a:lstStyle/>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Salary</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Housing</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Utilities</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Taxes</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Food</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Childcare</a:t>
            </a:r>
          </a:p>
          <a:p>
            <a:pPr lvl="1">
              <a:buClr>
                <a:srgbClr val="00B0F0"/>
              </a:buClr>
              <a:buFont typeface="Wingdings" panose="05000000000000000000" pitchFamily="2" charset="2"/>
              <a:buChar char="§"/>
            </a:pPr>
            <a:endParaRPr lang="en-US" sz="1900" dirty="0"/>
          </a:p>
        </p:txBody>
      </p:sp>
      <p:pic>
        <p:nvPicPr>
          <p:cNvPr id="12" name="Picture 11">
            <a:extLst>
              <a:ext uri="{FF2B5EF4-FFF2-40B4-BE49-F238E27FC236}">
                <a16:creationId xmlns:a16="http://schemas.microsoft.com/office/drawing/2014/main" id="{4712A779-0E16-48A0-A4F5-AA0B8F48FEA6}"/>
              </a:ext>
            </a:extLst>
          </p:cNvPr>
          <p:cNvPicPr>
            <a:picLocks noChangeAspect="1"/>
          </p:cNvPicPr>
          <p:nvPr/>
        </p:nvPicPr>
        <p:blipFill>
          <a:blip r:embed="rId4"/>
          <a:stretch>
            <a:fillRect/>
          </a:stretch>
        </p:blipFill>
        <p:spPr>
          <a:xfrm rot="5400000">
            <a:off x="6896099" y="1562101"/>
            <a:ext cx="6858002" cy="3733800"/>
          </a:xfrm>
          <a:prstGeom prst="rect">
            <a:avLst/>
          </a:prstGeom>
        </p:spPr>
      </p:pic>
      <p:sp>
        <p:nvSpPr>
          <p:cNvPr id="6" name="TextBox 5">
            <a:extLst>
              <a:ext uri="{FF2B5EF4-FFF2-40B4-BE49-F238E27FC236}">
                <a16:creationId xmlns:a16="http://schemas.microsoft.com/office/drawing/2014/main" id="{8F12CE7F-BD1E-40C4-9F70-553FA181AD20}"/>
              </a:ext>
            </a:extLst>
          </p:cNvPr>
          <p:cNvSpPr txBox="1"/>
          <p:nvPr/>
        </p:nvSpPr>
        <p:spPr>
          <a:xfrm>
            <a:off x="58725" y="6390381"/>
            <a:ext cx="1465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31</a:t>
            </a:r>
          </a:p>
        </p:txBody>
      </p:sp>
      <p:pic>
        <p:nvPicPr>
          <p:cNvPr id="2" name="Picture 1">
            <a:extLst>
              <a:ext uri="{FF2B5EF4-FFF2-40B4-BE49-F238E27FC236}">
                <a16:creationId xmlns:a16="http://schemas.microsoft.com/office/drawing/2014/main" id="{AED8B350-ADF9-733B-3026-10AE0C2F3809}"/>
              </a:ext>
            </a:extLst>
          </p:cNvPr>
          <p:cNvPicPr>
            <a:picLocks noChangeAspect="1"/>
          </p:cNvPicPr>
          <p:nvPr/>
        </p:nvPicPr>
        <p:blipFill>
          <a:blip r:embed="rId5"/>
          <a:stretch>
            <a:fillRect/>
          </a:stretch>
        </p:blipFill>
        <p:spPr>
          <a:xfrm>
            <a:off x="89384" y="2340698"/>
            <a:ext cx="8187638" cy="54869"/>
          </a:xfrm>
          <a:prstGeom prst="rect">
            <a:avLst/>
          </a:prstGeom>
        </p:spPr>
      </p:pic>
      <p:sp>
        <p:nvSpPr>
          <p:cNvPr id="3" name="TextBox 2">
            <a:extLst>
              <a:ext uri="{FF2B5EF4-FFF2-40B4-BE49-F238E27FC236}">
                <a16:creationId xmlns:a16="http://schemas.microsoft.com/office/drawing/2014/main" id="{658E1E35-A70D-B8D1-1C01-DD0E9FF1D615}"/>
              </a:ext>
            </a:extLst>
          </p:cNvPr>
          <p:cNvSpPr txBox="1"/>
          <p:nvPr/>
        </p:nvSpPr>
        <p:spPr>
          <a:xfrm>
            <a:off x="3886200" y="3718174"/>
            <a:ext cx="3048000" cy="2308324"/>
          </a:xfrm>
          <a:prstGeom prst="rect">
            <a:avLst/>
          </a:prstGeom>
          <a:noFill/>
        </p:spPr>
        <p:txBody>
          <a:bodyPr wrap="square" rtlCol="0">
            <a:spAutoFit/>
          </a:bodyPr>
          <a:lstStyle/>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Commuting costs</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Clothing</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Entertainment</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School costs</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Climate</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Health insurance</a:t>
            </a:r>
          </a:p>
        </p:txBody>
      </p:sp>
      <p:sp>
        <p:nvSpPr>
          <p:cNvPr id="5" name="TextBox 4">
            <a:extLst>
              <a:ext uri="{FF2B5EF4-FFF2-40B4-BE49-F238E27FC236}">
                <a16:creationId xmlns:a16="http://schemas.microsoft.com/office/drawing/2014/main" id="{99522FE6-B635-6966-8412-450E96E75966}"/>
              </a:ext>
            </a:extLst>
          </p:cNvPr>
          <p:cNvSpPr txBox="1"/>
          <p:nvPr/>
        </p:nvSpPr>
        <p:spPr>
          <a:xfrm>
            <a:off x="1079840" y="1228855"/>
            <a:ext cx="6318860" cy="523220"/>
          </a:xfrm>
          <a:prstGeom prst="rect">
            <a:avLst/>
          </a:prstGeom>
          <a:noFill/>
        </p:spPr>
        <p:txBody>
          <a:bodyPr wrap="square" rtlCol="0">
            <a:spAutoFit/>
          </a:bodyPr>
          <a:lstStyle/>
          <a:p>
            <a:r>
              <a:rPr lang="en-US" sz="2800" dirty="0">
                <a:solidFill>
                  <a:schemeClr val="bg1"/>
                </a:solidFill>
              </a:rPr>
              <a:t>Can relocation impact your financial plan?</a:t>
            </a:r>
          </a:p>
        </p:txBody>
      </p:sp>
      <p:sp>
        <p:nvSpPr>
          <p:cNvPr id="8" name="Title 1">
            <a:extLst>
              <a:ext uri="{FF2B5EF4-FFF2-40B4-BE49-F238E27FC236}">
                <a16:creationId xmlns:a16="http://schemas.microsoft.com/office/drawing/2014/main" id="{BEABF332-B109-EAB9-9382-668644A36D44}"/>
              </a:ext>
            </a:extLst>
          </p:cNvPr>
          <p:cNvSpPr txBox="1">
            <a:spLocks/>
          </p:cNvSpPr>
          <p:nvPr/>
        </p:nvSpPr>
        <p:spPr>
          <a:xfrm>
            <a:off x="239447" y="2045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COST OF RELOCATION</a:t>
            </a:r>
          </a:p>
        </p:txBody>
      </p:sp>
    </p:spTree>
    <p:extLst>
      <p:ext uri="{BB962C8B-B14F-4D97-AF65-F5344CB8AC3E}">
        <p14:creationId xmlns:p14="http://schemas.microsoft.com/office/powerpoint/2010/main" val="332530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82880" y="432507"/>
            <a:ext cx="5264509"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COST-OF-LIVING CALCULATOR</a:t>
            </a:r>
          </a:p>
        </p:txBody>
      </p:sp>
      <p:sp>
        <p:nvSpPr>
          <p:cNvPr id="6" name="TextBox 5">
            <a:extLst>
              <a:ext uri="{FF2B5EF4-FFF2-40B4-BE49-F238E27FC236}">
                <a16:creationId xmlns:a16="http://schemas.microsoft.com/office/drawing/2014/main" id="{8F12CE7F-BD1E-40C4-9F70-553FA181AD20}"/>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32</a:t>
            </a:r>
          </a:p>
        </p:txBody>
      </p:sp>
      <p:pic>
        <p:nvPicPr>
          <p:cNvPr id="2" name="Picture 1">
            <a:extLst>
              <a:ext uri="{FF2B5EF4-FFF2-40B4-BE49-F238E27FC236}">
                <a16:creationId xmlns:a16="http://schemas.microsoft.com/office/drawing/2014/main" id="{4991FF1E-F6D8-4BF2-8C05-68A7F52F3C76}"/>
              </a:ext>
            </a:extLst>
          </p:cNvPr>
          <p:cNvPicPr>
            <a:picLocks noChangeAspect="1"/>
          </p:cNvPicPr>
          <p:nvPr/>
        </p:nvPicPr>
        <p:blipFill>
          <a:blip r:embed="rId4"/>
          <a:stretch>
            <a:fillRect/>
          </a:stretch>
        </p:blipFill>
        <p:spPr>
          <a:xfrm>
            <a:off x="1524000" y="4114800"/>
            <a:ext cx="1905000" cy="1905000"/>
          </a:xfrm>
          <a:prstGeom prst="rect">
            <a:avLst/>
          </a:prstGeom>
        </p:spPr>
      </p:pic>
      <p:sp>
        <p:nvSpPr>
          <p:cNvPr id="3" name="TextBox 2">
            <a:extLst>
              <a:ext uri="{FF2B5EF4-FFF2-40B4-BE49-F238E27FC236}">
                <a16:creationId xmlns:a16="http://schemas.microsoft.com/office/drawing/2014/main" id="{B258158C-C0CE-A615-0316-A9BFAC15E1CD}"/>
              </a:ext>
            </a:extLst>
          </p:cNvPr>
          <p:cNvSpPr txBox="1"/>
          <p:nvPr/>
        </p:nvSpPr>
        <p:spPr>
          <a:xfrm>
            <a:off x="346442" y="2151970"/>
            <a:ext cx="4758958" cy="1200329"/>
          </a:xfrm>
          <a:prstGeom prst="rect">
            <a:avLst/>
          </a:prstGeom>
          <a:noFill/>
        </p:spPr>
        <p:txBody>
          <a:bodyPr wrap="square" rtlCol="0">
            <a:spAutoFit/>
          </a:bodyPr>
          <a:lstStyle/>
          <a:p>
            <a:r>
              <a:rPr lang="en-US" sz="2400" b="1" dirty="0">
                <a:solidFill>
                  <a:schemeClr val="bg1"/>
                </a:solidFill>
              </a:rPr>
              <a:t>Bank Rate COL Calculator:</a:t>
            </a:r>
          </a:p>
          <a:p>
            <a:r>
              <a:rPr lang="en-US" sz="2400" b="1" dirty="0">
                <a:solidFill>
                  <a:schemeClr val="bg1"/>
                </a:solidFill>
              </a:rPr>
              <a:t>https://www.bankrate.com/calculators/savings/moving-cost-of-living</a:t>
            </a:r>
          </a:p>
        </p:txBody>
      </p:sp>
      <p:pic>
        <p:nvPicPr>
          <p:cNvPr id="8" name="Picture 7">
            <a:extLst>
              <a:ext uri="{FF2B5EF4-FFF2-40B4-BE49-F238E27FC236}">
                <a16:creationId xmlns:a16="http://schemas.microsoft.com/office/drawing/2014/main" id="{4C950C1C-1847-88D8-4BDF-FDCB10EE0D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15000" y="467620"/>
            <a:ext cx="6222083" cy="2750480"/>
          </a:xfrm>
          <a:prstGeom prst="rect">
            <a:avLst/>
          </a:prstGeom>
        </p:spPr>
      </p:pic>
      <p:pic>
        <p:nvPicPr>
          <p:cNvPr id="11" name="Picture 10">
            <a:extLst>
              <a:ext uri="{FF2B5EF4-FFF2-40B4-BE49-F238E27FC236}">
                <a16:creationId xmlns:a16="http://schemas.microsoft.com/office/drawing/2014/main" id="{A847FF77-5BE2-070D-0FE2-270BBED880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86200" y="3552922"/>
            <a:ext cx="6403988" cy="2837459"/>
          </a:xfrm>
          <a:prstGeom prst="rect">
            <a:avLst/>
          </a:prstGeom>
        </p:spPr>
      </p:pic>
    </p:spTree>
    <p:extLst>
      <p:ext uri="{BB962C8B-B14F-4D97-AF65-F5344CB8AC3E}">
        <p14:creationId xmlns:p14="http://schemas.microsoft.com/office/powerpoint/2010/main" val="22915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60504A-50C4-C91D-6AAC-AC7618913BBD}"/>
              </a:ext>
            </a:extLst>
          </p:cNvPr>
          <p:cNvPicPr>
            <a:picLocks noChangeAspect="1"/>
          </p:cNvPicPr>
          <p:nvPr/>
        </p:nvPicPr>
        <p:blipFill>
          <a:blip r:embed="rId4"/>
          <a:stretch>
            <a:fillRect/>
          </a:stretch>
        </p:blipFill>
        <p:spPr>
          <a:xfrm>
            <a:off x="0" y="1094086"/>
            <a:ext cx="12192000" cy="2062103"/>
          </a:xfrm>
          <a:prstGeom prst="rect">
            <a:avLst/>
          </a:prstGeom>
        </p:spPr>
      </p:pic>
      <p:sp>
        <p:nvSpPr>
          <p:cNvPr id="4" name="Title 1"/>
          <p:cNvSpPr txBox="1">
            <a:spLocks/>
          </p:cNvSpPr>
          <p:nvPr/>
        </p:nvSpPr>
        <p:spPr>
          <a:xfrm>
            <a:off x="488732" y="113185"/>
            <a:ext cx="87630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HEALTHCARE and TRANSITION</a:t>
            </a:r>
          </a:p>
        </p:txBody>
      </p:sp>
      <p:sp>
        <p:nvSpPr>
          <p:cNvPr id="9" name="TextBox 8">
            <a:extLst>
              <a:ext uri="{FF2B5EF4-FFF2-40B4-BE49-F238E27FC236}">
                <a16:creationId xmlns:a16="http://schemas.microsoft.com/office/drawing/2014/main" id="{AC8EF765-1148-4455-BBFE-074AA7CFB49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35</a:t>
            </a:r>
          </a:p>
        </p:txBody>
      </p:sp>
      <p:sp>
        <p:nvSpPr>
          <p:cNvPr id="10" name="TextBox 9">
            <a:extLst>
              <a:ext uri="{FF2B5EF4-FFF2-40B4-BE49-F238E27FC236}">
                <a16:creationId xmlns:a16="http://schemas.microsoft.com/office/drawing/2014/main" id="{3983F3D6-65B2-C103-D43C-65A31844167D}"/>
              </a:ext>
            </a:extLst>
          </p:cNvPr>
          <p:cNvSpPr txBox="1"/>
          <p:nvPr/>
        </p:nvSpPr>
        <p:spPr>
          <a:xfrm>
            <a:off x="517635" y="3337741"/>
            <a:ext cx="4953002" cy="29700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Prior to Transition:</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provided with little to no cost</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Medications/prescriptions provided at little or no cost</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Dental and vision were covered with minimal cost</a:t>
            </a:r>
          </a:p>
        </p:txBody>
      </p:sp>
      <p:sp>
        <p:nvSpPr>
          <p:cNvPr id="11" name="TextBox 10">
            <a:extLst>
              <a:ext uri="{FF2B5EF4-FFF2-40B4-BE49-F238E27FC236}">
                <a16:creationId xmlns:a16="http://schemas.microsoft.com/office/drawing/2014/main" id="{E55E0490-8BEE-62CA-6BA8-0DADBF5DE795}"/>
              </a:ext>
            </a:extLst>
          </p:cNvPr>
          <p:cNvSpPr txBox="1"/>
          <p:nvPr/>
        </p:nvSpPr>
        <p:spPr>
          <a:xfrm>
            <a:off x="6096000" y="3337741"/>
            <a:ext cx="5901559" cy="26007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After Transition: </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Will need to purchase health insurance to include dental and vision</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Expect out of pocket expenses related to healthcare</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More options with different costs</a:t>
            </a:r>
          </a:p>
        </p:txBody>
      </p:sp>
      <p:grpSp>
        <p:nvGrpSpPr>
          <p:cNvPr id="5" name="Group 4">
            <a:extLst>
              <a:ext uri="{FF2B5EF4-FFF2-40B4-BE49-F238E27FC236}">
                <a16:creationId xmlns:a16="http://schemas.microsoft.com/office/drawing/2014/main" id="{8C86DAB8-2EE0-B65E-A781-8EE831A7AA8D}"/>
              </a:ext>
            </a:extLst>
          </p:cNvPr>
          <p:cNvGrpSpPr/>
          <p:nvPr/>
        </p:nvGrpSpPr>
        <p:grpSpPr>
          <a:xfrm>
            <a:off x="8812925" y="684685"/>
            <a:ext cx="3205655" cy="2062103"/>
            <a:chOff x="8986345" y="1007704"/>
            <a:chExt cx="3205655" cy="2062103"/>
          </a:xfrm>
        </p:grpSpPr>
        <p:sp>
          <p:nvSpPr>
            <p:cNvPr id="2" name="Rectangle: Rounded Corners 1">
              <a:extLst>
                <a:ext uri="{FF2B5EF4-FFF2-40B4-BE49-F238E27FC236}">
                  <a16:creationId xmlns:a16="http://schemas.microsoft.com/office/drawing/2014/main" id="{A2F7AB65-7347-5469-70F3-9F2EA319BCED}"/>
                </a:ext>
              </a:extLst>
            </p:cNvPr>
            <p:cNvSpPr/>
            <p:nvPr/>
          </p:nvSpPr>
          <p:spPr>
            <a:xfrm>
              <a:off x="8986345" y="1007704"/>
              <a:ext cx="3205655" cy="2062103"/>
            </a:xfrm>
            <a:prstGeom prst="roundRect">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A7B5F4-56DC-A21E-997A-6637F09CEF2F}"/>
                </a:ext>
              </a:extLst>
            </p:cNvPr>
            <p:cNvSpPr txBox="1"/>
            <p:nvPr/>
          </p:nvSpPr>
          <p:spPr>
            <a:xfrm>
              <a:off x="8986346" y="1159439"/>
              <a:ext cx="3205654" cy="18173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 prepared, know your options, and make informed decisions!</a:t>
              </a:r>
            </a:p>
          </p:txBody>
        </p:sp>
      </p:grpSp>
      <p:cxnSp>
        <p:nvCxnSpPr>
          <p:cNvPr id="22" name="Straight Connector 21">
            <a:extLst>
              <a:ext uri="{FF2B5EF4-FFF2-40B4-BE49-F238E27FC236}">
                <a16:creationId xmlns:a16="http://schemas.microsoft.com/office/drawing/2014/main" id="{15D07D5A-D322-7DB4-0097-435F228D957E}"/>
              </a:ext>
            </a:extLst>
          </p:cNvPr>
          <p:cNvCxnSpPr/>
          <p:nvPr/>
        </p:nvCxnSpPr>
        <p:spPr>
          <a:xfrm>
            <a:off x="5785945" y="3563007"/>
            <a:ext cx="0" cy="27447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13972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0"/>
            <a:ext cx="9753600" cy="19700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HEALTH CARE </a:t>
            </a:r>
          </a:p>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CHOICES AFTER TRANSITION</a:t>
            </a:r>
          </a:p>
        </p:txBody>
      </p:sp>
      <p:pic>
        <p:nvPicPr>
          <p:cNvPr id="17" name="Picture 16">
            <a:extLst>
              <a:ext uri="{FF2B5EF4-FFF2-40B4-BE49-F238E27FC236}">
                <a16:creationId xmlns:a16="http://schemas.microsoft.com/office/drawing/2014/main" id="{2F13581B-2A00-487A-99E3-DF13ECF3BA2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3859"/>
                    </a14:imgEffect>
                    <a14:imgEffect>
                      <a14:brightnessContrast bright="17000"/>
                    </a14:imgEffect>
                  </a14:imgLayer>
                </a14:imgProps>
              </a:ext>
            </a:extLst>
          </a:blip>
          <a:stretch>
            <a:fillRect/>
          </a:stretch>
        </p:blipFill>
        <p:spPr>
          <a:xfrm>
            <a:off x="748625" y="2667000"/>
            <a:ext cx="2335902" cy="1999605"/>
          </a:xfrm>
          <a:prstGeom prst="rect">
            <a:avLst/>
          </a:prstGeom>
          <a:effectLst>
            <a:outerShdw blurRad="177800" dist="406400" dir="3060000" algn="ctr" rotWithShape="0">
              <a:srgbClr val="000000">
                <a:alpha val="43137"/>
              </a:srgbClr>
            </a:outerShdw>
          </a:effectLst>
        </p:spPr>
      </p:pic>
      <p:sp>
        <p:nvSpPr>
          <p:cNvPr id="19" name="Rectangle 18">
            <a:extLst>
              <a:ext uri="{FF2B5EF4-FFF2-40B4-BE49-F238E27FC236}">
                <a16:creationId xmlns:a16="http://schemas.microsoft.com/office/drawing/2014/main" id="{2B99CE03-4C6F-4DD6-BE37-335C20AF59BD}"/>
              </a:ext>
            </a:extLst>
          </p:cNvPr>
          <p:cNvSpPr/>
          <p:nvPr/>
        </p:nvSpPr>
        <p:spPr>
          <a:xfrm>
            <a:off x="2497582" y="3666802"/>
            <a:ext cx="838199" cy="2215991"/>
          </a:xfrm>
          <a:prstGeom prst="rect">
            <a:avLst/>
          </a:prstGeom>
          <a:noFill/>
          <a:ln>
            <a:noFill/>
          </a:ln>
        </p:spPr>
        <p:txBody>
          <a:bodyPr wrap="square" lIns="91440" tIns="45720" rIns="91440" bIns="45720">
            <a:spAutoFit/>
          </a:bodyPr>
          <a:lstStyle/>
          <a:p>
            <a:pPr algn="ctr"/>
            <a:r>
              <a:rPr lang="en-US" sz="13800" b="1" cap="none" spc="0" dirty="0">
                <a:ln w="22225">
                  <a:solidFill>
                    <a:schemeClr val="accent4">
                      <a:lumMod val="50000"/>
                    </a:schemeClr>
                  </a:solidFill>
                  <a:prstDash val="solid"/>
                </a:ln>
                <a:solidFill>
                  <a:srgbClr val="FF0000"/>
                </a:solidFill>
                <a:effectLst>
                  <a:outerShdw blurRad="38100" dist="38100" dir="2700000" algn="tl">
                    <a:srgbClr val="000000">
                      <a:alpha val="43137"/>
                    </a:srgbClr>
                  </a:outerShdw>
                </a:effectLst>
              </a:rPr>
              <a:t>?</a:t>
            </a:r>
          </a:p>
        </p:txBody>
      </p:sp>
      <p:sp>
        <p:nvSpPr>
          <p:cNvPr id="21" name="TextBox 20">
            <a:extLst>
              <a:ext uri="{FF2B5EF4-FFF2-40B4-BE49-F238E27FC236}">
                <a16:creationId xmlns:a16="http://schemas.microsoft.com/office/drawing/2014/main" id="{DF5A1A49-1A96-4663-857A-D5FE962DF2CE}"/>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0E6876F-30D2-550B-1ED1-235AD798AC23}"/>
              </a:ext>
            </a:extLst>
          </p:cNvPr>
          <p:cNvSpPr txBox="1"/>
          <p:nvPr/>
        </p:nvSpPr>
        <p:spPr>
          <a:xfrm>
            <a:off x="3962400" y="2028616"/>
            <a:ext cx="7470237" cy="3293209"/>
          </a:xfrm>
          <a:prstGeom prst="rect">
            <a:avLst/>
          </a:prstGeom>
          <a:noFill/>
        </p:spPr>
        <p:txBody>
          <a:bodyPr wrap="square" rtlCol="0">
            <a:spAutoFit/>
          </a:bodyPr>
          <a:lstStyle/>
          <a:p>
            <a:pPr marL="0" indent="0">
              <a:buNone/>
              <a:defRPr/>
            </a:pPr>
            <a:r>
              <a:rPr lang="en-US" altLang="en-US" sz="3600" b="1" dirty="0">
                <a:solidFill>
                  <a:srgbClr val="66BEF4"/>
                </a:solidFill>
                <a:effectLst>
                  <a:outerShdw blurRad="38100" dist="38100" dir="2700000" algn="tl">
                    <a:srgbClr val="000000">
                      <a:alpha val="43137"/>
                    </a:srgbClr>
                  </a:outerShdw>
                </a:effectLst>
                <a:ea typeface="ＭＳ Ｐゴシック" pitchFamily="34" charset="-128"/>
              </a:rPr>
              <a:t>Retiring from Active Duty </a:t>
            </a:r>
          </a:p>
          <a:p>
            <a:pPr>
              <a:buClr>
                <a:srgbClr val="00B0F0"/>
              </a:buClr>
              <a:buFont typeface="Wingdings" panose="05000000000000000000" pitchFamily="2" charset="2"/>
              <a:buChar char="§"/>
              <a:defRPr/>
            </a:pPr>
            <a:r>
              <a:rPr lang="en-US" altLang="en-US" sz="2800" i="1" dirty="0">
                <a:solidFill>
                  <a:schemeClr val="bg1"/>
                </a:solidFill>
                <a:ea typeface="ＭＳ Ｐゴシック" pitchFamily="34" charset="-128"/>
              </a:rPr>
              <a:t>Tricare for Military Retirees</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Sign up for TRICARE</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Pay the annual premium </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Choose between Tricare Prime or Select</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Ensure the nearest MTF is accepting retirees</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Find vision and dental insurance; Tricare for Retirees</a:t>
            </a:r>
          </a:p>
          <a:p>
            <a:pPr lvl="1">
              <a:buClr>
                <a:srgbClr val="00B0F0"/>
              </a:buClr>
              <a:defRPr/>
            </a:pPr>
            <a:r>
              <a:rPr lang="en-US" altLang="en-US" sz="2400" dirty="0">
                <a:solidFill>
                  <a:schemeClr val="bg1"/>
                </a:solidFill>
                <a:ea typeface="ＭＳ Ｐゴシック" pitchFamily="34" charset="-128"/>
              </a:rPr>
              <a:t>   does </a:t>
            </a:r>
            <a:r>
              <a:rPr lang="en-US" altLang="en-US" sz="2400" b="1" dirty="0">
                <a:solidFill>
                  <a:schemeClr val="bg1"/>
                </a:solidFill>
                <a:ea typeface="ＭＳ Ｐゴシック" pitchFamily="34" charset="-128"/>
              </a:rPr>
              <a:t>NOT</a:t>
            </a:r>
            <a:r>
              <a:rPr lang="en-US" altLang="en-US" sz="2400" dirty="0">
                <a:solidFill>
                  <a:schemeClr val="bg1"/>
                </a:solidFill>
                <a:ea typeface="ＭＳ Ｐゴシック" pitchFamily="34" charset="-128"/>
              </a:rPr>
              <a:t> include either</a:t>
            </a:r>
          </a:p>
        </p:txBody>
      </p:sp>
      <p:sp>
        <p:nvSpPr>
          <p:cNvPr id="3" name="TextBox 2">
            <a:extLst>
              <a:ext uri="{FF2B5EF4-FFF2-40B4-BE49-F238E27FC236}">
                <a16:creationId xmlns:a16="http://schemas.microsoft.com/office/drawing/2014/main" id="{E0AE984C-6EBA-30DE-79A9-4EA263560ABB}"/>
              </a:ext>
            </a:extLst>
          </p:cNvPr>
          <p:cNvSpPr txBox="1"/>
          <p:nvPr/>
        </p:nvSpPr>
        <p:spPr>
          <a:xfrm>
            <a:off x="2740563" y="5752241"/>
            <a:ext cx="7470237" cy="892552"/>
          </a:xfrm>
          <a:prstGeom prst="rect">
            <a:avLst/>
          </a:prstGeom>
          <a:noFill/>
          <a:ln w="38100">
            <a:solidFill>
              <a:srgbClr val="00B0F0"/>
            </a:solidFill>
          </a:ln>
        </p:spPr>
        <p:txBody>
          <a:bodyPr wrap="square" rtlCol="0">
            <a:spAutoFit/>
          </a:bodyPr>
          <a:lstStyle/>
          <a:p>
            <a:pPr marL="0" indent="0">
              <a:buNone/>
              <a:defRPr/>
            </a:pPr>
            <a:r>
              <a:rPr lang="en-US" altLang="en-US" sz="2800" b="1" dirty="0">
                <a:solidFill>
                  <a:srgbClr val="66BEF4"/>
                </a:solidFill>
                <a:effectLst>
                  <a:outerShdw blurRad="38100" dist="38100" dir="2700000" algn="tl">
                    <a:srgbClr val="000000">
                      <a:alpha val="43137"/>
                    </a:srgbClr>
                  </a:outerShdw>
                </a:effectLst>
                <a:ea typeface="ＭＳ Ｐゴシック" pitchFamily="34" charset="-128"/>
              </a:rPr>
              <a:t>National Guard/Reserves:</a:t>
            </a:r>
          </a:p>
          <a:p>
            <a:pPr>
              <a:buClr>
                <a:srgbClr val="00B0F0"/>
              </a:buClr>
              <a:defRPr/>
            </a:pPr>
            <a:r>
              <a:rPr lang="en-US" altLang="en-US" sz="2400" dirty="0">
                <a:solidFill>
                  <a:schemeClr val="bg1"/>
                </a:solidFill>
                <a:effectLst>
                  <a:outerShdw blurRad="38100" dist="38100" dir="2700000" algn="tl">
                    <a:srgbClr val="000000">
                      <a:alpha val="43137"/>
                    </a:srgbClr>
                  </a:outerShdw>
                </a:effectLst>
                <a:ea typeface="ＭＳ Ｐゴシック" pitchFamily="34" charset="-128"/>
              </a:rPr>
              <a:t>Eligible for Reserve Select, Retired Reserves, CHCBP, TAMP</a:t>
            </a:r>
          </a:p>
        </p:txBody>
      </p:sp>
    </p:spTree>
    <p:extLst>
      <p:ext uri="{BB962C8B-B14F-4D97-AF65-F5344CB8AC3E}">
        <p14:creationId xmlns:p14="http://schemas.microsoft.com/office/powerpoint/2010/main" val="390009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148946"/>
            <a:ext cx="5334000" cy="3352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HEALTH CARE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CHOICES AFTER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TRANSITION</a:t>
            </a:r>
          </a:p>
        </p:txBody>
      </p:sp>
      <p:sp>
        <p:nvSpPr>
          <p:cNvPr id="5" name="Content Placeholder 2"/>
          <p:cNvSpPr>
            <a:spLocks noGrp="1"/>
          </p:cNvSpPr>
          <p:nvPr>
            <p:ph idx="1"/>
          </p:nvPr>
        </p:nvSpPr>
        <p:spPr>
          <a:xfrm>
            <a:off x="5908994" y="642128"/>
            <a:ext cx="6096000" cy="5005926"/>
          </a:xfrm>
        </p:spPr>
        <p:txBody>
          <a:bodyPr>
            <a:noAutofit/>
          </a:bodyPr>
          <a:lstStyle/>
          <a:p>
            <a:pPr marL="0" indent="0">
              <a:buNone/>
              <a:defRPr/>
            </a:pPr>
            <a:r>
              <a:rPr lang="en-US" altLang="en-US" sz="3600" b="1" dirty="0">
                <a:solidFill>
                  <a:srgbClr val="B1DEF9"/>
                </a:solidFill>
                <a:effectLst>
                  <a:outerShdw blurRad="38100" dist="38100" dir="2700000" algn="tl">
                    <a:srgbClr val="000000">
                      <a:alpha val="43137"/>
                    </a:srgbClr>
                  </a:outerShdw>
                </a:effectLst>
                <a:ea typeface="ＭＳ Ｐゴシック" pitchFamily="34" charset="-128"/>
              </a:rPr>
              <a:t>Separating from Active Duty</a:t>
            </a:r>
          </a:p>
          <a:p>
            <a:pPr>
              <a:buClr>
                <a:srgbClr val="00B0F0"/>
              </a:buClr>
              <a:buFont typeface="Wingdings" panose="05000000000000000000" pitchFamily="2" charset="2"/>
              <a:buChar char="§"/>
              <a:defRPr/>
            </a:pPr>
            <a:r>
              <a:rPr lang="en-US" altLang="en-US" i="1" dirty="0">
                <a:solidFill>
                  <a:schemeClr val="bg1"/>
                </a:solidFill>
                <a:ea typeface="ＭＳ Ｐゴシック" pitchFamily="34" charset="-128"/>
              </a:rPr>
              <a:t>Transitional Assistance Management Program (TAMP)</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Eligibility requirements must be met</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180 days, premium-free</a:t>
            </a:r>
          </a:p>
          <a:p>
            <a:pPr>
              <a:buClr>
                <a:srgbClr val="00B0F0"/>
              </a:buClr>
              <a:buFont typeface="Wingdings" panose="05000000000000000000" pitchFamily="2" charset="2"/>
              <a:buChar char="§"/>
              <a:defRPr/>
            </a:pPr>
            <a:r>
              <a:rPr lang="en-US" altLang="en-US" i="1" dirty="0">
                <a:solidFill>
                  <a:schemeClr val="bg1"/>
                </a:solidFill>
                <a:ea typeface="ＭＳ Ｐゴシック" pitchFamily="34" charset="-128"/>
              </a:rPr>
              <a:t>Continued Health Care Benefit Program (CHCBP)</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Up to 18 months – can be used after TAMP expires</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Quarterly premiums to be paid</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Enrollees responsible for co-pay and deductible</a:t>
            </a:r>
          </a:p>
        </p:txBody>
      </p:sp>
      <p:sp>
        <p:nvSpPr>
          <p:cNvPr id="21" name="TextBox 20">
            <a:extLst>
              <a:ext uri="{FF2B5EF4-FFF2-40B4-BE49-F238E27FC236}">
                <a16:creationId xmlns:a16="http://schemas.microsoft.com/office/drawing/2014/main" id="{DF5A1A49-1A96-4663-857A-D5FE962DF2CE}"/>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35</a:t>
            </a:r>
          </a:p>
        </p:txBody>
      </p:sp>
      <p:sp>
        <p:nvSpPr>
          <p:cNvPr id="3" name="TextBox 2">
            <a:extLst>
              <a:ext uri="{FF2B5EF4-FFF2-40B4-BE49-F238E27FC236}">
                <a16:creationId xmlns:a16="http://schemas.microsoft.com/office/drawing/2014/main" id="{E0AE984C-6EBA-30DE-79A9-4EA263560ABB}"/>
              </a:ext>
            </a:extLst>
          </p:cNvPr>
          <p:cNvSpPr txBox="1"/>
          <p:nvPr/>
        </p:nvSpPr>
        <p:spPr>
          <a:xfrm>
            <a:off x="3091092" y="5725289"/>
            <a:ext cx="7446693" cy="892552"/>
          </a:xfrm>
          <a:prstGeom prst="rect">
            <a:avLst/>
          </a:prstGeom>
          <a:noFill/>
          <a:ln w="38100">
            <a:solidFill>
              <a:srgbClr val="00B0F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B1DEF9"/>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National Guard/Reserves:</a:t>
            </a:r>
          </a:p>
          <a:p>
            <a:pPr marL="0" marR="0" lvl="0" indent="0" algn="l" defTabSz="457200" rtl="0" eaLnBrk="1" fontAlgn="auto" latinLnBrk="0" hangingPunct="1">
              <a:lnSpc>
                <a:spcPct val="100000"/>
              </a:lnSpc>
              <a:spcBef>
                <a:spcPts val="0"/>
              </a:spcBef>
              <a:spcAft>
                <a:spcPts val="0"/>
              </a:spcAft>
              <a:buClr>
                <a:srgbClr val="00B0F0"/>
              </a:buClr>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Eligible for Reserve Select, Retired Reserves, CHCBP, TAMP</a:t>
            </a:r>
          </a:p>
        </p:txBody>
      </p:sp>
      <p:cxnSp>
        <p:nvCxnSpPr>
          <p:cNvPr id="2" name="Straight Connector 1">
            <a:extLst>
              <a:ext uri="{FF2B5EF4-FFF2-40B4-BE49-F238E27FC236}">
                <a16:creationId xmlns:a16="http://schemas.microsoft.com/office/drawing/2014/main" id="{704B6897-B4E8-0AD6-8779-EB01FFFDE0F6}"/>
              </a:ext>
            </a:extLst>
          </p:cNvPr>
          <p:cNvCxnSpPr>
            <a:cxnSpLocks/>
          </p:cNvCxnSpPr>
          <p:nvPr/>
        </p:nvCxnSpPr>
        <p:spPr>
          <a:xfrm>
            <a:off x="304800" y="2743200"/>
            <a:ext cx="51054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71C330-8BA7-2C0B-86E0-B55A58F47AF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2856" y="2984618"/>
            <a:ext cx="4609288" cy="2587347"/>
          </a:xfrm>
          <a:prstGeom prst="roundRect">
            <a:avLst>
              <a:gd name="adj" fmla="val 16667"/>
            </a:avLst>
          </a:prstGeom>
          <a:ln>
            <a:noFill/>
          </a:ln>
          <a:effectLst>
            <a:outerShdw blurRad="292100" dist="355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descr="Heart with pulse">
            <a:extLst>
              <a:ext uri="{FF2B5EF4-FFF2-40B4-BE49-F238E27FC236}">
                <a16:creationId xmlns:a16="http://schemas.microsoft.com/office/drawing/2014/main" id="{B42D3B91-20FD-10D9-0DA7-D3846D50C4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40" y="338181"/>
            <a:ext cx="914400" cy="914400"/>
          </a:xfrm>
          <a:prstGeom prst="rect">
            <a:avLst/>
          </a:prstGeom>
        </p:spPr>
      </p:pic>
    </p:spTree>
    <p:custDataLst>
      <p:tags r:id="rId1"/>
    </p:custDataLst>
    <p:extLst>
      <p:ext uri="{BB962C8B-B14F-4D97-AF65-F5344CB8AC3E}">
        <p14:creationId xmlns:p14="http://schemas.microsoft.com/office/powerpoint/2010/main" val="381124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98239" y="58530"/>
            <a:ext cx="9677400" cy="114300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HEALTH INSURANCE OPTIONS</a:t>
            </a:r>
          </a:p>
        </p:txBody>
      </p:sp>
      <p:sp>
        <p:nvSpPr>
          <p:cNvPr id="5" name="TextBox 4"/>
          <p:cNvSpPr txBox="1"/>
          <p:nvPr/>
        </p:nvSpPr>
        <p:spPr>
          <a:xfrm>
            <a:off x="257452" y="3505200"/>
            <a:ext cx="5597611" cy="29546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EMPLOYER or GROUP:</a:t>
            </a:r>
            <a:br>
              <a:rPr kumimoji="0" lang="en-US" sz="24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br>
            <a:endParaRPr kumimoji="0" lang="en-US" sz="14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Part of a group benefit plan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Less expensive than individual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Limited choices on coverage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have a monthly cost associated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Cost deducted from paycheck</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336939" y="3505200"/>
            <a:ext cx="5486400" cy="29546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MARKETPLACE or INDIVIDUAL:</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company</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need to meet eligibility requirements (needs and income)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be more expensive, but more choices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Possibility of being denied</a:t>
            </a:r>
          </a:p>
        </p:txBody>
      </p:sp>
      <p:sp>
        <p:nvSpPr>
          <p:cNvPr id="9" name="TextBox 8">
            <a:extLst>
              <a:ext uri="{FF2B5EF4-FFF2-40B4-BE49-F238E27FC236}">
                <a16:creationId xmlns:a16="http://schemas.microsoft.com/office/drawing/2014/main" id="{AC8EF765-1148-4455-BBFE-074AA7CFB49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37</a:t>
            </a:r>
          </a:p>
        </p:txBody>
      </p:sp>
      <p:cxnSp>
        <p:nvCxnSpPr>
          <p:cNvPr id="10" name="Straight Connector 9">
            <a:extLst>
              <a:ext uri="{FF2B5EF4-FFF2-40B4-BE49-F238E27FC236}">
                <a16:creationId xmlns:a16="http://schemas.microsoft.com/office/drawing/2014/main" id="{103DA144-057F-6F8C-C2B8-CDC29308D70D}"/>
              </a:ext>
            </a:extLst>
          </p:cNvPr>
          <p:cNvCxnSpPr>
            <a:cxnSpLocks/>
          </p:cNvCxnSpPr>
          <p:nvPr/>
        </p:nvCxnSpPr>
        <p:spPr>
          <a:xfrm>
            <a:off x="5715000" y="3522345"/>
            <a:ext cx="0" cy="274477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4FCC76E-F89A-F925-5F5D-201EE0BCFC2F}"/>
              </a:ext>
            </a:extLst>
          </p:cNvPr>
          <p:cNvPicPr>
            <a:picLocks noChangeAspect="1"/>
          </p:cNvPicPr>
          <p:nvPr/>
        </p:nvPicPr>
        <p:blipFill>
          <a:blip r:embed="rId5"/>
          <a:stretch>
            <a:fillRect/>
          </a:stretch>
        </p:blipFill>
        <p:spPr>
          <a:xfrm>
            <a:off x="0" y="1029866"/>
            <a:ext cx="12192000" cy="2170534"/>
          </a:xfrm>
          <a:prstGeom prst="rect">
            <a:avLst/>
          </a:prstGeom>
          <a:ln w="28575">
            <a:solidFill>
              <a:schemeClr val="bg1">
                <a:lumMod val="50000"/>
              </a:schemeClr>
            </a:solidFill>
          </a:ln>
          <a:effectLst/>
        </p:spPr>
      </p:pic>
      <p:pic>
        <p:nvPicPr>
          <p:cNvPr id="15" name="Graphic 14" descr="Heart with pulse">
            <a:extLst>
              <a:ext uri="{FF2B5EF4-FFF2-40B4-BE49-F238E27FC236}">
                <a16:creationId xmlns:a16="http://schemas.microsoft.com/office/drawing/2014/main" id="{48CDFB6A-4A4D-16A8-6500-E2846D9F2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249030"/>
            <a:ext cx="762000" cy="762000"/>
          </a:xfrm>
          <a:prstGeom prst="rect">
            <a:avLst/>
          </a:prstGeom>
        </p:spPr>
      </p:pic>
    </p:spTree>
    <p:custDataLst>
      <p:tags r:id="rId1"/>
    </p:custDataLst>
    <p:extLst>
      <p:ext uri="{BB962C8B-B14F-4D97-AF65-F5344CB8AC3E}">
        <p14:creationId xmlns:p14="http://schemas.microsoft.com/office/powerpoint/2010/main" val="407527315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4568"/>
            </a:gs>
            <a:gs pos="98000">
              <a:srgbClr val="00A1DA"/>
            </a:gs>
          </a:gsLst>
          <a:lin ang="10800000" scaled="1"/>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3A0A2-9E7F-67E2-0B8A-DAF8785D261A}"/>
              </a:ext>
            </a:extLst>
          </p:cNvPr>
          <p:cNvSpPr/>
          <p:nvPr/>
        </p:nvSpPr>
        <p:spPr>
          <a:xfrm>
            <a:off x="1999078" y="5065249"/>
            <a:ext cx="2591442" cy="1579235"/>
          </a:xfrm>
          <a:prstGeom prst="rect">
            <a:avLst/>
          </a:prstGeom>
          <a:solidFill>
            <a:srgbClr val="004376">
              <a:alpha val="65098"/>
            </a:srgbClr>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78698" y="2678699"/>
            <a:ext cx="6858003" cy="1500606"/>
          </a:xfrm>
          <a:solidFill>
            <a:srgbClr val="10547E"/>
          </a:solidFill>
        </p:spPr>
        <p:txBody>
          <a:bodyPr/>
          <a:lstStyle/>
          <a:p>
            <a:pPr algn="ctr"/>
            <a:r>
              <a:rPr lang="en-US" sz="4400" dirty="0">
                <a:solidFill>
                  <a:schemeClr val="bg1"/>
                </a:solidFill>
              </a:rPr>
              <a:t> TRANSITION OVERVIEW</a:t>
            </a: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636"/>
            <a:ext cx="2794634" cy="581390"/>
          </a:xfrm>
        </p:spPr>
        <p:txBody>
          <a:bodyPr>
            <a:normAutofit/>
          </a:bodyPr>
          <a:lstStyle/>
          <a:p>
            <a:r>
              <a:rPr lang="en-US" sz="1800" b="1" i="1" dirty="0">
                <a:solidFill>
                  <a:srgbClr val="000000"/>
                </a:solidFill>
                <a:latin typeface="Calibri" panose="020F0502020204030204" pitchFamily="34" charset="0"/>
                <a:cs typeface="Calibri" panose="020F0502020204030204" pitchFamily="34" charset="0"/>
              </a:rPr>
              <a:t>Begin TAP Courses</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614460" y="2620543"/>
            <a:ext cx="1828800" cy="1828800"/>
          </a:xfrm>
          <a:solidFill>
            <a:schemeClr val="bg1"/>
          </a:solidFill>
          <a:ln>
            <a:solidFill>
              <a:srgbClr val="AF9EEC"/>
            </a:solidFill>
          </a:ln>
          <a:effectLst>
            <a:outerShdw blurRad="127000" dist="266700" dir="3000000" algn="ctr" rotWithShape="0">
              <a:srgbClr val="000000">
                <a:alpha val="43137"/>
              </a:srgbClr>
            </a:outerShdw>
          </a:effectLst>
        </p:spPr>
        <p:txBody>
          <a:bodyPr>
            <a:noAutofit/>
          </a:bodyPr>
          <a:lstStyle/>
          <a:p>
            <a:pPr>
              <a:lnSpc>
                <a:spcPts val="2000"/>
              </a:lnSpc>
            </a:pPr>
            <a:r>
              <a:rPr lang="en-US" sz="2000" b="1" dirty="0">
                <a:solidFill>
                  <a:srgbClr val="000000"/>
                </a:solidFill>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solidFill>
            <a:schemeClr val="bg1"/>
          </a:solidFill>
          <a:ln>
            <a:solidFill>
              <a:srgbClr val="F96B83"/>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65590" y="5171255"/>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20815"/>
            <a:ext cx="1828800" cy="1828800"/>
          </a:xfrm>
          <a:solidFill>
            <a:schemeClr val="bg1"/>
          </a:solidFill>
          <a:ln>
            <a:solidFill>
              <a:srgbClr val="EE8A58"/>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solidFill>
            <a:schemeClr val="bg1"/>
          </a:solidFill>
          <a:ln>
            <a:solidFill>
              <a:srgbClr val="FFB03B"/>
            </a:solidFill>
          </a:ln>
          <a:effectLst>
            <a:outerShdw blurRad="127000" dist="254000" dir="3000000" algn="ctr" rotWithShape="0">
              <a:srgbClr val="000000">
                <a:alpha val="43137"/>
              </a:srgbClr>
            </a:outerShdw>
          </a:effectLst>
        </p:spPr>
        <p:txBody>
          <a:bodyPr>
            <a:normAutofit/>
          </a:bodyPr>
          <a:lstStyle/>
          <a:p>
            <a:r>
              <a:rPr lang="en-US" sz="2400" b="1" dirty="0">
                <a:solidFill>
                  <a:srgbClr val="000000"/>
                </a:solidFill>
                <a:latin typeface="Calibri" panose="020F0502020204030204" pitchFamily="34" charset="0"/>
                <a:cs typeface="Calibri" panose="020F0502020204030204" pitchFamily="34" charset="0"/>
              </a:rPr>
              <a:t>Capstone</a:t>
            </a:r>
          </a:p>
        </p:txBody>
      </p:sp>
      <p:sp>
        <p:nvSpPr>
          <p:cNvPr id="48" name="Slide Number Placeholder 47">
            <a:extLst>
              <a:ext uri="{FF2B5EF4-FFF2-40B4-BE49-F238E27FC236}">
                <a16:creationId xmlns:a16="http://schemas.microsoft.com/office/drawing/2014/main" id="{7B34DFE6-6450-44D1-B8DA-54812DC8426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428B-5ACF-4E79-A091-05E2328DA75D}" type="slidenum">
              <a:rPr kumimoji="0" lang="ru-RU" sz="900" b="0" i="1" u="none" strike="noStrike" kern="1200" cap="none" spc="0" normalizeH="0" baseline="0" noProof="0" smtClean="0">
                <a:ln>
                  <a:noFill/>
                </a:ln>
                <a:solidFill>
                  <a:srgbClr val="454D55"/>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ru-RU" sz="900" b="0" i="1" u="none" strike="noStrike" kern="1200" cap="none" spc="0" normalizeH="0" baseline="0" noProof="0">
              <a:ln>
                <a:noFill/>
              </a:ln>
              <a:solidFill>
                <a:srgbClr val="454D55"/>
              </a:solidFill>
              <a:effectLst/>
              <a:uLnTx/>
              <a:uFillTx/>
              <a:latin typeface="Segoe UI"/>
              <a:ea typeface="+mn-ea"/>
              <a:cs typeface="+mn-cs"/>
            </a:endParaRP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10489" y="1237226"/>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38903" y="1199983"/>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782630" y="3259002"/>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rgbClr val="ED8BD3"/>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rgbClr val="97BADD"/>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186645"/>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556688" y="4781626"/>
            <a:ext cx="312973" cy="17306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67931"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40352" y="1181121"/>
            <a:ext cx="145565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12205" y="5292810"/>
            <a:ext cx="13386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90 Days</a:t>
            </a:r>
          </a:p>
        </p:txBody>
      </p:sp>
      <p:sp>
        <p:nvSpPr>
          <p:cNvPr id="28" name="Slide Number Placeholder 2">
            <a:extLst>
              <a:ext uri="{FF2B5EF4-FFF2-40B4-BE49-F238E27FC236}">
                <a16:creationId xmlns:a16="http://schemas.microsoft.com/office/drawing/2014/main" id="{89C4A858-CAB8-4FFA-80FF-F27E12719C3C}"/>
              </a:ext>
            </a:extLst>
          </p:cNvPr>
          <p:cNvSpPr txBox="1">
            <a:spLocks/>
          </p:cNvSpPr>
          <p:nvPr/>
        </p:nvSpPr>
        <p:spPr>
          <a:xfrm>
            <a:off x="9271000" y="6279359"/>
            <a:ext cx="2743200" cy="365125"/>
          </a:xfrm>
          <a:prstGeom prst="rect">
            <a:avLst/>
          </a:prstGeom>
        </p:spPr>
        <p:txBody>
          <a:bodyPr vert="horz" lIns="0" tIns="0" rIns="0" bIns="0" rtlCol="0" anchor="b" anchorCtr="0"/>
          <a:lstStyle>
            <a:defPPr>
              <a:defRPr lang="en-US"/>
            </a:defPPr>
            <a:lvl1pPr marL="0" algn="l" defTabSz="457200" rtl="0" eaLnBrk="1" latinLnBrk="0" hangingPunct="1">
              <a:defRPr sz="900" i="1" kern="1200">
                <a:solidFill>
                  <a:srgbClr val="454D55"/>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5">
            <a:extLst>
              <a:ext uri="{FF2B5EF4-FFF2-40B4-BE49-F238E27FC236}">
                <a16:creationId xmlns:a16="http://schemas.microsoft.com/office/drawing/2014/main" id="{251B5773-07DD-B8DC-0D18-47C752D5629A}"/>
              </a:ext>
            </a:extLst>
          </p:cNvPr>
          <p:cNvSpPr txBox="1">
            <a:spLocks/>
          </p:cNvSpPr>
          <p:nvPr/>
        </p:nvSpPr>
        <p:spPr>
          <a:xfrm>
            <a:off x="5598606" y="447481"/>
            <a:ext cx="1828800" cy="1828800"/>
          </a:xfrm>
          <a:prstGeom prst="ellipse">
            <a:avLst/>
          </a:prstGeom>
          <a:solidFill>
            <a:srgbClr val="85C990"/>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Pre-Separation Brief</a:t>
            </a:r>
          </a:p>
        </p:txBody>
      </p:sp>
      <p:sp>
        <p:nvSpPr>
          <p:cNvPr id="11" name="Text Placeholder 15">
            <a:extLst>
              <a:ext uri="{FF2B5EF4-FFF2-40B4-BE49-F238E27FC236}">
                <a16:creationId xmlns:a16="http://schemas.microsoft.com/office/drawing/2014/main" id="{CB6D267D-5EC3-C0E9-1A4E-F9CE8ACB1ADB}"/>
              </a:ext>
            </a:extLst>
          </p:cNvPr>
          <p:cNvSpPr txBox="1">
            <a:spLocks/>
          </p:cNvSpPr>
          <p:nvPr/>
        </p:nvSpPr>
        <p:spPr>
          <a:xfrm>
            <a:off x="10222040" y="668327"/>
            <a:ext cx="1828800" cy="1828800"/>
          </a:xfrm>
          <a:prstGeom prst="ellipse">
            <a:avLst/>
          </a:prstGeom>
          <a:solidFill>
            <a:srgbClr val="77C7C3"/>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Managing Your (MY) Transition</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Text Placeholder 19">
            <a:extLst>
              <a:ext uri="{FF2B5EF4-FFF2-40B4-BE49-F238E27FC236}">
                <a16:creationId xmlns:a16="http://schemas.microsoft.com/office/drawing/2014/main" id="{46FB4413-0AA9-70AF-5500-D5C6429F278D}"/>
              </a:ext>
            </a:extLst>
          </p:cNvPr>
          <p:cNvSpPr txBox="1">
            <a:spLocks/>
          </p:cNvSpPr>
          <p:nvPr/>
        </p:nvSpPr>
        <p:spPr>
          <a:xfrm>
            <a:off x="9320751" y="2532074"/>
            <a:ext cx="1828800" cy="1828800"/>
          </a:xfrm>
          <a:prstGeom prst="ellipse">
            <a:avLst/>
          </a:prstGeom>
          <a:solidFill>
            <a:srgbClr val="73AEC3"/>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MOC Crosswalk</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Star: 5 Points 2">
            <a:extLst>
              <a:ext uri="{FF2B5EF4-FFF2-40B4-BE49-F238E27FC236}">
                <a16:creationId xmlns:a16="http://schemas.microsoft.com/office/drawing/2014/main" id="{819CDD17-F5F7-0E66-296B-4CF9A4C749FE}"/>
              </a:ext>
            </a:extLst>
          </p:cNvPr>
          <p:cNvSpPr/>
          <p:nvPr/>
        </p:nvSpPr>
        <p:spPr>
          <a:xfrm>
            <a:off x="7330479" y="2086127"/>
            <a:ext cx="1250394" cy="955864"/>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16" name="Text Placeholder 5">
            <a:extLst>
              <a:ext uri="{FF2B5EF4-FFF2-40B4-BE49-F238E27FC236}">
                <a16:creationId xmlns:a16="http://schemas.microsoft.com/office/drawing/2014/main" id="{58D4BD93-A766-C968-A99C-904A18CB40C1}"/>
              </a:ext>
            </a:extLst>
          </p:cNvPr>
          <p:cNvSpPr txBox="1">
            <a:spLocks/>
          </p:cNvSpPr>
          <p:nvPr/>
        </p:nvSpPr>
        <p:spPr>
          <a:xfrm>
            <a:off x="3194655" y="416732"/>
            <a:ext cx="1903423" cy="1828800"/>
          </a:xfrm>
          <a:prstGeom prst="ellipse">
            <a:avLst/>
          </a:prstGeom>
          <a:solidFill>
            <a:srgbClr val="BAC82F"/>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Individualized Initial Counseling (IC) </a:t>
            </a:r>
          </a:p>
        </p:txBody>
      </p:sp>
      <p:sp>
        <p:nvSpPr>
          <p:cNvPr id="9" name="Title 1">
            <a:extLst>
              <a:ext uri="{FF2B5EF4-FFF2-40B4-BE49-F238E27FC236}">
                <a16:creationId xmlns:a16="http://schemas.microsoft.com/office/drawing/2014/main" id="{C01FF764-CE09-D693-A066-901812198583}"/>
              </a:ext>
            </a:extLst>
          </p:cNvPr>
          <p:cNvSpPr txBox="1">
            <a:spLocks/>
          </p:cNvSpPr>
          <p:nvPr/>
        </p:nvSpPr>
        <p:spPr>
          <a:xfrm rot="16200000">
            <a:off x="-2671530" y="2696171"/>
            <a:ext cx="6858003" cy="1500606"/>
          </a:xfrm>
          <a:prstGeom prst="rect">
            <a:avLst/>
          </a:prstGeom>
          <a:solidFill>
            <a:srgbClr val="10547E"/>
          </a:solidFill>
        </p:spPr>
        <p:txBody>
          <a:bodyPr vert="horz" lIns="0" tIns="0" rIns="0" bIns="0" rtlCol="0" anchor="ctr">
            <a:noAutofit/>
          </a:bodyPr>
          <a:lstStyle>
            <a:lvl1pPr algn="l" defTabSz="914400" rtl="0" eaLnBrk="1" latinLnBrk="0" hangingPunct="1">
              <a:lnSpc>
                <a:spcPct val="90000"/>
              </a:lnSpc>
              <a:spcBef>
                <a:spcPct val="0"/>
              </a:spcBef>
              <a:buNone/>
              <a:defRPr sz="3600" b="1" kern="1200">
                <a:solidFill>
                  <a:srgbClr val="B2ECF8"/>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Light" panose="020F0302020204030204"/>
                <a:ea typeface="+mj-ea"/>
                <a:cs typeface="+mj-cs"/>
              </a:rPr>
              <a:t> TRANSITION OVERVIEW</a:t>
            </a:r>
            <a:endParaRPr kumimoji="0" lang="en-US" sz="4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10" name="TextBox 9">
            <a:extLst>
              <a:ext uri="{FF2B5EF4-FFF2-40B4-BE49-F238E27FC236}">
                <a16:creationId xmlns:a16="http://schemas.microsoft.com/office/drawing/2014/main" id="{F16BD53C-A3B7-DA36-2883-C11EBD89E53B}"/>
              </a:ext>
            </a:extLst>
          </p:cNvPr>
          <p:cNvSpPr txBox="1"/>
          <p:nvPr/>
        </p:nvSpPr>
        <p:spPr>
          <a:xfrm>
            <a:off x="88042" y="6349429"/>
            <a:ext cx="1052390"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PG, p. 4</a:t>
            </a:r>
          </a:p>
        </p:txBody>
      </p:sp>
    </p:spTree>
    <p:extLst>
      <p:ext uri="{BB962C8B-B14F-4D97-AF65-F5344CB8AC3E}">
        <p14:creationId xmlns:p14="http://schemas.microsoft.com/office/powerpoint/2010/main" val="3668375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2400" y="1905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HEALTHCARE TERMS</a:t>
            </a:r>
          </a:p>
        </p:txBody>
      </p:sp>
      <p:cxnSp>
        <p:nvCxnSpPr>
          <p:cNvPr id="7" name="Straight Connector 6">
            <a:extLst>
              <a:ext uri="{FF2B5EF4-FFF2-40B4-BE49-F238E27FC236}">
                <a16:creationId xmlns:a16="http://schemas.microsoft.com/office/drawing/2014/main" id="{E72076C2-AAAB-4947-8EE1-F557C10AEC2D}"/>
              </a:ext>
            </a:extLst>
          </p:cNvPr>
          <p:cNvCxnSpPr>
            <a:cxnSpLocks/>
          </p:cNvCxnSpPr>
          <p:nvPr/>
        </p:nvCxnSpPr>
        <p:spPr>
          <a:xfrm>
            <a:off x="0" y="1333500"/>
            <a:ext cx="12192000" cy="23812"/>
          </a:xfrm>
          <a:prstGeom prst="line">
            <a:avLst/>
          </a:prstGeom>
          <a:ln w="57150">
            <a:solidFill>
              <a:srgbClr val="66BEF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A48DEC-88BC-4AE1-B1F3-983BA844C03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5">
            <a:extLst>
              <a:ext uri="{FF2B5EF4-FFF2-40B4-BE49-F238E27FC236}">
                <a16:creationId xmlns:a16="http://schemas.microsoft.com/office/drawing/2014/main" id="{026BF497-ACB9-6037-42D8-4CA454F9505D}"/>
              </a:ext>
            </a:extLst>
          </p:cNvPr>
          <p:cNvGraphicFramePr>
            <a:graphicFrameLocks noGrp="1"/>
          </p:cNvGraphicFramePr>
          <p:nvPr>
            <p:extLst>
              <p:ext uri="{D42A27DB-BD31-4B8C-83A1-F6EECF244321}">
                <p14:modId xmlns:p14="http://schemas.microsoft.com/office/powerpoint/2010/main" val="2561206328"/>
              </p:ext>
            </p:extLst>
          </p:nvPr>
        </p:nvGraphicFramePr>
        <p:xfrm>
          <a:off x="685800" y="1464244"/>
          <a:ext cx="10820400" cy="448056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999050078"/>
                    </a:ext>
                  </a:extLst>
                </a:gridCol>
                <a:gridCol w="5410200">
                  <a:extLst>
                    <a:ext uri="{9D8B030D-6E8A-4147-A177-3AD203B41FA5}">
                      <a16:colId xmlns:a16="http://schemas.microsoft.com/office/drawing/2014/main" val="232829283"/>
                    </a:ext>
                  </a:extLst>
                </a:gridCol>
              </a:tblGrid>
              <a:tr h="3929512">
                <a:tc>
                  <a:txBody>
                    <a:bodyPr/>
                    <a:lstStyle/>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Premium</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Annual Deductible </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Cost Sharing or Co-Insurance</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Co-payment</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In-Network Cost </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Out-of-Network Cost</a:t>
                      </a:r>
                    </a:p>
                    <a:p>
                      <a:pPr>
                        <a:spcBef>
                          <a:spcPts val="0"/>
                        </a:spcBef>
                      </a:pP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Out-of-Pocket Cost</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Catastrophic Cap or </a:t>
                      </a:r>
                    </a:p>
                    <a:p>
                      <a:pPr marL="457200" marR="0" lvl="1"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None/>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Out-of-Pocket Maximum</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Flexible Spending Account (FSA)</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Health Savings Account (HSA)</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Qualifying Life Event (QLE)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5089128"/>
                  </a:ext>
                </a:extLst>
              </a:tr>
            </a:tbl>
          </a:graphicData>
        </a:graphic>
      </p:graphicFrame>
    </p:spTree>
    <p:extLst>
      <p:ext uri="{BB962C8B-B14F-4D97-AF65-F5344CB8AC3E}">
        <p14:creationId xmlns:p14="http://schemas.microsoft.com/office/powerpoint/2010/main" val="172598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167288"/>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TYPES OF PLANS </a:t>
            </a:r>
          </a:p>
        </p:txBody>
      </p:sp>
      <p:sp>
        <p:nvSpPr>
          <p:cNvPr id="6" name="Content Placeholder 6"/>
          <p:cNvSpPr>
            <a:spLocks noGrp="1"/>
          </p:cNvSpPr>
          <p:nvPr>
            <p:ph idx="1"/>
          </p:nvPr>
        </p:nvSpPr>
        <p:spPr>
          <a:xfrm rot="10800000" flipV="1">
            <a:off x="2514600" y="1775400"/>
            <a:ext cx="7162800" cy="3581400"/>
          </a:xfrm>
        </p:spPr>
        <p:txBody>
          <a:bodyPr>
            <a:normAutofit fontScale="92500"/>
          </a:bodyPr>
          <a:lstStyle/>
          <a:p>
            <a:pPr>
              <a:lnSpc>
                <a:spcPct val="110000"/>
              </a:lnSpc>
              <a:spcBef>
                <a:spcPts val="1200"/>
              </a:spcBef>
              <a:buClr>
                <a:srgbClr val="00B0F0"/>
              </a:buClr>
              <a:buFont typeface="Wingdings" panose="05000000000000000000" pitchFamily="2" charset="2"/>
              <a:buChar char="§"/>
            </a:pPr>
            <a:r>
              <a:rPr lang="en-US" sz="3300" dirty="0">
                <a:solidFill>
                  <a:schemeClr val="bg1"/>
                </a:solidFill>
              </a:rPr>
              <a:t> Preferred Provider Organizations (PPO)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Point of Service (POS) </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Exclusive Provider Organization (EPO)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Health Maintenance Organizations (HMO)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Catastrophic Plan</a:t>
            </a:r>
          </a:p>
        </p:txBody>
      </p:sp>
      <p:sp>
        <p:nvSpPr>
          <p:cNvPr id="2" name="TextBox 1"/>
          <p:cNvSpPr txBox="1"/>
          <p:nvPr/>
        </p:nvSpPr>
        <p:spPr>
          <a:xfrm>
            <a:off x="2133600" y="5846296"/>
            <a:ext cx="8534400" cy="646331"/>
          </a:xfrm>
          <a:prstGeom prst="rect">
            <a:avLst/>
          </a:prstGeom>
          <a:noFill/>
        </p:spPr>
        <p:txBody>
          <a:bodyPr wrap="square" rtlCol="0">
            <a:spAutoFit/>
          </a:bodyPr>
          <a:lstStyle/>
          <a:p>
            <a:r>
              <a:rPr lang="en-US" sz="3600" i="1" dirty="0">
                <a:solidFill>
                  <a:schemeClr val="bg1"/>
                </a:solidFill>
              </a:rPr>
              <a:t>Which plan is right for you and your family?</a:t>
            </a:r>
          </a:p>
        </p:txBody>
      </p:sp>
      <p:sp>
        <p:nvSpPr>
          <p:cNvPr id="7" name="TextBox 6">
            <a:extLst>
              <a:ext uri="{FF2B5EF4-FFF2-40B4-BE49-F238E27FC236}">
                <a16:creationId xmlns:a16="http://schemas.microsoft.com/office/drawing/2014/main" id="{4DE2D91F-7FDC-4C63-A7A0-CCE74E864EAF}"/>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noProof="0" dirty="0">
                <a:solidFill>
                  <a:prstClr val="white"/>
                </a:solidFill>
                <a:latin typeface="Calibri" panose="020F0502020204030204"/>
              </a:rPr>
              <a:t>39</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8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857F-55D2-0CFC-79C3-E75D2FE3B118}"/>
              </a:ext>
            </a:extLst>
          </p:cNvPr>
          <p:cNvSpPr txBox="1">
            <a:spLocks/>
          </p:cNvSpPr>
          <p:nvPr/>
        </p:nvSpPr>
        <p:spPr>
          <a:xfrm>
            <a:off x="914400" y="151393"/>
            <a:ext cx="9677400" cy="1356712"/>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CONSIDERATIONS WHEN CHOOSING A PLAN</a:t>
            </a:r>
          </a:p>
        </p:txBody>
      </p:sp>
      <p:sp>
        <p:nvSpPr>
          <p:cNvPr id="3" name="TextBox 2">
            <a:extLst>
              <a:ext uri="{FF2B5EF4-FFF2-40B4-BE49-F238E27FC236}">
                <a16:creationId xmlns:a16="http://schemas.microsoft.com/office/drawing/2014/main" id="{7CABAAEA-02C5-F39A-1FE6-9CBBD9E65A90}"/>
              </a:ext>
            </a:extLst>
          </p:cNvPr>
          <p:cNvSpPr txBox="1"/>
          <p:nvPr/>
        </p:nvSpPr>
        <p:spPr>
          <a:xfrm>
            <a:off x="1790700" y="5410200"/>
            <a:ext cx="68961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What do you and your family need in a healthcare plan?</a:t>
            </a:r>
          </a:p>
        </p:txBody>
      </p:sp>
      <p:sp>
        <p:nvSpPr>
          <p:cNvPr id="4" name="TextBox 3">
            <a:extLst>
              <a:ext uri="{FF2B5EF4-FFF2-40B4-BE49-F238E27FC236}">
                <a16:creationId xmlns:a16="http://schemas.microsoft.com/office/drawing/2014/main" id="{56A13229-6676-7AA0-FAA0-DB7A2D1F5D2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39</a:t>
            </a:r>
          </a:p>
        </p:txBody>
      </p:sp>
      <p:sp>
        <p:nvSpPr>
          <p:cNvPr id="5" name="Content Placeholder 6">
            <a:extLst>
              <a:ext uri="{FF2B5EF4-FFF2-40B4-BE49-F238E27FC236}">
                <a16:creationId xmlns:a16="http://schemas.microsoft.com/office/drawing/2014/main" id="{7707A389-816D-5F68-50ED-35B4C320A633}"/>
              </a:ext>
            </a:extLst>
          </p:cNvPr>
          <p:cNvSpPr txBox="1">
            <a:spLocks/>
          </p:cNvSpPr>
          <p:nvPr/>
        </p:nvSpPr>
        <p:spPr>
          <a:xfrm rot="10800000" flipV="1">
            <a:off x="851792" y="2130624"/>
            <a:ext cx="6082407" cy="358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 Estimate yearly medical needs	</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Compare plans and costs</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Consider a FSA</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Review prescription coverage</a:t>
            </a:r>
          </a:p>
        </p:txBody>
      </p:sp>
      <p:cxnSp>
        <p:nvCxnSpPr>
          <p:cNvPr id="6" name="Straight Connector 5">
            <a:extLst>
              <a:ext uri="{FF2B5EF4-FFF2-40B4-BE49-F238E27FC236}">
                <a16:creationId xmlns:a16="http://schemas.microsoft.com/office/drawing/2014/main" id="{CF867315-C4F3-3DAB-8A14-F8AF7F8870D6}"/>
              </a:ext>
            </a:extLst>
          </p:cNvPr>
          <p:cNvCxnSpPr>
            <a:cxnSpLocks/>
          </p:cNvCxnSpPr>
          <p:nvPr/>
        </p:nvCxnSpPr>
        <p:spPr>
          <a:xfrm>
            <a:off x="214406" y="1508105"/>
            <a:ext cx="115062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8" name="Graphic 7" descr="Family with two children">
            <a:extLst>
              <a:ext uri="{FF2B5EF4-FFF2-40B4-BE49-F238E27FC236}">
                <a16:creationId xmlns:a16="http://schemas.microsoft.com/office/drawing/2014/main" id="{41CC05FA-1BA5-BD5D-E450-17E2A89475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6800" y="4993901"/>
            <a:ext cx="2243008" cy="2089897"/>
          </a:xfrm>
          <a:prstGeom prst="rect">
            <a:avLst/>
          </a:prstGeom>
          <a:effectLst>
            <a:outerShdw blurRad="177800" dist="114300" dir="5400000" algn="ctr" rotWithShape="0">
              <a:srgbClr val="000000">
                <a:alpha val="43137"/>
              </a:srgbClr>
            </a:outerShdw>
          </a:effectLst>
        </p:spPr>
      </p:pic>
      <p:cxnSp>
        <p:nvCxnSpPr>
          <p:cNvPr id="9" name="Straight Connector 8">
            <a:extLst>
              <a:ext uri="{FF2B5EF4-FFF2-40B4-BE49-F238E27FC236}">
                <a16:creationId xmlns:a16="http://schemas.microsoft.com/office/drawing/2014/main" id="{4BED90EE-BE77-FDA4-EC70-51A986BDC6EA}"/>
              </a:ext>
            </a:extLst>
          </p:cNvPr>
          <p:cNvCxnSpPr>
            <a:cxnSpLocks/>
          </p:cNvCxnSpPr>
          <p:nvPr/>
        </p:nvCxnSpPr>
        <p:spPr>
          <a:xfrm>
            <a:off x="2819400" y="5410200"/>
            <a:ext cx="5624606"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16" name="Graphic 15" descr="Heart with pulse">
            <a:extLst>
              <a:ext uri="{FF2B5EF4-FFF2-40B4-BE49-F238E27FC236}">
                <a16:creationId xmlns:a16="http://schemas.microsoft.com/office/drawing/2014/main" id="{31F91AAE-1027-D75D-8514-B0AF3BFF01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0371" y="67749"/>
            <a:ext cx="762000" cy="762000"/>
          </a:xfrm>
          <a:prstGeom prst="rect">
            <a:avLst/>
          </a:prstGeom>
        </p:spPr>
      </p:pic>
      <p:pic>
        <p:nvPicPr>
          <p:cNvPr id="10" name="Picture 9">
            <a:extLst>
              <a:ext uri="{FF2B5EF4-FFF2-40B4-BE49-F238E27FC236}">
                <a16:creationId xmlns:a16="http://schemas.microsoft.com/office/drawing/2014/main" id="{AA74C7B5-162D-309A-F4AE-198D123FD114}"/>
              </a:ext>
            </a:extLst>
          </p:cNvPr>
          <p:cNvPicPr>
            <a:picLocks noChangeAspect="1"/>
          </p:cNvPicPr>
          <p:nvPr/>
        </p:nvPicPr>
        <p:blipFill>
          <a:blip r:embed="rId9"/>
          <a:stretch>
            <a:fillRect/>
          </a:stretch>
        </p:blipFill>
        <p:spPr>
          <a:xfrm>
            <a:off x="6736081" y="1749910"/>
            <a:ext cx="4604127" cy="3430251"/>
          </a:xfrm>
          <a:prstGeom prst="rect">
            <a:avLst/>
          </a:prstGeom>
          <a:effectLst>
            <a:outerShdw blurRad="304800" dist="3048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14392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F527-8DFF-4ED6-A72E-ECB08C9BFC47}"/>
              </a:ext>
            </a:extLst>
          </p:cNvPr>
          <p:cNvSpPr txBox="1">
            <a:spLocks/>
          </p:cNvSpPr>
          <p:nvPr/>
        </p:nvSpPr>
        <p:spPr>
          <a:xfrm>
            <a:off x="1136374" y="18945"/>
            <a:ext cx="10210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DENTAL and VISION INSURANCE</a:t>
            </a:r>
          </a:p>
        </p:txBody>
      </p:sp>
      <p:sp>
        <p:nvSpPr>
          <p:cNvPr id="5" name="TextBox 4">
            <a:extLst>
              <a:ext uri="{FF2B5EF4-FFF2-40B4-BE49-F238E27FC236}">
                <a16:creationId xmlns:a16="http://schemas.microsoft.com/office/drawing/2014/main" id="{24AB20C1-2C5A-48BF-93CF-0B0D58D69CBD}"/>
              </a:ext>
            </a:extLst>
          </p:cNvPr>
          <p:cNvSpPr txBox="1"/>
          <p:nvPr/>
        </p:nvSpPr>
        <p:spPr>
          <a:xfrm>
            <a:off x="152400" y="6392728"/>
            <a:ext cx="117382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E8BE75A-6C71-67E0-77DD-73E5BD208008}"/>
              </a:ext>
            </a:extLst>
          </p:cNvPr>
          <p:cNvSpPr txBox="1"/>
          <p:nvPr/>
        </p:nvSpPr>
        <p:spPr>
          <a:xfrm>
            <a:off x="5349587" y="2734443"/>
            <a:ext cx="4556408" cy="38625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RETIREES: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TRICARE does NOT include dental and vision coverage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Provided through an employer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provider, such as: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Federal Employees Dental and Vision Insurance Program (FEDVIP)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marketplace</a:t>
            </a:r>
          </a:p>
        </p:txBody>
      </p:sp>
      <p:sp>
        <p:nvSpPr>
          <p:cNvPr id="7" name="TextBox 6">
            <a:extLst>
              <a:ext uri="{FF2B5EF4-FFF2-40B4-BE49-F238E27FC236}">
                <a16:creationId xmlns:a16="http://schemas.microsoft.com/office/drawing/2014/main" id="{30C88FE9-2538-75C0-EA14-5828ABD3B237}"/>
              </a:ext>
            </a:extLst>
          </p:cNvPr>
          <p:cNvSpPr txBox="1"/>
          <p:nvPr/>
        </p:nvSpPr>
        <p:spPr>
          <a:xfrm>
            <a:off x="123059" y="2734443"/>
            <a:ext cx="4706072"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SEPARATEES: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Provided through an employer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provider, such as:</a:t>
            </a:r>
          </a:p>
          <a:p>
            <a:pPr marL="74295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Dental Insurance Program (if enrolled in VA healthcare)</a:t>
            </a:r>
          </a:p>
          <a:p>
            <a:pPr marL="74295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marketplace</a:t>
            </a:r>
          </a:p>
        </p:txBody>
      </p:sp>
      <p:pic>
        <p:nvPicPr>
          <p:cNvPr id="10" name="Picture 9">
            <a:extLst>
              <a:ext uri="{FF2B5EF4-FFF2-40B4-BE49-F238E27FC236}">
                <a16:creationId xmlns:a16="http://schemas.microsoft.com/office/drawing/2014/main" id="{908B13A6-DBA0-238C-F8B3-915775655A3A}"/>
              </a:ext>
            </a:extLst>
          </p:cNvPr>
          <p:cNvPicPr>
            <a:picLocks noChangeAspect="1"/>
          </p:cNvPicPr>
          <p:nvPr/>
        </p:nvPicPr>
        <p:blipFill>
          <a:blip r:embed="rId4"/>
          <a:stretch>
            <a:fillRect/>
          </a:stretch>
        </p:blipFill>
        <p:spPr>
          <a:xfrm>
            <a:off x="10058076" y="2628688"/>
            <a:ext cx="2010865" cy="2010865"/>
          </a:xfrm>
          <a:prstGeom prst="rect">
            <a:avLst/>
          </a:prstGeom>
        </p:spPr>
      </p:pic>
      <p:sp>
        <p:nvSpPr>
          <p:cNvPr id="13" name="TextBox 12">
            <a:extLst>
              <a:ext uri="{FF2B5EF4-FFF2-40B4-BE49-F238E27FC236}">
                <a16:creationId xmlns:a16="http://schemas.microsoft.com/office/drawing/2014/main" id="{04A11F58-30F7-0868-5720-46CF7D1E786E}"/>
              </a:ext>
            </a:extLst>
          </p:cNvPr>
          <p:cNvSpPr txBox="1"/>
          <p:nvPr/>
        </p:nvSpPr>
        <p:spPr>
          <a:xfrm>
            <a:off x="10645963" y="4738109"/>
            <a:ext cx="140242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FEDVIP</a:t>
            </a:r>
          </a:p>
        </p:txBody>
      </p:sp>
      <p:grpSp>
        <p:nvGrpSpPr>
          <p:cNvPr id="27" name="Group 26">
            <a:extLst>
              <a:ext uri="{FF2B5EF4-FFF2-40B4-BE49-F238E27FC236}">
                <a16:creationId xmlns:a16="http://schemas.microsoft.com/office/drawing/2014/main" id="{1E5784DC-31D7-F627-BF24-425A0A197ABC}"/>
              </a:ext>
            </a:extLst>
          </p:cNvPr>
          <p:cNvGrpSpPr/>
          <p:nvPr/>
        </p:nvGrpSpPr>
        <p:grpSpPr>
          <a:xfrm>
            <a:off x="0" y="1034251"/>
            <a:ext cx="12192000" cy="1446604"/>
            <a:chOff x="0" y="1034251"/>
            <a:chExt cx="12192000" cy="1446604"/>
          </a:xfrm>
        </p:grpSpPr>
        <p:pic>
          <p:nvPicPr>
            <p:cNvPr id="18" name="Picture 17">
              <a:extLst>
                <a:ext uri="{FF2B5EF4-FFF2-40B4-BE49-F238E27FC236}">
                  <a16:creationId xmlns:a16="http://schemas.microsoft.com/office/drawing/2014/main" id="{708CB5FC-61B4-04B9-96C2-A9589E573137}"/>
                </a:ext>
              </a:extLst>
            </p:cNvPr>
            <p:cNvPicPr>
              <a:picLocks noChangeAspect="1"/>
            </p:cNvPicPr>
            <p:nvPr/>
          </p:nvPicPr>
          <p:blipFill>
            <a:blip r:embed="rId5"/>
            <a:stretch>
              <a:fillRect/>
            </a:stretch>
          </p:blipFill>
          <p:spPr>
            <a:xfrm>
              <a:off x="0" y="1034251"/>
              <a:ext cx="7703431" cy="1446604"/>
            </a:xfrm>
            <a:prstGeom prst="rect">
              <a:avLst/>
            </a:prstGeom>
          </p:spPr>
        </p:pic>
        <p:pic>
          <p:nvPicPr>
            <p:cNvPr id="22" name="Picture 21">
              <a:extLst>
                <a:ext uri="{FF2B5EF4-FFF2-40B4-BE49-F238E27FC236}">
                  <a16:creationId xmlns:a16="http://schemas.microsoft.com/office/drawing/2014/main" id="{5D328969-7573-DCC4-CECA-C19504CE72FA}"/>
                </a:ext>
              </a:extLst>
            </p:cNvPr>
            <p:cNvPicPr>
              <a:picLocks noChangeAspect="1"/>
            </p:cNvPicPr>
            <p:nvPr/>
          </p:nvPicPr>
          <p:blipFill>
            <a:blip r:embed="rId6"/>
            <a:stretch>
              <a:fillRect/>
            </a:stretch>
          </p:blipFill>
          <p:spPr>
            <a:xfrm>
              <a:off x="7703431" y="1037545"/>
              <a:ext cx="4488569" cy="1443310"/>
            </a:xfrm>
            <a:prstGeom prst="rect">
              <a:avLst/>
            </a:prstGeom>
          </p:spPr>
        </p:pic>
      </p:grpSp>
      <p:cxnSp>
        <p:nvCxnSpPr>
          <p:cNvPr id="24" name="Straight Connector 23">
            <a:extLst>
              <a:ext uri="{FF2B5EF4-FFF2-40B4-BE49-F238E27FC236}">
                <a16:creationId xmlns:a16="http://schemas.microsoft.com/office/drawing/2014/main" id="{9BFC58EB-4FEA-571B-0561-A0FAF7EDE9B7}"/>
              </a:ext>
            </a:extLst>
          </p:cNvPr>
          <p:cNvCxnSpPr>
            <a:cxnSpLocks/>
          </p:cNvCxnSpPr>
          <p:nvPr/>
        </p:nvCxnSpPr>
        <p:spPr>
          <a:xfrm>
            <a:off x="5105400" y="2935882"/>
            <a:ext cx="0" cy="32069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0133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B5E9C1-3411-88CF-476A-6E2E28B5779F}"/>
              </a:ext>
            </a:extLst>
          </p:cNvPr>
          <p:cNvPicPr>
            <a:picLocks noChangeAspect="1"/>
          </p:cNvPicPr>
          <p:nvPr/>
        </p:nvPicPr>
        <p:blipFill>
          <a:blip r:embed="rId5"/>
          <a:stretch>
            <a:fillRect/>
          </a:stretch>
        </p:blipFill>
        <p:spPr>
          <a:xfrm>
            <a:off x="132886" y="3733800"/>
            <a:ext cx="11926227" cy="2942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a:extLst>
              <a:ext uri="{FF2B5EF4-FFF2-40B4-BE49-F238E27FC236}">
                <a16:creationId xmlns:a16="http://schemas.microsoft.com/office/drawing/2014/main" id="{5195F562-1CAE-E6D0-BC51-3223C0AA7FD9}"/>
              </a:ext>
            </a:extLst>
          </p:cNvPr>
          <p:cNvSpPr txBox="1">
            <a:spLocks/>
          </p:cNvSpPr>
          <p:nvPr/>
        </p:nvSpPr>
        <p:spPr>
          <a:xfrm>
            <a:off x="2438400" y="-11386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 of HEALTH INSURANCE</a:t>
            </a:r>
          </a:p>
        </p:txBody>
      </p:sp>
      <p:sp>
        <p:nvSpPr>
          <p:cNvPr id="4" name="TextBox 3">
            <a:extLst>
              <a:ext uri="{FF2B5EF4-FFF2-40B4-BE49-F238E27FC236}">
                <a16:creationId xmlns:a16="http://schemas.microsoft.com/office/drawing/2014/main" id="{74EDBA07-C706-DBD0-5705-B8092BD34850}"/>
              </a:ext>
            </a:extLst>
          </p:cNvPr>
          <p:cNvSpPr txBox="1"/>
          <p:nvPr/>
        </p:nvSpPr>
        <p:spPr>
          <a:xfrm>
            <a:off x="381000" y="1173460"/>
            <a:ext cx="5895278" cy="21031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National Average Cost of Healthcare in 202</a:t>
            </a:r>
            <a:r>
              <a:rPr lang="en-US" sz="2400" b="1" dirty="0">
                <a:solidFill>
                  <a:prstClr val="white"/>
                </a:solidFill>
                <a:effectLst>
                  <a:outerShdw blurRad="38100" dist="38100" dir="2700000" algn="tl">
                    <a:srgbClr val="000000">
                      <a:alpha val="43137"/>
                    </a:srgbClr>
                  </a:outerShdw>
                </a:effectLst>
                <a:latin typeface="Calibri" panose="020F0502020204030204"/>
              </a:rPr>
              <a:t>3</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r>
              <a:rPr lang="en-US" sz="2000" dirty="0">
                <a:solidFill>
                  <a:prstClr val="white"/>
                </a:solidFill>
                <a:latin typeface="Calibri" panose="020F0502020204030204"/>
              </a:rPr>
              <a:t>4,570</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per person, annually</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Initial visit - $100 – 200</a:t>
            </a:r>
          </a:p>
          <a:p>
            <a:pPr marL="800100" marR="0" lvl="1" indent="-342900" algn="l" defTabSz="457200" rtl="0" eaLnBrk="1" fontAlgn="auto" latinLnBrk="0" hangingPunct="1">
              <a:lnSpc>
                <a:spcPct val="100000"/>
              </a:lnSpc>
              <a:spcBef>
                <a:spcPts val="0"/>
              </a:spcBef>
              <a:spcAft>
                <a:spcPts val="8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Specialist - $250</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(National Health Expenditure Accounts Data, CMS.gov) </a:t>
            </a:r>
          </a:p>
        </p:txBody>
      </p:sp>
      <p:sp>
        <p:nvSpPr>
          <p:cNvPr id="5" name="TextBox 4">
            <a:extLst>
              <a:ext uri="{FF2B5EF4-FFF2-40B4-BE49-F238E27FC236}">
                <a16:creationId xmlns:a16="http://schemas.microsoft.com/office/drawing/2014/main" id="{13B56AE5-2A4B-A318-D99E-3D8AFACE3CCA}"/>
              </a:ext>
            </a:extLst>
          </p:cNvPr>
          <p:cNvSpPr txBox="1"/>
          <p:nvPr/>
        </p:nvSpPr>
        <p:spPr>
          <a:xfrm>
            <a:off x="6477000" y="1134190"/>
            <a:ext cx="5449227" cy="2895921"/>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Times New Roman" panose="02020603050405020304" pitchFamily="18" charset="0"/>
              </a:rPr>
              <a:t>Healthcare costs can be estimated by using the Marketplace </a:t>
            </a: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https://www.healthcare.gov/see-plans/#/)</a:t>
            </a:r>
          </a:p>
          <a:p>
            <a:pPr marL="342900" marR="0" lvl="0" indent="-342900" algn="l" defTabSz="4572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Provides the estimate of individual/Marketplace, not the cost through an employer</a:t>
            </a:r>
          </a:p>
          <a:p>
            <a:pPr marL="0" marR="0" lvl="0" indent="0" algn="l" defTabSz="457200" rtl="0" eaLnBrk="1" fontAlgn="auto" latinLnBrk="0" hangingPunct="1">
              <a:lnSpc>
                <a:spcPct val="115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3D60AF2-C9DA-A20A-B828-94657959C86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42 </a:t>
            </a:r>
          </a:p>
        </p:txBody>
      </p:sp>
      <p:cxnSp>
        <p:nvCxnSpPr>
          <p:cNvPr id="8" name="Straight Connector 7">
            <a:extLst>
              <a:ext uri="{FF2B5EF4-FFF2-40B4-BE49-F238E27FC236}">
                <a16:creationId xmlns:a16="http://schemas.microsoft.com/office/drawing/2014/main" id="{96424845-FE3D-AD19-9448-938AAE2EC250}"/>
              </a:ext>
            </a:extLst>
          </p:cNvPr>
          <p:cNvCxnSpPr>
            <a:cxnSpLocks/>
          </p:cNvCxnSpPr>
          <p:nvPr/>
        </p:nvCxnSpPr>
        <p:spPr>
          <a:xfrm>
            <a:off x="381000" y="914400"/>
            <a:ext cx="115062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9" name="Graphic 8" descr="Heart with pulse">
            <a:extLst>
              <a:ext uri="{FF2B5EF4-FFF2-40B4-BE49-F238E27FC236}">
                <a16:creationId xmlns:a16="http://schemas.microsoft.com/office/drawing/2014/main" id="{E3BEFDEB-FC0D-2054-647C-BB87BC51E7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8800" y="47344"/>
            <a:ext cx="762000" cy="762000"/>
          </a:xfrm>
          <a:prstGeom prst="rect">
            <a:avLst/>
          </a:prstGeom>
        </p:spPr>
      </p:pic>
      <p:cxnSp>
        <p:nvCxnSpPr>
          <p:cNvPr id="11" name="Straight Connector 10">
            <a:extLst>
              <a:ext uri="{FF2B5EF4-FFF2-40B4-BE49-F238E27FC236}">
                <a16:creationId xmlns:a16="http://schemas.microsoft.com/office/drawing/2014/main" id="{451878E1-F9D9-BFED-3F25-766AE001D827}"/>
              </a:ext>
            </a:extLst>
          </p:cNvPr>
          <p:cNvCxnSpPr/>
          <p:nvPr/>
        </p:nvCxnSpPr>
        <p:spPr>
          <a:xfrm>
            <a:off x="6276278" y="1134190"/>
            <a:ext cx="0" cy="214241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1364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Bent Arrow 4"/>
          <p:cNvSpPr/>
          <p:nvPr/>
        </p:nvSpPr>
        <p:spPr>
          <a:xfrm rot="5400000">
            <a:off x="4309852" y="3188626"/>
            <a:ext cx="2057399" cy="1710835"/>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p:cNvSpPr txBox="1">
            <a:spLocks/>
          </p:cNvSpPr>
          <p:nvPr/>
        </p:nvSpPr>
        <p:spPr>
          <a:xfrm>
            <a:off x="3048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DISABILITY INSURANCE</a:t>
            </a:r>
          </a:p>
        </p:txBody>
      </p:sp>
      <p:sp>
        <p:nvSpPr>
          <p:cNvPr id="3" name="Content Placeholder 2"/>
          <p:cNvSpPr>
            <a:spLocks noGrp="1"/>
          </p:cNvSpPr>
          <p:nvPr>
            <p:ph idx="1"/>
          </p:nvPr>
        </p:nvSpPr>
        <p:spPr>
          <a:xfrm>
            <a:off x="3486664" y="5194379"/>
            <a:ext cx="4144223" cy="1445907"/>
          </a:xfrm>
        </p:spPr>
        <p:txBody>
          <a:bodyPr>
            <a:normAutofit fontScale="77500" lnSpcReduction="20000"/>
          </a:bodyPr>
          <a:lstStyle/>
          <a:p>
            <a:pPr marL="457200" lvl="1" indent="0">
              <a:lnSpc>
                <a:spcPct val="150000"/>
              </a:lnSpc>
              <a:buClr>
                <a:srgbClr val="00B0F0"/>
              </a:buClr>
              <a:buNone/>
            </a:pPr>
            <a:r>
              <a:rPr lang="en-US" sz="2800" dirty="0">
                <a:solidFill>
                  <a:schemeClr val="bg1"/>
                </a:solidFill>
              </a:rPr>
              <a:t>May be a benefit provided by your employer or purchased from insurance company</a:t>
            </a:r>
          </a:p>
        </p:txBody>
      </p:sp>
      <p:cxnSp>
        <p:nvCxnSpPr>
          <p:cNvPr id="6" name="Straight Connector 5">
            <a:extLst>
              <a:ext uri="{FF2B5EF4-FFF2-40B4-BE49-F238E27FC236}">
                <a16:creationId xmlns:a16="http://schemas.microsoft.com/office/drawing/2014/main" id="{38EB69AB-E189-4DFD-85FB-D1B0EE6DF3E0}"/>
              </a:ext>
            </a:extLst>
          </p:cNvPr>
          <p:cNvCxnSpPr/>
          <p:nvPr/>
        </p:nvCxnSpPr>
        <p:spPr>
          <a:xfrm>
            <a:off x="0" y="14478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5D7EA2-5659-4124-A77F-7CE46893CD1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 Diagonal Corner Rectangle 7"/>
          <p:cNvSpPr/>
          <p:nvPr/>
        </p:nvSpPr>
        <p:spPr>
          <a:xfrm>
            <a:off x="399143" y="2091951"/>
            <a:ext cx="4214192" cy="2305878"/>
          </a:xfrm>
          <a:prstGeom prst="round2DiagRect">
            <a:avLst/>
          </a:prstGeom>
          <a:pattFill prst="dkDnDiag">
            <a:fgClr>
              <a:schemeClr val="bg1">
                <a:lumMod val="85000"/>
              </a:schemeClr>
            </a:fgClr>
            <a:bgClr>
              <a:schemeClr val="bg1"/>
            </a:bgClr>
          </a:patt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 Diagonal Corner Rectangle 8"/>
          <p:cNvSpPr/>
          <p:nvPr/>
        </p:nvSpPr>
        <p:spPr>
          <a:xfrm>
            <a:off x="246743" y="1939551"/>
            <a:ext cx="4214192" cy="2305878"/>
          </a:xfrm>
          <a:prstGeom prst="round2DiagRect">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21344" y="2184549"/>
            <a:ext cx="388498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Provides full or partial income should you become too sick or injured to work</a:t>
            </a:r>
          </a:p>
        </p:txBody>
      </p:sp>
    </p:spTree>
    <p:extLst>
      <p:ext uri="{BB962C8B-B14F-4D97-AF65-F5344CB8AC3E}">
        <p14:creationId xmlns:p14="http://schemas.microsoft.com/office/powerpoint/2010/main" val="25325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873576" y="691745"/>
            <a:ext cx="597591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EXPENSES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216634" y="2356029"/>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48782" y="1865887"/>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3976725" y="2032863"/>
            <a:ext cx="700319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Tracking expenses before transition?</a:t>
            </a:r>
          </a:p>
        </p:txBody>
      </p:sp>
      <p:grpSp>
        <p:nvGrpSpPr>
          <p:cNvPr id="3" name="Group 2">
            <a:extLst>
              <a:ext uri="{FF2B5EF4-FFF2-40B4-BE49-F238E27FC236}">
                <a16:creationId xmlns:a16="http://schemas.microsoft.com/office/drawing/2014/main" id="{7A5F6F98-0CE1-B865-2B3A-9660E681382A}"/>
              </a:ext>
            </a:extLst>
          </p:cNvPr>
          <p:cNvGrpSpPr/>
          <p:nvPr/>
        </p:nvGrpSpPr>
        <p:grpSpPr>
          <a:xfrm>
            <a:off x="2748782" y="3346194"/>
            <a:ext cx="4940399" cy="1097280"/>
            <a:chOff x="2748782" y="4455791"/>
            <a:chExt cx="4940399" cy="1097280"/>
          </a:xfrm>
        </p:grpSpPr>
        <p:grpSp>
          <p:nvGrpSpPr>
            <p:cNvPr id="27" name="Group 26"/>
            <p:cNvGrpSpPr/>
            <p:nvPr/>
          </p:nvGrpSpPr>
          <p:grpSpPr>
            <a:xfrm>
              <a:off x="2748782" y="4455791"/>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033885" y="4685762"/>
              <a:ext cx="365529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Health insurance? </a:t>
              </a:r>
            </a:p>
          </p:txBody>
        </p:sp>
      </p:grpSp>
      <p:grpSp>
        <p:nvGrpSpPr>
          <p:cNvPr id="5" name="Group 4">
            <a:extLst>
              <a:ext uri="{FF2B5EF4-FFF2-40B4-BE49-F238E27FC236}">
                <a16:creationId xmlns:a16="http://schemas.microsoft.com/office/drawing/2014/main" id="{5555AB15-958A-9A44-AF8F-4C6592829C30}"/>
              </a:ext>
            </a:extLst>
          </p:cNvPr>
          <p:cNvGrpSpPr/>
          <p:nvPr/>
        </p:nvGrpSpPr>
        <p:grpSpPr>
          <a:xfrm>
            <a:off x="2748782" y="4848272"/>
            <a:ext cx="6815345" cy="1097280"/>
            <a:chOff x="2757044" y="5701724"/>
            <a:chExt cx="6815345" cy="1097280"/>
          </a:xfrm>
        </p:grpSpPr>
        <p:grpSp>
          <p:nvGrpSpPr>
            <p:cNvPr id="33" name="Group 32"/>
            <p:cNvGrpSpPr/>
            <p:nvPr/>
          </p:nvGrpSpPr>
          <p:grpSpPr>
            <a:xfrm>
              <a:off x="2757044" y="5701724"/>
              <a:ext cx="1097280" cy="1097280"/>
              <a:chOff x="2819400" y="2362200"/>
              <a:chExt cx="1097280" cy="1097280"/>
            </a:xfrm>
          </p:grpSpPr>
          <p:sp>
            <p:nvSpPr>
              <p:cNvPr id="34" name="Oval 33"/>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5" name="Group 34"/>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6" name="Rectangle 35"/>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8" name="TextBox 37"/>
            <p:cNvSpPr txBox="1"/>
            <p:nvPr/>
          </p:nvSpPr>
          <p:spPr>
            <a:xfrm>
              <a:off x="4033885" y="5927198"/>
              <a:ext cx="55385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Dental and vision insurance?</a:t>
              </a:r>
            </a:p>
          </p:txBody>
        </p:sp>
      </p:grpSp>
    </p:spTree>
    <p:extLst>
      <p:ext uri="{BB962C8B-B14F-4D97-AF65-F5344CB8AC3E}">
        <p14:creationId xmlns:p14="http://schemas.microsoft.com/office/powerpoint/2010/main" val="249176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8567082" y="3868887"/>
            <a:ext cx="3335795" cy="1539740"/>
          </a:xfrm>
          <a:prstGeom prst="rect">
            <a:avLst/>
          </a:prstGeom>
          <a:solidFill>
            <a:schemeClr val="tx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DEBT and CREDIT</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63736" y="1657501"/>
            <a:ext cx="4667797" cy="40626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endParaRP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Understand debt and credit</a:t>
            </a: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Analyze the impact of credit on your transition</a:t>
            </a: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Identify ways to decrease debt prior to transition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B2EB4C1-254E-52D1-6CB2-EDADBC33BE4D}"/>
              </a:ext>
            </a:extLst>
          </p:cNvPr>
          <p:cNvGrpSpPr/>
          <p:nvPr/>
        </p:nvGrpSpPr>
        <p:grpSpPr>
          <a:xfrm>
            <a:off x="5286487" y="2189981"/>
            <a:ext cx="6616390" cy="3376282"/>
            <a:chOff x="3611880" y="1012460"/>
            <a:chExt cx="6888579" cy="3429000"/>
          </a:xfrm>
        </p:grpSpPr>
        <p:graphicFrame>
          <p:nvGraphicFramePr>
            <p:cNvPr id="3" name="Chart 2">
              <a:extLst>
                <a:ext uri="{FF2B5EF4-FFF2-40B4-BE49-F238E27FC236}">
                  <a16:creationId xmlns:a16="http://schemas.microsoft.com/office/drawing/2014/main" id="{EF96ED2D-D266-D8AE-6729-BC2086009F8D}"/>
                </a:ext>
              </a:extLst>
            </p:cNvPr>
            <p:cNvGraphicFramePr/>
            <p:nvPr/>
          </p:nvGraphicFramePr>
          <p:xfrm>
            <a:off x="4064885" y="101246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0C559C6F-9D74-5620-C2AA-36F83EDBDD65}"/>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BB6A14A-BF5F-1CB1-3F60-3D47F7AF7DBC}"/>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F739C1-1AAA-AAF7-2737-316FE4D4853A}"/>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F4FF0E8-7603-2378-CDF4-4BE91039D616}"/>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2" name="Rectangle 11">
              <a:extLst>
                <a:ext uri="{FF2B5EF4-FFF2-40B4-BE49-F238E27FC236}">
                  <a16:creationId xmlns:a16="http://schemas.microsoft.com/office/drawing/2014/main" id="{DFE09197-E53B-4C27-B58A-AED82C6DE522}"/>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C433F82-BE3D-2382-4469-3B86197F804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4DEC0D-F734-C63F-762C-64FB57BF5B47}"/>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5" name="TextBox 14">
              <a:extLst>
                <a:ext uri="{FF2B5EF4-FFF2-40B4-BE49-F238E27FC236}">
                  <a16:creationId xmlns:a16="http://schemas.microsoft.com/office/drawing/2014/main" id="{7652898E-2C10-B92F-034E-909F164C5532}"/>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Oval 15">
              <a:extLst>
                <a:ext uri="{FF2B5EF4-FFF2-40B4-BE49-F238E27FC236}">
                  <a16:creationId xmlns:a16="http://schemas.microsoft.com/office/drawing/2014/main" id="{B6D0A244-6EA1-1388-2A31-2CB3F07B5F8E}"/>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A368B33-E7E3-0C25-0DF9-23ECE2469937}"/>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8" name="Rectangle 17">
              <a:extLst>
                <a:ext uri="{FF2B5EF4-FFF2-40B4-BE49-F238E27FC236}">
                  <a16:creationId xmlns:a16="http://schemas.microsoft.com/office/drawing/2014/main" id="{B20F3F75-BEEC-AFEC-F012-D3B5F4B8FAAC}"/>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FC8154F-2410-EF01-363D-361C3D4F5B84}"/>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47AFD-F471-DAA8-43FA-78283D58128E}"/>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D50B8FF-2424-DF26-B0D3-3899D5925B0E}"/>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2" name="Rectangle 21">
              <a:extLst>
                <a:ext uri="{FF2B5EF4-FFF2-40B4-BE49-F238E27FC236}">
                  <a16:creationId xmlns:a16="http://schemas.microsoft.com/office/drawing/2014/main" id="{0E46C68A-6FD0-EDEC-FB93-10161E771607}"/>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22D9EC4-7123-9D91-3F38-F3A61DEF35C9}"/>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4FFBB83C-C63F-8FD8-F016-B2652035BFA3}"/>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41F6EDA-D09A-ECEF-6AC0-86ED079651D2}"/>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2E7FBF91-F9FA-D6BB-6A8F-37B7C9FA2A06}"/>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5213E69-C7C5-62E9-9E5B-A852C0D1AFC4}"/>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894A166-0E83-81C6-289F-B9EE043F33A3}"/>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60F3C371-D044-6593-C349-7C28357CD9CF}"/>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DFD58E2-A186-E568-4DA3-C5CE5FAD29B1}"/>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DEF333C-546B-EF64-507A-1C964235BF15}"/>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94C63457-E14A-847E-FC23-8478227AEEDB}"/>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86CD9A37-7904-540F-4876-E47B0C53AC23}"/>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B2AE433-8C81-AE26-7E03-F3BDA4B3B5C4}"/>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170BAED1-EDC2-CCBD-0BA1-86B43E38387F}"/>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219434502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334000" y="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WHAT IS YOUR DEBT?</a:t>
            </a:r>
          </a:p>
        </p:txBody>
      </p:sp>
      <p:sp>
        <p:nvSpPr>
          <p:cNvPr id="3" name="TextBox 2"/>
          <p:cNvSpPr txBox="1"/>
          <p:nvPr/>
        </p:nvSpPr>
        <p:spPr>
          <a:xfrm>
            <a:off x="5410200" y="1447800"/>
            <a:ext cx="5791200" cy="3539430"/>
          </a:xfrm>
          <a:prstGeom prst="rect">
            <a:avLst/>
          </a:prstGeom>
          <a:noFill/>
        </p:spPr>
        <p:txBody>
          <a:bodyPr wrap="square" rtlCol="0">
            <a:spAutoFit/>
          </a:bodyPr>
          <a:lstStyle/>
          <a:p>
            <a:r>
              <a:rPr lang="en-US" sz="2800" b="1" dirty="0">
                <a:solidFill>
                  <a:srgbClr val="00B0F0"/>
                </a:solidFill>
              </a:rPr>
              <a:t>Debt: </a:t>
            </a:r>
            <a:r>
              <a:rPr lang="en-US" sz="2800" dirty="0">
                <a:solidFill>
                  <a:schemeClr val="bg1"/>
                </a:solidFill>
              </a:rPr>
              <a:t>an amount that is owed to another individual or bank </a:t>
            </a:r>
          </a:p>
          <a:p>
            <a:endParaRPr lang="en-US" sz="2800" dirty="0">
              <a:solidFill>
                <a:schemeClr val="bg1"/>
              </a:solidFill>
            </a:endParaRPr>
          </a:p>
          <a:p>
            <a:r>
              <a:rPr lang="en-US" sz="2800" b="1" dirty="0">
                <a:solidFill>
                  <a:srgbClr val="00B0F0"/>
                </a:solidFill>
              </a:rPr>
              <a:t>Calculate your debt: </a:t>
            </a:r>
            <a:r>
              <a:rPr lang="en-US" sz="2800" dirty="0">
                <a:solidFill>
                  <a:schemeClr val="bg1"/>
                </a:solidFill>
              </a:rPr>
              <a:t>determine to whom you own money and the minimum payment due each month, along with the interest rate</a:t>
            </a:r>
          </a:p>
          <a:p>
            <a:endParaRPr lang="en-US" sz="2800" dirty="0"/>
          </a:p>
        </p:txBody>
      </p:sp>
      <p:sp>
        <p:nvSpPr>
          <p:cNvPr id="5" name="TextBox 4">
            <a:extLst>
              <a:ext uri="{FF2B5EF4-FFF2-40B4-BE49-F238E27FC236}">
                <a16:creationId xmlns:a16="http://schemas.microsoft.com/office/drawing/2014/main" id="{64CB7660-F542-4484-AC39-E6AC76236E7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36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76201" y="3048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4400" b="1" dirty="0">
                <a:solidFill>
                  <a:schemeClr val="bg1"/>
                </a:solidFill>
                <a:effectLst>
                  <a:outerShdw blurRad="38100" dist="38100" dir="2700000" algn="tl">
                    <a:srgbClr val="000000">
                      <a:alpha val="43137"/>
                    </a:srgbClr>
                  </a:outerShdw>
                </a:effectLst>
                <a:latin typeface="Franklin Gothic Medium" panose="020B0603020102020204" pitchFamily="34" charset="0"/>
              </a:rPr>
              <a:t>SPENDING PLAN </a:t>
            </a:r>
          </a:p>
          <a:p>
            <a:pPr algn="ctr">
              <a:defRPr/>
            </a:pPr>
            <a:r>
              <a:rPr lang="en-US" sz="4400" b="1" dirty="0">
                <a:solidFill>
                  <a:schemeClr val="bg1"/>
                </a:solidFill>
                <a:effectLst>
                  <a:outerShdw blurRad="38100" dist="38100" dir="2700000" algn="tl">
                    <a:srgbClr val="000000">
                      <a:alpha val="43137"/>
                    </a:srgbClr>
                  </a:outerShdw>
                </a:effectLst>
                <a:latin typeface="Franklin Gothic Medium" panose="020B0603020102020204" pitchFamily="34" charset="0"/>
              </a:rPr>
              <a:t>UPDATE – </a:t>
            </a:r>
            <a:r>
              <a:rPr lang="en-US" sz="4400" b="1" dirty="0">
                <a:solidFill>
                  <a:srgbClr val="66BEF4"/>
                </a:solidFill>
                <a:effectLst>
                  <a:outerShdw blurRad="38100" dist="38100" dir="2700000" algn="tl">
                    <a:srgbClr val="000000">
                      <a:alpha val="43137"/>
                    </a:srgbClr>
                  </a:outerShdw>
                </a:effectLst>
                <a:latin typeface="Franklin Gothic Medium" panose="020B0603020102020204" pitchFamily="34" charset="0"/>
              </a:rPr>
              <a:t>DEBT</a:t>
            </a:r>
          </a:p>
        </p:txBody>
      </p:sp>
      <p:sp>
        <p:nvSpPr>
          <p:cNvPr id="5" name="TextBox 4"/>
          <p:cNvSpPr txBox="1"/>
          <p:nvPr/>
        </p:nvSpPr>
        <p:spPr>
          <a:xfrm>
            <a:off x="609600" y="1752600"/>
            <a:ext cx="7086600" cy="3816429"/>
          </a:xfrm>
          <a:prstGeom prst="rect">
            <a:avLst/>
          </a:prstGeom>
          <a:noFill/>
        </p:spPr>
        <p:txBody>
          <a:bodyPr wrap="square" rtlCol="0">
            <a:spAutoFit/>
          </a:bodyPr>
          <a:lstStyle/>
          <a:p>
            <a:pPr marL="342900" indent="-342900">
              <a:spcAft>
                <a:spcPts val="1200"/>
              </a:spcAft>
              <a:buClr>
                <a:srgbClr val="00B0F0"/>
              </a:buClr>
              <a:buFont typeface="Wingdings" panose="05000000000000000000" pitchFamily="2" charset="2"/>
              <a:buChar char="§"/>
            </a:pPr>
            <a:r>
              <a:rPr lang="en-US" sz="2400" dirty="0">
                <a:solidFill>
                  <a:schemeClr val="bg1"/>
                </a:solidFill>
              </a:rPr>
              <a:t>Mortgage or Home Loan</a:t>
            </a:r>
          </a:p>
          <a:p>
            <a:pPr marL="342900" indent="-342900">
              <a:spcAft>
                <a:spcPts val="1200"/>
              </a:spcAft>
              <a:buClr>
                <a:srgbClr val="00B0F0"/>
              </a:buClr>
              <a:buFont typeface="Wingdings" panose="05000000000000000000" pitchFamily="2" charset="2"/>
              <a:buChar char="§"/>
            </a:pPr>
            <a:r>
              <a:rPr lang="en-US" sz="2400" dirty="0">
                <a:solidFill>
                  <a:schemeClr val="bg1"/>
                </a:solidFill>
              </a:rPr>
              <a:t>Car Loans</a:t>
            </a:r>
          </a:p>
          <a:p>
            <a:pPr marL="342900" indent="-342900">
              <a:buClr>
                <a:srgbClr val="00B0F0"/>
              </a:buClr>
              <a:buFont typeface="Wingdings" panose="05000000000000000000" pitchFamily="2" charset="2"/>
              <a:buChar char="§"/>
            </a:pPr>
            <a:r>
              <a:rPr lang="en-US" sz="2400" dirty="0">
                <a:solidFill>
                  <a:schemeClr val="bg1"/>
                </a:solidFill>
              </a:rPr>
              <a:t>Credit Cards</a:t>
            </a:r>
          </a:p>
          <a:p>
            <a:pPr marL="800100" lvl="1" indent="-342900">
              <a:spcAft>
                <a:spcPts val="1200"/>
              </a:spcAft>
              <a:buClr>
                <a:srgbClr val="00B0F0"/>
              </a:buClr>
              <a:buFont typeface="Courier New" panose="02070309020205020404" pitchFamily="49" charset="0"/>
              <a:buChar char="o"/>
            </a:pPr>
            <a:r>
              <a:rPr lang="en-US" sz="2400" dirty="0">
                <a:solidFill>
                  <a:schemeClr val="bg1"/>
                </a:solidFill>
              </a:rPr>
              <a:t>Bank, department stores, Military Star Card, etc.</a:t>
            </a:r>
          </a:p>
          <a:p>
            <a:pPr marL="342900" indent="-342900">
              <a:buClr>
                <a:srgbClr val="00B0F0"/>
              </a:buClr>
              <a:buFont typeface="Wingdings" panose="05000000000000000000" pitchFamily="2" charset="2"/>
              <a:buChar char="§"/>
            </a:pPr>
            <a:r>
              <a:rPr lang="en-US" sz="2400" dirty="0">
                <a:solidFill>
                  <a:schemeClr val="bg1"/>
                </a:solidFill>
              </a:rPr>
              <a:t>Loans</a:t>
            </a:r>
          </a:p>
          <a:p>
            <a:pPr marL="800100" lvl="1" indent="-342900">
              <a:spcAft>
                <a:spcPts val="1200"/>
              </a:spcAft>
              <a:buClr>
                <a:srgbClr val="00B0F0"/>
              </a:buClr>
              <a:buFont typeface="Courier New" panose="02070309020205020404" pitchFamily="49" charset="0"/>
              <a:buChar char="o"/>
            </a:pPr>
            <a:r>
              <a:rPr lang="en-US" sz="2400" dirty="0">
                <a:solidFill>
                  <a:schemeClr val="bg1"/>
                </a:solidFill>
              </a:rPr>
              <a:t> Personal, student, consolidated loans, etc.</a:t>
            </a:r>
          </a:p>
          <a:p>
            <a:pPr marL="342900" indent="-342900">
              <a:spcAft>
                <a:spcPts val="1200"/>
              </a:spcAft>
              <a:buClr>
                <a:srgbClr val="00B0F0"/>
              </a:buClr>
              <a:buFont typeface="Wingdings" panose="05000000000000000000" pitchFamily="2" charset="2"/>
              <a:buChar char="§"/>
            </a:pPr>
            <a:r>
              <a:rPr lang="en-US" sz="2400" dirty="0">
                <a:solidFill>
                  <a:schemeClr val="bg1"/>
                </a:solidFill>
              </a:rPr>
              <a:t>Advance payments</a:t>
            </a:r>
          </a:p>
          <a:p>
            <a:pPr marL="342900" indent="-342900">
              <a:spcAft>
                <a:spcPts val="1200"/>
              </a:spcAft>
              <a:buClr>
                <a:srgbClr val="00B0F0"/>
              </a:buClr>
              <a:buFont typeface="Wingdings" panose="05000000000000000000" pitchFamily="2" charset="2"/>
              <a:buChar char="§"/>
            </a:pPr>
            <a:r>
              <a:rPr lang="en-US" sz="2400" dirty="0">
                <a:solidFill>
                  <a:schemeClr val="bg1"/>
                </a:solidFill>
              </a:rPr>
              <a:t>Military organizations, family, friends</a:t>
            </a:r>
          </a:p>
        </p:txBody>
      </p:sp>
      <p:pic>
        <p:nvPicPr>
          <p:cNvPr id="6" name="Picture 5">
            <a:extLst>
              <a:ext uri="{FF2B5EF4-FFF2-40B4-BE49-F238E27FC236}">
                <a16:creationId xmlns:a16="http://schemas.microsoft.com/office/drawing/2014/main" id="{0B2F6A5E-2F3E-4759-9C48-D01036E85AA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
                    </a14:imgEffect>
                    <a14:imgEffect>
                      <a14:colorTemperature colorTemp="10673"/>
                    </a14:imgEffect>
                    <a14:imgEffect>
                      <a14:saturation sat="103000"/>
                    </a14:imgEffect>
                    <a14:imgEffect>
                      <a14:brightnessContrast bright="-5000"/>
                    </a14:imgEffect>
                  </a14:imgLayer>
                </a14:imgProps>
              </a:ext>
            </a:extLst>
          </a:blip>
          <a:stretch>
            <a:fillRect/>
          </a:stretch>
        </p:blipFill>
        <p:spPr>
          <a:xfrm rot="10800000">
            <a:off x="8610601" y="0"/>
            <a:ext cx="3581400" cy="6858000"/>
          </a:xfrm>
          <a:prstGeom prst="rect">
            <a:avLst/>
          </a:prstGeom>
        </p:spPr>
      </p:pic>
      <p:cxnSp>
        <p:nvCxnSpPr>
          <p:cNvPr id="7" name="Straight Connector 6">
            <a:extLst>
              <a:ext uri="{FF2B5EF4-FFF2-40B4-BE49-F238E27FC236}">
                <a16:creationId xmlns:a16="http://schemas.microsoft.com/office/drawing/2014/main" id="{6E6A2CED-5C37-4EB8-B01B-79620B57A6AF}"/>
              </a:ext>
            </a:extLst>
          </p:cNvPr>
          <p:cNvCxnSpPr>
            <a:cxnSpLocks/>
          </p:cNvCxnSpPr>
          <p:nvPr/>
        </p:nvCxnSpPr>
        <p:spPr>
          <a:xfrm>
            <a:off x="0" y="1447800"/>
            <a:ext cx="815340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0DD3E2-FFD7-455B-9421-E3B918D3FA7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45</a:t>
            </a:r>
          </a:p>
        </p:txBody>
      </p:sp>
      <p:pic>
        <p:nvPicPr>
          <p:cNvPr id="3" name="Picture 2" descr="A blue and white pencil and speech bubble&#10;&#10;AI-generated content may be incorrect.">
            <a:extLst>
              <a:ext uri="{FF2B5EF4-FFF2-40B4-BE49-F238E27FC236}">
                <a16:creationId xmlns:a16="http://schemas.microsoft.com/office/drawing/2014/main" id="{DFB8F92B-3193-510A-AB08-11D536FDABB7}"/>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762000" y="208611"/>
            <a:ext cx="934390" cy="934390"/>
          </a:xfrm>
          <a:prstGeom prst="rect">
            <a:avLst/>
          </a:prstGeom>
        </p:spPr>
      </p:pic>
    </p:spTree>
    <p:extLst>
      <p:ext uri="{BB962C8B-B14F-4D97-AF65-F5344CB8AC3E}">
        <p14:creationId xmlns:p14="http://schemas.microsoft.com/office/powerpoint/2010/main" val="253913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1416049" y="780814"/>
            <a:ext cx="9359902" cy="114300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FINANCIAL PLANNING FOR TRANSITION</a:t>
            </a:r>
          </a:p>
        </p:txBody>
      </p:sp>
      <p:sp>
        <p:nvSpPr>
          <p:cNvPr id="12" name="Slide Number Placeholder 4"/>
          <p:cNvSpPr txBox="1">
            <a:spLocks/>
          </p:cNvSpPr>
          <p:nvPr/>
        </p:nvSpPr>
        <p:spPr>
          <a:xfrm>
            <a:off x="9296400" y="642213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prstClr val="white"/>
              </a:solidFill>
              <a:latin typeface="Calibri" panose="020F0502020204030204"/>
            </a:endParaRPr>
          </a:p>
        </p:txBody>
      </p:sp>
      <p:grpSp>
        <p:nvGrpSpPr>
          <p:cNvPr id="43" name="Group 42"/>
          <p:cNvGrpSpPr/>
          <p:nvPr/>
        </p:nvGrpSpPr>
        <p:grpSpPr>
          <a:xfrm>
            <a:off x="1765205" y="1828800"/>
            <a:ext cx="9078154" cy="4711904"/>
            <a:chOff x="1765205" y="1828800"/>
            <a:chExt cx="9078154" cy="4711904"/>
          </a:xfrm>
        </p:grpSpPr>
        <p:graphicFrame>
          <p:nvGraphicFramePr>
            <p:cNvPr id="8" name="Chart 7"/>
            <p:cNvGraphicFramePr/>
            <p:nvPr>
              <p:extLst>
                <p:ext uri="{D42A27DB-BD31-4B8C-83A1-F6EECF244321}">
                  <p14:modId xmlns:p14="http://schemas.microsoft.com/office/powerpoint/2010/main" val="2577379960"/>
                </p:ext>
              </p:extLst>
            </p:nvPr>
          </p:nvGraphicFramePr>
          <p:xfrm>
            <a:off x="2362200" y="1828800"/>
            <a:ext cx="7645400" cy="4711904"/>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9455736">
              <a:off x="7817476" y="2899607"/>
              <a:ext cx="640080" cy="45719"/>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495800" y="2491263"/>
              <a:ext cx="3383280" cy="3383280"/>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950460" y="2948463"/>
              <a:ext cx="2468880" cy="2468880"/>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890849" y="2209799"/>
              <a:ext cx="2133600" cy="584775"/>
            </a:xfrm>
            <a:prstGeom prst="rect">
              <a:avLst/>
            </a:prstGeom>
            <a:noFill/>
          </p:spPr>
          <p:txBody>
            <a:bodyPr wrap="square" rtlCol="0">
              <a:spAutoFit/>
            </a:bodyPr>
            <a:lstStyle/>
            <a:p>
              <a:r>
                <a:rPr lang="en-US" sz="3200" dirty="0">
                  <a:solidFill>
                    <a:srgbClr val="E76F57"/>
                  </a:solidFill>
                  <a:latin typeface="Franklin Gothic Medium" panose="020B0603020102020204" pitchFamily="34" charset="0"/>
                </a:rPr>
                <a:t>INCOME</a:t>
              </a:r>
            </a:p>
          </p:txBody>
        </p:sp>
        <p:sp>
          <p:nvSpPr>
            <p:cNvPr id="18" name="Rectangle 17"/>
            <p:cNvSpPr/>
            <p:nvPr/>
          </p:nvSpPr>
          <p:spPr>
            <a:xfrm>
              <a:off x="1976737" y="2770237"/>
              <a:ext cx="1981200" cy="45719"/>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745905">
              <a:off x="3904113" y="2925603"/>
              <a:ext cx="640080" cy="45719"/>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800954" y="2806742"/>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Resources</a:t>
              </a:r>
            </a:p>
          </p:txBody>
        </p:sp>
        <p:sp>
          <p:nvSpPr>
            <p:cNvPr id="22" name="TextBox 21"/>
            <p:cNvSpPr txBox="1"/>
            <p:nvPr/>
          </p:nvSpPr>
          <p:spPr>
            <a:xfrm rot="10800000">
              <a:off x="4826461" y="4125011"/>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Resources</a:t>
              </a:r>
            </a:p>
          </p:txBody>
        </p:sp>
        <p:sp>
          <p:nvSpPr>
            <p:cNvPr id="21" name="Oval 20"/>
            <p:cNvSpPr/>
            <p:nvPr/>
          </p:nvSpPr>
          <p:spPr>
            <a:xfrm>
              <a:off x="4420852" y="2981119"/>
              <a:ext cx="274320" cy="274320"/>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9098064" y="5020627"/>
              <a:ext cx="1745295" cy="1077218"/>
            </a:xfrm>
            <a:prstGeom prst="rect">
              <a:avLst/>
            </a:prstGeom>
            <a:noFill/>
          </p:spPr>
          <p:txBody>
            <a:bodyPr wrap="square" rtlCol="0">
              <a:spAutoFit/>
            </a:bodyPr>
            <a:lstStyle/>
            <a:p>
              <a:r>
                <a:rPr lang="en-US" sz="3200" dirty="0">
                  <a:solidFill>
                    <a:srgbClr val="E9C46A"/>
                  </a:solidFill>
                  <a:latin typeface="Franklin Gothic Medium" panose="020B0603020102020204" pitchFamily="34" charset="0"/>
                </a:rPr>
                <a:t>DEBT &amp; CREDIT</a:t>
              </a:r>
            </a:p>
          </p:txBody>
        </p:sp>
        <p:sp>
          <p:nvSpPr>
            <p:cNvPr id="24" name="Rectangle 23"/>
            <p:cNvSpPr/>
            <p:nvPr/>
          </p:nvSpPr>
          <p:spPr>
            <a:xfrm>
              <a:off x="1976736" y="6163184"/>
              <a:ext cx="2456953" cy="45719"/>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rot="19452340">
              <a:off x="4356075" y="5981654"/>
              <a:ext cx="640080" cy="45719"/>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886865" y="5594278"/>
              <a:ext cx="274320" cy="274320"/>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331055" y="2211276"/>
              <a:ext cx="2133600" cy="584775"/>
            </a:xfrm>
            <a:prstGeom prst="rect">
              <a:avLst/>
            </a:prstGeom>
            <a:noFill/>
          </p:spPr>
          <p:txBody>
            <a:bodyPr wrap="square" rtlCol="0">
              <a:spAutoFit/>
            </a:bodyPr>
            <a:lstStyle/>
            <a:p>
              <a:pPr algn="r"/>
              <a:r>
                <a:rPr lang="en-US" sz="3200" dirty="0">
                  <a:solidFill>
                    <a:srgbClr val="2A9D8F"/>
                  </a:solidFill>
                  <a:latin typeface="Franklin Gothic Medium" panose="020B0603020102020204" pitchFamily="34" charset="0"/>
                </a:rPr>
                <a:t>ASSETS</a:t>
              </a:r>
            </a:p>
          </p:txBody>
        </p:sp>
        <p:sp>
          <p:nvSpPr>
            <p:cNvPr id="28" name="Rectangle 27"/>
            <p:cNvSpPr/>
            <p:nvPr/>
          </p:nvSpPr>
          <p:spPr>
            <a:xfrm>
              <a:off x="8416943" y="2771714"/>
              <a:ext cx="1981200" cy="45719"/>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7619607" y="2948025"/>
              <a:ext cx="274320" cy="274320"/>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8383928" y="2761022"/>
              <a:ext cx="91440" cy="91440"/>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1765205" y="5563941"/>
              <a:ext cx="2133600" cy="584775"/>
            </a:xfrm>
            <a:prstGeom prst="rect">
              <a:avLst/>
            </a:prstGeom>
            <a:noFill/>
          </p:spPr>
          <p:txBody>
            <a:bodyPr wrap="square" rtlCol="0">
              <a:spAutoFit/>
            </a:bodyPr>
            <a:lstStyle/>
            <a:p>
              <a:pPr algn="r"/>
              <a:r>
                <a:rPr lang="en-US" sz="3200" dirty="0">
                  <a:solidFill>
                    <a:srgbClr val="F4A261"/>
                  </a:solidFill>
                  <a:latin typeface="Franklin Gothic Medium" panose="020B0603020102020204" pitchFamily="34" charset="0"/>
                </a:rPr>
                <a:t>EXPENSES</a:t>
              </a:r>
            </a:p>
          </p:txBody>
        </p:sp>
        <p:sp>
          <p:nvSpPr>
            <p:cNvPr id="32" name="Rectangle 31"/>
            <p:cNvSpPr/>
            <p:nvPr/>
          </p:nvSpPr>
          <p:spPr>
            <a:xfrm rot="12596085" flipV="1">
              <a:off x="7496276" y="5964689"/>
              <a:ext cx="640080" cy="45719"/>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7302501" y="5594278"/>
              <a:ext cx="274320" cy="274320"/>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8076829" y="6131609"/>
              <a:ext cx="2377440" cy="45719"/>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870960" y="2743200"/>
              <a:ext cx="91440" cy="91440"/>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4392878" y="6131931"/>
              <a:ext cx="91440" cy="91440"/>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8031109" y="6094603"/>
              <a:ext cx="91440" cy="91440"/>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5096140" y="3085622"/>
              <a:ext cx="2194560" cy="2194560"/>
              <a:chOff x="5080635" y="3075694"/>
              <a:chExt cx="2194560" cy="2194560"/>
            </a:xfrm>
          </p:grpSpPr>
          <p:sp>
            <p:nvSpPr>
              <p:cNvPr id="40" name="Arc 39"/>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Oval 40"/>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Rounded Rectangle 41"/>
            <p:cNvSpPr/>
            <p:nvPr/>
          </p:nvSpPr>
          <p:spPr>
            <a:xfrm>
              <a:off x="5161185" y="4007375"/>
              <a:ext cx="2129515" cy="442674"/>
            </a:xfrm>
            <a:prstGeom prst="roundRect">
              <a:avLst/>
            </a:prstGeom>
            <a:solidFill>
              <a:srgbClr val="002060"/>
            </a:solidFill>
          </p:spPr>
          <p:txBody>
            <a:bodyPr wrap="square" anchor="ctr">
              <a:spAutoFit/>
            </a:bodyPr>
            <a:lstStyle/>
            <a:p>
              <a:pPr lvl="0" algn="ctr"/>
              <a:r>
                <a:rPr lang="en-US" sz="2000" dirty="0">
                  <a:solidFill>
                    <a:schemeClr val="bg1"/>
                  </a:solidFill>
                  <a:latin typeface="Franklin Gothic Medium" panose="020B0603020102020204" pitchFamily="34" charset="0"/>
                </a:rPr>
                <a:t>FINANCIAL PLAN</a:t>
              </a:r>
            </a:p>
          </p:txBody>
        </p:sp>
      </p:grpSp>
      <p:sp>
        <p:nvSpPr>
          <p:cNvPr id="2" name="TextBox 1">
            <a:extLst>
              <a:ext uri="{FF2B5EF4-FFF2-40B4-BE49-F238E27FC236}">
                <a16:creationId xmlns:a16="http://schemas.microsoft.com/office/drawing/2014/main" id="{A9E3032B-B356-80F1-46F0-8A15E025F3A5}"/>
              </a:ext>
            </a:extLst>
          </p:cNvPr>
          <p:cNvSpPr txBox="1"/>
          <p:nvPr/>
        </p:nvSpPr>
        <p:spPr>
          <a:xfrm>
            <a:off x="88042" y="6349429"/>
            <a:ext cx="105239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spTree>
    <p:extLst>
      <p:ext uri="{BB962C8B-B14F-4D97-AF65-F5344CB8AC3E}">
        <p14:creationId xmlns:p14="http://schemas.microsoft.com/office/powerpoint/2010/main" val="346826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638800" y="1051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DEBT-TO-INCOME RATIO </a:t>
            </a:r>
          </a:p>
        </p:txBody>
      </p:sp>
      <p:sp>
        <p:nvSpPr>
          <p:cNvPr id="3" name="TextBox 2"/>
          <p:cNvSpPr txBox="1"/>
          <p:nvPr/>
        </p:nvSpPr>
        <p:spPr>
          <a:xfrm>
            <a:off x="5562600" y="990600"/>
            <a:ext cx="6553200" cy="4524315"/>
          </a:xfrm>
          <a:prstGeom prst="rect">
            <a:avLst/>
          </a:prstGeom>
          <a:noFill/>
        </p:spPr>
        <p:txBody>
          <a:bodyPr wrap="square" rtlCol="0">
            <a:spAutoFit/>
          </a:bodyPr>
          <a:lstStyle/>
          <a:p>
            <a:pPr algn="ctr" fontAlgn="ctr"/>
            <a:endParaRPr lang="en-US" sz="2800" dirty="0"/>
          </a:p>
          <a:p>
            <a:pPr algn="ctr" fontAlgn="ctr"/>
            <a:r>
              <a:rPr lang="en-US" sz="2400" dirty="0">
                <a:solidFill>
                  <a:schemeClr val="bg1"/>
                </a:solidFill>
              </a:rPr>
              <a:t>Total </a:t>
            </a:r>
            <a:r>
              <a:rPr lang="en-US" sz="2400" b="1" dirty="0">
                <a:solidFill>
                  <a:schemeClr val="bg1"/>
                </a:solidFill>
              </a:rPr>
              <a:t>MINIMUM</a:t>
            </a:r>
            <a:r>
              <a:rPr lang="en-US" sz="2400" dirty="0">
                <a:solidFill>
                  <a:schemeClr val="bg1"/>
                </a:solidFill>
              </a:rPr>
              <a:t> monthly payments </a:t>
            </a:r>
          </a:p>
          <a:p>
            <a:pPr algn="ctr" fontAlgn="ctr"/>
            <a:r>
              <a:rPr lang="en-US" sz="2400" dirty="0">
                <a:solidFill>
                  <a:schemeClr val="bg1"/>
                </a:solidFill>
              </a:rPr>
              <a:t>$2,050</a:t>
            </a:r>
          </a:p>
          <a:p>
            <a:pPr algn="ctr" fontAlgn="ctr"/>
            <a:r>
              <a:rPr lang="en-US" sz="2400" dirty="0">
                <a:solidFill>
                  <a:schemeClr val="bg1"/>
                </a:solidFill>
              </a:rPr>
              <a:t>÷</a:t>
            </a:r>
          </a:p>
          <a:p>
            <a:pPr algn="ctr" fontAlgn="ctr"/>
            <a:endParaRPr lang="en-US" sz="800" dirty="0">
              <a:solidFill>
                <a:schemeClr val="bg1"/>
              </a:solidFill>
            </a:endParaRPr>
          </a:p>
          <a:p>
            <a:pPr algn="ctr" fontAlgn="ctr"/>
            <a:r>
              <a:rPr lang="en-US" sz="2400" dirty="0">
                <a:solidFill>
                  <a:schemeClr val="bg1"/>
                </a:solidFill>
              </a:rPr>
              <a:t>Gross monthly income (pre-taxes) </a:t>
            </a:r>
          </a:p>
          <a:p>
            <a:pPr algn="ctr" fontAlgn="ctr"/>
            <a:r>
              <a:rPr lang="en-US" sz="2400" dirty="0">
                <a:solidFill>
                  <a:schemeClr val="bg1"/>
                </a:solidFill>
              </a:rPr>
              <a:t>$5,308</a:t>
            </a:r>
            <a:endParaRPr lang="en-US" sz="900" dirty="0">
              <a:solidFill>
                <a:schemeClr val="bg1"/>
              </a:solidFill>
            </a:endParaRPr>
          </a:p>
          <a:p>
            <a:pPr algn="ctr" fontAlgn="ctr"/>
            <a:r>
              <a:rPr lang="en-US" sz="3600" dirty="0">
                <a:solidFill>
                  <a:schemeClr val="bg1"/>
                </a:solidFill>
              </a:rPr>
              <a:t>=</a:t>
            </a:r>
            <a:endParaRPr lang="en-US" sz="1400" dirty="0">
              <a:solidFill>
                <a:schemeClr val="bg1"/>
              </a:solidFill>
            </a:endParaRPr>
          </a:p>
          <a:p>
            <a:pPr algn="ctr" fontAlgn="ctr"/>
            <a:r>
              <a:rPr lang="en-US" sz="2400" dirty="0">
                <a:solidFill>
                  <a:schemeClr val="bg1"/>
                </a:solidFill>
              </a:rPr>
              <a:t>The debt-to-income ratio calculation:</a:t>
            </a:r>
          </a:p>
          <a:p>
            <a:pPr lvl="0" algn="ctr"/>
            <a:r>
              <a:rPr lang="en-US" sz="2400" dirty="0">
                <a:solidFill>
                  <a:schemeClr val="bg1"/>
                </a:solidFill>
              </a:rPr>
              <a:t>2050 ÷ 5308 = 0.38</a:t>
            </a:r>
          </a:p>
          <a:p>
            <a:pPr lvl="0" algn="ctr"/>
            <a:r>
              <a:rPr lang="en-US" sz="2400" dirty="0">
                <a:solidFill>
                  <a:schemeClr val="bg1"/>
                </a:solidFill>
              </a:rPr>
              <a:t>0.38 x 100 = 38</a:t>
            </a:r>
          </a:p>
          <a:p>
            <a:pPr lvl="0" algn="ctr" fontAlgn="ctr"/>
            <a:r>
              <a:rPr lang="en-US" sz="2400" dirty="0">
                <a:solidFill>
                  <a:schemeClr val="bg1"/>
                </a:solidFill>
              </a:rPr>
              <a:t>DTI: 38%</a:t>
            </a:r>
          </a:p>
        </p:txBody>
      </p:sp>
      <p:pic>
        <p:nvPicPr>
          <p:cNvPr id="5"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7556" y="304800"/>
            <a:ext cx="3498386" cy="5562600"/>
          </a:xfrm>
          <a:effectLst>
            <a:outerShdw blurRad="88900" dist="558800" dir="3660000" algn="ctr" rotWithShape="0">
              <a:srgbClr val="000000">
                <a:alpha val="43137"/>
              </a:srgbClr>
            </a:outerShdw>
          </a:effectLst>
        </p:spPr>
      </p:pic>
      <p:sp>
        <p:nvSpPr>
          <p:cNvPr id="6" name="TextBox 5">
            <a:extLst>
              <a:ext uri="{FF2B5EF4-FFF2-40B4-BE49-F238E27FC236}">
                <a16:creationId xmlns:a16="http://schemas.microsoft.com/office/drawing/2014/main" id="{E153DD73-883B-4977-A8A7-C95B8D40089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45</a:t>
            </a:r>
          </a:p>
        </p:txBody>
      </p:sp>
      <p:pic>
        <p:nvPicPr>
          <p:cNvPr id="7" name="Picture 6">
            <a:extLst>
              <a:ext uri="{FF2B5EF4-FFF2-40B4-BE49-F238E27FC236}">
                <a16:creationId xmlns:a16="http://schemas.microsoft.com/office/drawing/2014/main" id="{2B35CF64-75FB-13AD-5874-A1318B9A642B}"/>
              </a:ext>
            </a:extLst>
          </p:cNvPr>
          <p:cNvPicPr>
            <a:picLocks noChangeAspect="1"/>
          </p:cNvPicPr>
          <p:nvPr/>
        </p:nvPicPr>
        <p:blipFill>
          <a:blip r:embed="rId5"/>
          <a:srcRect l="4762" t="-1" r="3968" b="8704"/>
          <a:stretch/>
        </p:blipFill>
        <p:spPr>
          <a:xfrm>
            <a:off x="4343400" y="5677061"/>
            <a:ext cx="7848600" cy="876139"/>
          </a:xfrm>
          <a:prstGeom prst="rect">
            <a:avLst/>
          </a:prstGeom>
        </p:spPr>
      </p:pic>
    </p:spTree>
    <p:extLst>
      <p:ext uri="{BB962C8B-B14F-4D97-AF65-F5344CB8AC3E}">
        <p14:creationId xmlns:p14="http://schemas.microsoft.com/office/powerpoint/2010/main" val="157678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Person doing calculations illustration">
            <a:extLst>
              <a:ext uri="{FF2B5EF4-FFF2-40B4-BE49-F238E27FC236}">
                <a16:creationId xmlns:a16="http://schemas.microsoft.com/office/drawing/2014/main" id="{30FAF4C5-842A-44F6-B423-F390BAC52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5464" y="675381"/>
            <a:ext cx="3236536" cy="5715000"/>
          </a:xfrm>
          <a:prstGeom prst="rect">
            <a:avLst/>
          </a:prstGeom>
        </p:spPr>
      </p:pic>
      <p:sp>
        <p:nvSpPr>
          <p:cNvPr id="4" name="Title 1"/>
          <p:cNvSpPr txBox="1">
            <a:spLocks/>
          </p:cNvSpPr>
          <p:nvPr/>
        </p:nvSpPr>
        <p:spPr>
          <a:xfrm>
            <a:off x="2971800" y="515707"/>
            <a:ext cx="5568215"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DECREASE DEBT</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09C1F18F-0695-2077-1DBF-BA8B9F72C72D}"/>
              </a:ext>
            </a:extLst>
          </p:cNvPr>
          <p:cNvGraphicFramePr>
            <a:graphicFrameLocks noGrp="1"/>
          </p:cNvGraphicFramePr>
          <p:nvPr>
            <p:extLst>
              <p:ext uri="{D42A27DB-BD31-4B8C-83A1-F6EECF244321}">
                <p14:modId xmlns:p14="http://schemas.microsoft.com/office/powerpoint/2010/main" val="228778384"/>
              </p:ext>
            </p:extLst>
          </p:nvPr>
        </p:nvGraphicFramePr>
        <p:xfrm>
          <a:off x="304800" y="1981200"/>
          <a:ext cx="8763001" cy="3843528"/>
        </p:xfrm>
        <a:graphic>
          <a:graphicData uri="http://schemas.openxmlformats.org/drawingml/2006/table">
            <a:tbl>
              <a:tblPr firstRow="1" firstCol="1" bandRow="1">
                <a:tableStyleId>{5C22544A-7EE6-4342-B048-85BDC9FD1C3A}</a:tableStyleId>
              </a:tblPr>
              <a:tblGrid>
                <a:gridCol w="2920375">
                  <a:extLst>
                    <a:ext uri="{9D8B030D-6E8A-4147-A177-3AD203B41FA5}">
                      <a16:colId xmlns:a16="http://schemas.microsoft.com/office/drawing/2014/main" val="560697494"/>
                    </a:ext>
                  </a:extLst>
                </a:gridCol>
                <a:gridCol w="2921313">
                  <a:extLst>
                    <a:ext uri="{9D8B030D-6E8A-4147-A177-3AD203B41FA5}">
                      <a16:colId xmlns:a16="http://schemas.microsoft.com/office/drawing/2014/main" val="3605771896"/>
                    </a:ext>
                  </a:extLst>
                </a:gridCol>
                <a:gridCol w="2921313">
                  <a:extLst>
                    <a:ext uri="{9D8B030D-6E8A-4147-A177-3AD203B41FA5}">
                      <a16:colId xmlns:a16="http://schemas.microsoft.com/office/drawing/2014/main" val="1859399651"/>
                    </a:ext>
                  </a:extLst>
                </a:gridCol>
              </a:tblGrid>
              <a:tr h="429132">
                <a:tc gridSpan="3">
                  <a:txBody>
                    <a:bodyPr/>
                    <a:lstStyle/>
                    <a:p>
                      <a:pPr marL="0" marR="171450" fontAlgn="ctr">
                        <a:lnSpc>
                          <a:spcPct val="115000"/>
                        </a:lnSpc>
                        <a:spcBef>
                          <a:spcPts val="0"/>
                        </a:spcBef>
                        <a:spcAft>
                          <a:spcPts val="0"/>
                        </a:spcAft>
                      </a:pPr>
                      <a:r>
                        <a:rPr lang="en-US" sz="2400" dirty="0">
                          <a:effectLst/>
                        </a:rPr>
                        <a:t>Decrease Debt: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741139"/>
                  </a:ext>
                </a:extLst>
              </a:tr>
              <a:tr h="3414396">
                <a:tc>
                  <a:txBody>
                    <a:bodyPr/>
                    <a:lstStyle/>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Pay more than the minimum payment. </a:t>
                      </a:r>
                    </a:p>
                    <a:p>
                      <a:pPr marL="0" lvl="0" indent="0" fontAlgn="ctr">
                        <a:buFont typeface="Wingdings" panose="05000000000000000000" pitchFamily="2" charset="2"/>
                        <a:buNone/>
                      </a:pPr>
                      <a:endParaRPr lang="en-US" sz="2400" b="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Pay down debt using a power pay plan. </a:t>
                      </a:r>
                    </a:p>
                    <a:p>
                      <a:pPr marL="0" lvl="0" indent="0" fontAlgn="ctr">
                        <a:buFont typeface="Wingdings" panose="05000000000000000000" pitchFamily="2" charset="2"/>
                        <a:buNone/>
                      </a:pPr>
                      <a:endParaRPr lang="en-US" sz="2400" b="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Refinance debt.</a:t>
                      </a:r>
                    </a:p>
                  </a:txBody>
                  <a:tcPr marL="68580" marR="68580" marT="0" marB="0">
                    <a:solidFill>
                      <a:schemeClr val="bg1">
                        <a:lumMod val="95000"/>
                      </a:schemeClr>
                    </a:solidFill>
                  </a:tcPr>
                </a:tc>
                <a:tc>
                  <a:txBody>
                    <a:bodyPr/>
                    <a:lstStyle/>
                    <a:p>
                      <a:pPr marL="342900" lvl="0" indent="-342900" fontAlgn="ctr">
                        <a:buFont typeface="Wingdings" panose="05000000000000000000" pitchFamily="2" charset="2"/>
                        <a:buChar char="§"/>
                      </a:pPr>
                      <a:r>
                        <a:rPr lang="en-US" sz="2400" kern="1200" dirty="0">
                          <a:solidFill>
                            <a:schemeClr val="dk1"/>
                          </a:solidFill>
                          <a:effectLst/>
                          <a:latin typeface="+mn-lt"/>
                          <a:ea typeface="+mn-ea"/>
                          <a:cs typeface="+mn-cs"/>
                        </a:rPr>
                        <a:t>Use any raise or windfall to pay down a debt.</a:t>
                      </a:r>
                    </a:p>
                    <a:p>
                      <a:pPr marL="0" lvl="0" indent="0" fontAlgn="ctr">
                        <a:buFont typeface="Wingdings" panose="05000000000000000000" pitchFamily="2" charset="2"/>
                        <a:buNone/>
                      </a:pPr>
                      <a:endParaRPr lang="en-US" sz="240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kern="1200" dirty="0">
                          <a:solidFill>
                            <a:schemeClr val="dk1"/>
                          </a:solidFill>
                          <a:effectLst/>
                          <a:latin typeface="+mn-lt"/>
                          <a:ea typeface="+mn-ea"/>
                          <a:cs typeface="+mn-cs"/>
                        </a:rPr>
                        <a:t>Enroll in a non-profit debt management program. </a:t>
                      </a:r>
                    </a:p>
                    <a:p>
                      <a:pPr marL="156845" marR="173990" fontAlgn="ctr">
                        <a:lnSpc>
                          <a:spcPct val="115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285750" lvl="0" indent="-285750" fontAlgn="ctr">
                        <a:buFont typeface="Wingdings" panose="05000000000000000000" pitchFamily="2" charset="2"/>
                        <a:buChar char="§"/>
                      </a:pPr>
                      <a:r>
                        <a:rPr lang="en-US" sz="2400" kern="1200" dirty="0">
                          <a:solidFill>
                            <a:schemeClr val="dk1"/>
                          </a:solidFill>
                          <a:effectLst/>
                          <a:latin typeface="+mn-lt"/>
                          <a:ea typeface="+mn-ea"/>
                          <a:cs typeface="+mn-cs"/>
                        </a:rPr>
                        <a:t>Negotiate to settle for less than what you owe.</a:t>
                      </a:r>
                    </a:p>
                    <a:p>
                      <a:pPr marL="0" lvl="0" indent="0" fontAlgn="ctr">
                        <a:buFont typeface="Wingdings" panose="05000000000000000000" pitchFamily="2" charset="2"/>
                        <a:buNone/>
                      </a:pPr>
                      <a:endParaRPr lang="en-US" sz="2400" kern="1200" dirty="0">
                        <a:solidFill>
                          <a:schemeClr val="dk1"/>
                        </a:solidFill>
                        <a:effectLst/>
                        <a:latin typeface="+mn-lt"/>
                        <a:ea typeface="+mn-ea"/>
                        <a:cs typeface="+mn-cs"/>
                      </a:endParaRPr>
                    </a:p>
                    <a:p>
                      <a:pPr marL="285750" lvl="0" indent="-285750" fontAlgn="ctr">
                        <a:buFont typeface="Wingdings" panose="05000000000000000000" pitchFamily="2" charset="2"/>
                        <a:buChar char="§"/>
                      </a:pPr>
                      <a:r>
                        <a:rPr lang="en-US" sz="2400" kern="1200" dirty="0">
                          <a:solidFill>
                            <a:schemeClr val="dk1"/>
                          </a:solidFill>
                          <a:effectLst/>
                          <a:latin typeface="+mn-lt"/>
                          <a:ea typeface="+mn-ea"/>
                          <a:cs typeface="+mn-cs"/>
                        </a:rPr>
                        <a:t>Seek assistance from your installation or TAP financial counselor.</a:t>
                      </a:r>
                    </a:p>
                  </a:txBody>
                  <a:tcPr marL="68580" marR="68580" marT="0" marB="0">
                    <a:solidFill>
                      <a:schemeClr val="bg1">
                        <a:lumMod val="95000"/>
                      </a:schemeClr>
                    </a:solidFill>
                  </a:tcPr>
                </a:tc>
                <a:extLst>
                  <a:ext uri="{0D108BD9-81ED-4DB2-BD59-A6C34878D82A}">
                    <a16:rowId xmlns:a16="http://schemas.microsoft.com/office/drawing/2014/main" val="4267851703"/>
                  </a:ext>
                </a:extLst>
              </a:tr>
            </a:tbl>
          </a:graphicData>
        </a:graphic>
      </p:graphicFrame>
    </p:spTree>
    <p:extLst>
      <p:ext uri="{BB962C8B-B14F-4D97-AF65-F5344CB8AC3E}">
        <p14:creationId xmlns:p14="http://schemas.microsoft.com/office/powerpoint/2010/main" val="304638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02891" y="647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Access Credit Report</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2231078"/>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48 </a:t>
            </a:r>
          </a:p>
        </p:txBody>
      </p:sp>
      <p:sp>
        <p:nvSpPr>
          <p:cNvPr id="10" name="Rectangle 9">
            <a:extLst>
              <a:ext uri="{FF2B5EF4-FFF2-40B4-BE49-F238E27FC236}">
                <a16:creationId xmlns:a16="http://schemas.microsoft.com/office/drawing/2014/main" id="{D24112F4-02B4-7747-8E41-11079C92871E}"/>
              </a:ext>
            </a:extLst>
          </p:cNvPr>
          <p:cNvSpPr/>
          <p:nvPr/>
        </p:nvSpPr>
        <p:spPr>
          <a:xfrm>
            <a:off x="8573561" y="4"/>
            <a:ext cx="3618439" cy="68579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786257E-F5E1-3685-265E-E75B6C37AB1D}"/>
              </a:ext>
            </a:extLst>
          </p:cNvPr>
          <p:cNvSpPr txBox="1"/>
          <p:nvPr/>
        </p:nvSpPr>
        <p:spPr>
          <a:xfrm>
            <a:off x="626954" y="4343400"/>
            <a:ext cx="6909826" cy="1794850"/>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lang="en-US" sz="2000" dirty="0">
                <a:solidFill>
                  <a:prstClr val="white"/>
                </a:solidFill>
                <a:latin typeface="Verdana" panose="020B0604030504040204" pitchFamily="34" charset="0"/>
                <a:ea typeface="Calibri" panose="020F0502020204030204" pitchFamily="34" charset="0"/>
                <a:cs typeface="Times New Roman" panose="02020603050405020304" pitchFamily="18" charset="0"/>
              </a:rPr>
              <a:t>Choose one of the three credit bureaus.</a:t>
            </a: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Follow the prompts (if you are asked for a credit card you are on the wrong site).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Access your Credit Report.</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CD40C85-6113-011B-DB49-AAFE0D306EDB}"/>
              </a:ext>
            </a:extLst>
          </p:cNvPr>
          <p:cNvSpPr txBox="1"/>
          <p:nvPr/>
        </p:nvSpPr>
        <p:spPr>
          <a:xfrm>
            <a:off x="345112" y="2418786"/>
            <a:ext cx="7274888" cy="830997"/>
          </a:xfrm>
          <a:prstGeom prst="rect">
            <a:avLst/>
          </a:prstGeom>
          <a:noFill/>
        </p:spPr>
        <p:txBody>
          <a:bodyPr wrap="square" rtlCol="0">
            <a:spAutoFit/>
          </a:bodyPr>
          <a:lstStyle/>
          <a:p>
            <a:r>
              <a:rPr lang="en-US" sz="2400" dirty="0">
                <a:solidFill>
                  <a:schemeClr val="bg1"/>
                </a:solidFill>
              </a:rPr>
              <a:t>Reviewing your credit report during this section will provide you with a better understanding of the content. </a:t>
            </a:r>
          </a:p>
        </p:txBody>
      </p:sp>
      <p:sp>
        <p:nvSpPr>
          <p:cNvPr id="9" name="Rectangle 8">
            <a:extLst>
              <a:ext uri="{FF2B5EF4-FFF2-40B4-BE49-F238E27FC236}">
                <a16:creationId xmlns:a16="http://schemas.microsoft.com/office/drawing/2014/main" id="{20807213-06BC-0627-2CAE-4F642046CDB9}"/>
              </a:ext>
            </a:extLst>
          </p:cNvPr>
          <p:cNvSpPr/>
          <p:nvPr/>
        </p:nvSpPr>
        <p:spPr>
          <a:xfrm>
            <a:off x="0" y="3365365"/>
            <a:ext cx="8153400" cy="7926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3ED3FDC-AAE3-66DA-E29D-CF4CA1EB6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54" y="3467893"/>
            <a:ext cx="1659046" cy="613334"/>
          </a:xfrm>
          <a:prstGeom prst="rect">
            <a:avLst/>
          </a:prstGeom>
        </p:spPr>
      </p:pic>
      <p:pic>
        <p:nvPicPr>
          <p:cNvPr id="18" name="Picture 17">
            <a:extLst>
              <a:ext uri="{FF2B5EF4-FFF2-40B4-BE49-F238E27FC236}">
                <a16:creationId xmlns:a16="http://schemas.microsoft.com/office/drawing/2014/main" id="{909C769D-3D63-6BE3-2BCD-768BC75C0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319" y="3429001"/>
            <a:ext cx="1573081" cy="693080"/>
          </a:xfrm>
          <a:prstGeom prst="rect">
            <a:avLst/>
          </a:prstGeom>
        </p:spPr>
      </p:pic>
      <p:pic>
        <p:nvPicPr>
          <p:cNvPr id="19" name="Picture 18">
            <a:extLst>
              <a:ext uri="{FF2B5EF4-FFF2-40B4-BE49-F238E27FC236}">
                <a16:creationId xmlns:a16="http://schemas.microsoft.com/office/drawing/2014/main" id="{111B08FD-F65C-8737-9793-7A2B323A89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7319" y="3467893"/>
            <a:ext cx="1842556" cy="580891"/>
          </a:xfrm>
          <a:prstGeom prst="rect">
            <a:avLst/>
          </a:prstGeom>
        </p:spPr>
      </p:pic>
      <p:sp>
        <p:nvSpPr>
          <p:cNvPr id="20" name="TextBox 19">
            <a:extLst>
              <a:ext uri="{FF2B5EF4-FFF2-40B4-BE49-F238E27FC236}">
                <a16:creationId xmlns:a16="http://schemas.microsoft.com/office/drawing/2014/main" id="{9E51FBF3-DEE5-F2FE-5CF6-80BA9A522689}"/>
              </a:ext>
            </a:extLst>
          </p:cNvPr>
          <p:cNvSpPr txBox="1"/>
          <p:nvPr/>
        </p:nvSpPr>
        <p:spPr>
          <a:xfrm>
            <a:off x="3790963" y="6326920"/>
            <a:ext cx="4610073" cy="461665"/>
          </a:xfrm>
          <a:prstGeom prst="rect">
            <a:avLst/>
          </a:prstGeom>
          <a:noFill/>
        </p:spPr>
        <p:txBody>
          <a:bodyPr wrap="square" rtlCol="0">
            <a:spAutoFit/>
          </a:bodyPr>
          <a:lstStyle/>
          <a:p>
            <a:r>
              <a:rPr lang="en-US" sz="2400" b="1" dirty="0">
                <a:solidFill>
                  <a:schemeClr val="bg1"/>
                </a:solidFill>
              </a:rPr>
              <a:t>DO NOT SHARE YOUR REPORT!!!</a:t>
            </a:r>
          </a:p>
        </p:txBody>
      </p:sp>
      <p:pic>
        <p:nvPicPr>
          <p:cNvPr id="21" name="Picture 20">
            <a:extLst>
              <a:ext uri="{FF2B5EF4-FFF2-40B4-BE49-F238E27FC236}">
                <a16:creationId xmlns:a16="http://schemas.microsoft.com/office/drawing/2014/main" id="{5FE7798B-2393-FCAF-0027-10252A58C68E}"/>
              </a:ext>
            </a:extLst>
          </p:cNvPr>
          <p:cNvPicPr>
            <a:picLocks noChangeAspect="1"/>
          </p:cNvPicPr>
          <p:nvPr/>
        </p:nvPicPr>
        <p:blipFill>
          <a:blip r:embed="rId7"/>
          <a:stretch>
            <a:fillRect/>
          </a:stretch>
        </p:blipFill>
        <p:spPr>
          <a:xfrm>
            <a:off x="9462531" y="1602745"/>
            <a:ext cx="1632081" cy="1632081"/>
          </a:xfrm>
          <a:prstGeom prst="rect">
            <a:avLst/>
          </a:prstGeom>
        </p:spPr>
      </p:pic>
      <p:sp>
        <p:nvSpPr>
          <p:cNvPr id="22" name="TextBox 21">
            <a:extLst>
              <a:ext uri="{FF2B5EF4-FFF2-40B4-BE49-F238E27FC236}">
                <a16:creationId xmlns:a16="http://schemas.microsoft.com/office/drawing/2014/main" id="{C878F41C-57B1-378B-80B5-9A92B77D0500}"/>
              </a:ext>
            </a:extLst>
          </p:cNvPr>
          <p:cNvSpPr txBox="1"/>
          <p:nvPr/>
        </p:nvSpPr>
        <p:spPr>
          <a:xfrm>
            <a:off x="8727707" y="773871"/>
            <a:ext cx="3395136" cy="461665"/>
          </a:xfrm>
          <a:prstGeom prst="rect">
            <a:avLst/>
          </a:prstGeom>
          <a:noFill/>
        </p:spPr>
        <p:txBody>
          <a:bodyPr wrap="square" rtlCol="0">
            <a:spAutoFit/>
          </a:bodyPr>
          <a:lstStyle/>
          <a:p>
            <a:r>
              <a:rPr lang="en-US" sz="2400" dirty="0"/>
              <a:t>AnnualCreditReport.com</a:t>
            </a:r>
          </a:p>
        </p:txBody>
      </p:sp>
      <p:sp>
        <p:nvSpPr>
          <p:cNvPr id="23" name="TextBox 22">
            <a:extLst>
              <a:ext uri="{FF2B5EF4-FFF2-40B4-BE49-F238E27FC236}">
                <a16:creationId xmlns:a16="http://schemas.microsoft.com/office/drawing/2014/main" id="{CF01DE79-DA05-ABD3-DDC9-765B0E21B359}"/>
              </a:ext>
            </a:extLst>
          </p:cNvPr>
          <p:cNvSpPr txBox="1"/>
          <p:nvPr/>
        </p:nvSpPr>
        <p:spPr>
          <a:xfrm>
            <a:off x="8727707" y="3743235"/>
            <a:ext cx="3101730" cy="2308324"/>
          </a:xfrm>
          <a:prstGeom prst="rect">
            <a:avLst/>
          </a:prstGeom>
          <a:noFill/>
        </p:spPr>
        <p:txBody>
          <a:bodyPr wrap="square" rtlCol="0">
            <a:spAutoFit/>
          </a:bodyPr>
          <a:lstStyle/>
          <a:p>
            <a:r>
              <a:rPr lang="en-US" dirty="0"/>
              <a:t>Each Credit Bureau provides a free report each week. You may be required to create an account.</a:t>
            </a:r>
          </a:p>
          <a:p>
            <a:endParaRPr lang="en-US" dirty="0"/>
          </a:p>
          <a:p>
            <a:r>
              <a:rPr lang="en-US" dirty="0"/>
              <a:t>TransUnion: TransUnion.com</a:t>
            </a:r>
          </a:p>
          <a:p>
            <a:r>
              <a:rPr lang="en-US" dirty="0"/>
              <a:t>Experian: Experian.com</a:t>
            </a:r>
          </a:p>
          <a:p>
            <a:r>
              <a:rPr lang="en-US" dirty="0"/>
              <a:t>Equifax: Equifax.com</a:t>
            </a:r>
          </a:p>
        </p:txBody>
      </p:sp>
      <p:pic>
        <p:nvPicPr>
          <p:cNvPr id="8" name="Picture 7" descr="A blue and white pencil and speech bubble&#10;&#10;AI-generated content may be incorrect.">
            <a:extLst>
              <a:ext uri="{FF2B5EF4-FFF2-40B4-BE49-F238E27FC236}">
                <a16:creationId xmlns:a16="http://schemas.microsoft.com/office/drawing/2014/main" id="{3363C789-A6D2-9768-8E28-75D7F2CAC0E6}"/>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2057400" y="284810"/>
            <a:ext cx="934390" cy="934390"/>
          </a:xfrm>
          <a:prstGeom prst="rect">
            <a:avLst/>
          </a:prstGeom>
        </p:spPr>
      </p:pic>
    </p:spTree>
    <p:extLst>
      <p:ext uri="{BB962C8B-B14F-4D97-AF65-F5344CB8AC3E}">
        <p14:creationId xmlns:p14="http://schemas.microsoft.com/office/powerpoint/2010/main" val="371805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362200" y="375576"/>
            <a:ext cx="970313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REVIEWING YOUR CREDIT REPORT</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49</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D3B2F125-3B75-4ABD-A2AA-CC3527C1D03A}"/>
              </a:ext>
            </a:extLst>
          </p:cNvPr>
          <p:cNvPicPr>
            <a:picLocks noChangeAspect="1"/>
          </p:cNvPicPr>
          <p:nvPr/>
        </p:nvPicPr>
        <p:blipFill>
          <a:blip r:embed="rId4"/>
          <a:stretch>
            <a:fillRect/>
          </a:stretch>
        </p:blipFill>
        <p:spPr>
          <a:xfrm>
            <a:off x="6200495" y="2514600"/>
            <a:ext cx="5991505" cy="3734321"/>
          </a:xfrm>
          <a:prstGeom prst="rect">
            <a:avLst/>
          </a:prstGeom>
        </p:spPr>
      </p:pic>
      <p:grpSp>
        <p:nvGrpSpPr>
          <p:cNvPr id="2" name="Group 1">
            <a:extLst>
              <a:ext uri="{FF2B5EF4-FFF2-40B4-BE49-F238E27FC236}">
                <a16:creationId xmlns:a16="http://schemas.microsoft.com/office/drawing/2014/main" id="{0E67E301-B683-76D7-944A-99DD7AAEBDD1}"/>
              </a:ext>
            </a:extLst>
          </p:cNvPr>
          <p:cNvGrpSpPr/>
          <p:nvPr/>
        </p:nvGrpSpPr>
        <p:grpSpPr>
          <a:xfrm>
            <a:off x="0" y="1518576"/>
            <a:ext cx="5177642" cy="4655081"/>
            <a:chOff x="-25266" y="1731843"/>
            <a:chExt cx="5177642" cy="4655081"/>
          </a:xfrm>
        </p:grpSpPr>
        <p:sp>
          <p:nvSpPr>
            <p:cNvPr id="45" name="Rectangle 44"/>
            <p:cNvSpPr/>
            <p:nvPr/>
          </p:nvSpPr>
          <p:spPr>
            <a:xfrm>
              <a:off x="-25266" y="1737523"/>
              <a:ext cx="5177642" cy="4620502"/>
            </a:xfrm>
            <a:prstGeom prst="rect">
              <a:avLst/>
            </a:prstGeom>
            <a:solidFill>
              <a:srgbClr val="001746"/>
            </a:solidFill>
            <a:ln/>
          </p:spPr>
          <p:style>
            <a:lnRef idx="2">
              <a:schemeClr val="dk1"/>
            </a:lnRef>
            <a:fillRef idx="1">
              <a:schemeClr val="lt1"/>
            </a:fillRef>
            <a:effectRef idx="0">
              <a:schemeClr val="dk1"/>
            </a:effectRef>
            <a:fontRef idx="minor">
              <a:schemeClr val="dk1"/>
            </a:fontRef>
          </p:style>
          <p:txBody>
            <a:bodyPr vert="vert27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What to check</a:t>
              </a:r>
            </a:p>
          </p:txBody>
        </p:sp>
        <p:grpSp>
          <p:nvGrpSpPr>
            <p:cNvPr id="11" name="Group 10"/>
            <p:cNvGrpSpPr/>
            <p:nvPr/>
          </p:nvGrpSpPr>
          <p:grpSpPr>
            <a:xfrm>
              <a:off x="0" y="1731843"/>
              <a:ext cx="4548249" cy="677295"/>
              <a:chOff x="0" y="1697577"/>
              <a:chExt cx="4704735" cy="806246"/>
            </a:xfrm>
          </p:grpSpPr>
          <p:sp>
            <p:nvSpPr>
              <p:cNvPr id="23" name="Pentagon 22"/>
              <p:cNvSpPr/>
              <p:nvPr/>
            </p:nvSpPr>
            <p:spPr>
              <a:xfrm>
                <a:off x="1818968" y="1697577"/>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Pentagon 23"/>
              <p:cNvSpPr/>
              <p:nvPr/>
            </p:nvSpPr>
            <p:spPr>
              <a:xfrm>
                <a:off x="0" y="1697577"/>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t>
                </a:r>
                <a:r>
                  <a:rPr lang="en-US" dirty="0">
                    <a:solidFill>
                      <a:srgbClr val="001746"/>
                    </a:solidFill>
                    <a:latin typeface="Calibri" panose="020F0502020204030204"/>
                  </a:rPr>
                  <a:t>Review Personal Information</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25" name="TextBox 24"/>
              <p:cNvSpPr txBox="1"/>
              <p:nvPr/>
            </p:nvSpPr>
            <p:spPr>
              <a:xfrm flipH="1">
                <a:off x="232532" y="1839090"/>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01</a:t>
                </a:r>
              </a:p>
            </p:txBody>
          </p:sp>
        </p:grpSp>
        <p:grpSp>
          <p:nvGrpSpPr>
            <p:cNvPr id="6" name="Group 5"/>
            <p:cNvGrpSpPr/>
            <p:nvPr/>
          </p:nvGrpSpPr>
          <p:grpSpPr>
            <a:xfrm>
              <a:off x="0" y="2527399"/>
              <a:ext cx="4548249" cy="677296"/>
              <a:chOff x="0" y="2759379"/>
              <a:chExt cx="4704735" cy="806247"/>
            </a:xfrm>
          </p:grpSpPr>
          <p:sp>
            <p:nvSpPr>
              <p:cNvPr id="26" name="Pentagon 25"/>
              <p:cNvSpPr/>
              <p:nvPr/>
            </p:nvSpPr>
            <p:spPr>
              <a:xfrm>
                <a:off x="1818968" y="2759379"/>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Pentagon 26"/>
              <p:cNvSpPr/>
              <p:nvPr/>
            </p:nvSpPr>
            <p:spPr>
              <a:xfrm>
                <a:off x="0" y="2759380"/>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All open</a:t>
                </a:r>
                <a:r>
                  <a:rPr kumimoji="0" lang="en-US" sz="1800" b="0" i="0" u="none" strike="noStrike" kern="1200" cap="none" spc="0" normalizeH="0" noProof="0" dirty="0">
                    <a:ln>
                      <a:noFill/>
                    </a:ln>
                    <a:solidFill>
                      <a:srgbClr val="001746"/>
                    </a:solidFill>
                    <a:effectLst/>
                    <a:uLnTx/>
                    <a:uFillTx/>
                    <a:latin typeface="Calibri" panose="020F0502020204030204"/>
                    <a:ea typeface="+mn-ea"/>
                    <a:cs typeface="+mn-cs"/>
                  </a:rPr>
                  <a:t> accounts are yours</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28" name="TextBox 27"/>
              <p:cNvSpPr txBox="1"/>
              <p:nvPr/>
            </p:nvSpPr>
            <p:spPr>
              <a:xfrm flipH="1">
                <a:off x="232532" y="2900893"/>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02</a:t>
                </a:r>
              </a:p>
            </p:txBody>
          </p:sp>
        </p:grpSp>
        <p:grpSp>
          <p:nvGrpSpPr>
            <p:cNvPr id="35" name="Group 34"/>
            <p:cNvGrpSpPr/>
            <p:nvPr/>
          </p:nvGrpSpPr>
          <p:grpSpPr>
            <a:xfrm>
              <a:off x="0" y="3322956"/>
              <a:ext cx="4548249" cy="677296"/>
              <a:chOff x="0" y="3822383"/>
              <a:chExt cx="4704735" cy="806247"/>
            </a:xfrm>
          </p:grpSpPr>
          <p:sp>
            <p:nvSpPr>
              <p:cNvPr id="29" name="Pentagon 28"/>
              <p:cNvSpPr/>
              <p:nvPr/>
            </p:nvSpPr>
            <p:spPr>
              <a:xfrm>
                <a:off x="1818968" y="3822383"/>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Pentagon 29"/>
              <p:cNvSpPr/>
              <p:nvPr/>
            </p:nvSpPr>
            <p:spPr>
              <a:xfrm>
                <a:off x="0" y="3822384"/>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Inquires from credit you applied</a:t>
                </a:r>
                <a:r>
                  <a:rPr kumimoji="0" lang="en-US" sz="1800" b="0" i="0" u="none" strike="noStrike" kern="1200" cap="none" spc="0" normalizeH="0" noProof="0" dirty="0">
                    <a:ln>
                      <a:noFill/>
                    </a:ln>
                    <a:solidFill>
                      <a:srgbClr val="001746"/>
                    </a:solidFill>
                    <a:effectLst/>
                    <a:uLnTx/>
                    <a:uFillTx/>
                    <a:latin typeface="Calibri" panose="020F0502020204030204"/>
                    <a:ea typeface="+mn-ea"/>
                    <a:cs typeface="+mn-cs"/>
                  </a:rPr>
                  <a:t> 	for</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31" name="TextBox 30"/>
              <p:cNvSpPr txBox="1"/>
              <p:nvPr/>
            </p:nvSpPr>
            <p:spPr>
              <a:xfrm flipH="1">
                <a:off x="232532" y="3963897"/>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03</a:t>
                </a:r>
              </a:p>
            </p:txBody>
          </p:sp>
        </p:grpSp>
        <p:grpSp>
          <p:nvGrpSpPr>
            <p:cNvPr id="36" name="Group 35"/>
            <p:cNvGrpSpPr/>
            <p:nvPr/>
          </p:nvGrpSpPr>
          <p:grpSpPr>
            <a:xfrm>
              <a:off x="0" y="4118513"/>
              <a:ext cx="4548249" cy="677296"/>
              <a:chOff x="0" y="4885081"/>
              <a:chExt cx="4704735" cy="806247"/>
            </a:xfrm>
          </p:grpSpPr>
          <p:sp>
            <p:nvSpPr>
              <p:cNvPr id="32" name="Pentagon 31"/>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Pentagon 32"/>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Account history listed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your accounts</a:t>
                </a:r>
              </a:p>
            </p:txBody>
          </p:sp>
          <p:sp>
            <p:nvSpPr>
              <p:cNvPr id="34" name="TextBox 33"/>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04</a:t>
                </a:r>
              </a:p>
            </p:txBody>
          </p:sp>
        </p:grpSp>
        <p:grpSp>
          <p:nvGrpSpPr>
            <p:cNvPr id="37" name="Group 36"/>
            <p:cNvGrpSpPr/>
            <p:nvPr/>
          </p:nvGrpSpPr>
          <p:grpSpPr>
            <a:xfrm>
              <a:off x="0" y="4914070"/>
              <a:ext cx="4548249" cy="677296"/>
              <a:chOff x="0" y="4885081"/>
              <a:chExt cx="4704735" cy="806247"/>
            </a:xfrm>
          </p:grpSpPr>
          <p:sp>
            <p:nvSpPr>
              <p:cNvPr id="38" name="Pentagon 37"/>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Pentagon 38"/>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Negative information</a:t>
                </a:r>
              </a:p>
            </p:txBody>
          </p:sp>
          <p:sp>
            <p:nvSpPr>
              <p:cNvPr id="40" name="TextBox 39"/>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05</a:t>
                </a:r>
              </a:p>
            </p:txBody>
          </p:sp>
        </p:grpSp>
        <p:grpSp>
          <p:nvGrpSpPr>
            <p:cNvPr id="41" name="Group 40"/>
            <p:cNvGrpSpPr/>
            <p:nvPr/>
          </p:nvGrpSpPr>
          <p:grpSpPr>
            <a:xfrm>
              <a:off x="0" y="5709628"/>
              <a:ext cx="4548249" cy="677296"/>
              <a:chOff x="0" y="4885081"/>
              <a:chExt cx="4704735" cy="806247"/>
            </a:xfrm>
          </p:grpSpPr>
          <p:sp>
            <p:nvSpPr>
              <p:cNvPr id="42" name="Pentagon 41"/>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Pentagon 42"/>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All debts discharged in 	bankruptcy are listed that way</a:t>
                </a:r>
              </a:p>
            </p:txBody>
          </p:sp>
          <p:sp>
            <p:nvSpPr>
              <p:cNvPr id="44" name="TextBox 43"/>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06</a:t>
                </a:r>
              </a:p>
            </p:txBody>
          </p:sp>
        </p:grpSp>
      </p:grpSp>
    </p:spTree>
    <p:extLst>
      <p:ext uri="{BB962C8B-B14F-4D97-AF65-F5344CB8AC3E}">
        <p14:creationId xmlns:p14="http://schemas.microsoft.com/office/powerpoint/2010/main" val="32907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47815" y="762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CORRECTING A REPORT</a:t>
            </a:r>
          </a:p>
        </p:txBody>
      </p:sp>
      <p:sp>
        <p:nvSpPr>
          <p:cNvPr id="5" name="TextBox 4"/>
          <p:cNvSpPr txBox="1"/>
          <p:nvPr/>
        </p:nvSpPr>
        <p:spPr>
          <a:xfrm>
            <a:off x="1993508" y="1397675"/>
            <a:ext cx="5369169" cy="2031325"/>
          </a:xfrm>
          <a:prstGeom prst="rect">
            <a:avLst/>
          </a:prstGeom>
          <a:noFill/>
        </p:spPr>
        <p:txBody>
          <a:bodyPr wrap="square" rtlCol="0">
            <a:spAutoFit/>
          </a:bodyPr>
          <a:lstStyle/>
          <a:p>
            <a:r>
              <a:rPr lang="en-US" sz="2400" dirty="0">
                <a:solidFill>
                  <a:schemeClr val="bg1"/>
                </a:solidFill>
              </a:rPr>
              <a:t>Use online credit report dispute process provided by each of the credit agencies:</a:t>
            </a:r>
          </a:p>
          <a:p>
            <a:pPr marL="742950" lvl="1" indent="-285750">
              <a:buClr>
                <a:srgbClr val="00B0F0"/>
              </a:buClr>
              <a:buFont typeface="Wingdings" panose="05000000000000000000" pitchFamily="2" charset="2"/>
              <a:buChar char="§"/>
            </a:pPr>
            <a:r>
              <a:rPr lang="en-US" sz="2000" dirty="0">
                <a:solidFill>
                  <a:schemeClr val="bg1"/>
                </a:solidFill>
              </a:rPr>
              <a:t>TransUnion</a:t>
            </a:r>
          </a:p>
          <a:p>
            <a:pPr marL="742950" lvl="1" indent="-285750">
              <a:buClr>
                <a:srgbClr val="00B0F0"/>
              </a:buClr>
              <a:buFont typeface="Wingdings" panose="05000000000000000000" pitchFamily="2" charset="2"/>
              <a:buChar char="§"/>
            </a:pPr>
            <a:r>
              <a:rPr lang="en-US" sz="2000" dirty="0">
                <a:solidFill>
                  <a:schemeClr val="bg1"/>
                </a:solidFill>
              </a:rPr>
              <a:t>Experian</a:t>
            </a:r>
          </a:p>
          <a:p>
            <a:pPr marL="742950" lvl="1" indent="-285750">
              <a:buClr>
                <a:srgbClr val="00B0F0"/>
              </a:buClr>
              <a:buFont typeface="Wingdings" panose="05000000000000000000" pitchFamily="2" charset="2"/>
              <a:buChar char="§"/>
            </a:pPr>
            <a:r>
              <a:rPr lang="en-US" sz="2000" dirty="0">
                <a:solidFill>
                  <a:schemeClr val="bg1"/>
                </a:solidFill>
              </a:rPr>
              <a:t>Equifax</a:t>
            </a:r>
          </a:p>
          <a:p>
            <a:pPr marL="285750" indent="-285750">
              <a:buFont typeface="Arial" panose="020B0604020202020204" pitchFamily="34" charset="0"/>
              <a:buChar char="•"/>
            </a:pPr>
            <a:endParaRPr lang="en-US" dirty="0">
              <a:solidFill>
                <a:schemeClr val="bg1"/>
              </a:solidFill>
            </a:endParaRPr>
          </a:p>
        </p:txBody>
      </p:sp>
      <p:sp>
        <p:nvSpPr>
          <p:cNvPr id="10" name="TextBox 9"/>
          <p:cNvSpPr txBox="1"/>
          <p:nvPr/>
        </p:nvSpPr>
        <p:spPr>
          <a:xfrm>
            <a:off x="1993508" y="3452392"/>
            <a:ext cx="5196369" cy="830997"/>
          </a:xfrm>
          <a:prstGeom prst="rect">
            <a:avLst/>
          </a:prstGeom>
          <a:noFill/>
        </p:spPr>
        <p:txBody>
          <a:bodyPr wrap="square" rtlCol="0">
            <a:spAutoFit/>
          </a:bodyPr>
          <a:lstStyle/>
          <a:p>
            <a:r>
              <a:rPr lang="en-US" sz="2400" dirty="0">
                <a:solidFill>
                  <a:schemeClr val="bg1"/>
                </a:solidFill>
              </a:rPr>
              <a:t>Visit your installation PFM to assist and discover the best option. </a:t>
            </a:r>
            <a:endParaRPr lang="en-US" sz="2400" dirty="0">
              <a:solidFill>
                <a:srgbClr val="9AC0CE"/>
              </a:solidFill>
              <a:effectLst>
                <a:outerShdw blurRad="38100" dist="38100" dir="2700000" algn="tl">
                  <a:srgbClr val="000000">
                    <a:alpha val="43137"/>
                  </a:srgbClr>
                </a:outerShdw>
              </a:effectLst>
            </a:endParaRPr>
          </a:p>
        </p:txBody>
      </p:sp>
      <p:sp>
        <p:nvSpPr>
          <p:cNvPr id="13" name="TextBox 12"/>
          <p:cNvSpPr txBox="1"/>
          <p:nvPr/>
        </p:nvSpPr>
        <p:spPr>
          <a:xfrm>
            <a:off x="1956932" y="5113347"/>
            <a:ext cx="5697417" cy="1508105"/>
          </a:xfrm>
          <a:prstGeom prst="rect">
            <a:avLst/>
          </a:prstGeom>
          <a:noFill/>
        </p:spPr>
        <p:txBody>
          <a:bodyPr wrap="square" rtlCol="0">
            <a:spAutoFit/>
          </a:bodyPr>
          <a:lstStyle/>
          <a:p>
            <a:r>
              <a:rPr lang="en-US" sz="2400" dirty="0">
                <a:solidFill>
                  <a:schemeClr val="bg1"/>
                </a:solidFill>
              </a:rPr>
              <a:t>Consumer Financial Protection Bureau (CFPB) can also assist in resolving errors: </a:t>
            </a:r>
            <a:r>
              <a:rPr lang="en-US" sz="2400" dirty="0">
                <a:solidFill>
                  <a:srgbClr val="9AC0CE"/>
                </a:solidFill>
                <a:effectLst>
                  <a:outerShdw blurRad="38100" dist="38100" dir="2700000" algn="tl">
                    <a:srgbClr val="000000">
                      <a:alpha val="43137"/>
                    </a:srgbClr>
                  </a:outerShdw>
                </a:effectLst>
              </a:rPr>
              <a:t>www.consumerfinance.gov </a:t>
            </a:r>
          </a:p>
          <a:p>
            <a:endParaRPr lang="en-US" sz="2000" dirty="0">
              <a:solidFill>
                <a:schemeClr val="bg1"/>
              </a:solidFill>
            </a:endParaRPr>
          </a:p>
        </p:txBody>
      </p:sp>
      <p:grpSp>
        <p:nvGrpSpPr>
          <p:cNvPr id="14" name="Group 13">
            <a:extLst>
              <a:ext uri="{FF2B5EF4-FFF2-40B4-BE49-F238E27FC236}">
                <a16:creationId xmlns:a16="http://schemas.microsoft.com/office/drawing/2014/main" id="{F89CE754-CB56-4D12-8585-B9D4BDF4AD5B}"/>
              </a:ext>
            </a:extLst>
          </p:cNvPr>
          <p:cNvGrpSpPr/>
          <p:nvPr/>
        </p:nvGrpSpPr>
        <p:grpSpPr>
          <a:xfrm>
            <a:off x="1076273" y="3543261"/>
            <a:ext cx="625106" cy="594830"/>
            <a:chOff x="6282818" y="2883335"/>
            <a:chExt cx="723463" cy="675412"/>
          </a:xfrm>
          <a:effectLst>
            <a:outerShdw blurRad="50800" dist="38100" algn="l" rotWithShape="0">
              <a:prstClr val="black">
                <a:alpha val="40000"/>
              </a:prstClr>
            </a:outerShdw>
          </a:effectLst>
        </p:grpSpPr>
        <p:sp>
          <p:nvSpPr>
            <p:cNvPr id="18" name="Oval 17">
              <a:extLst>
                <a:ext uri="{FF2B5EF4-FFF2-40B4-BE49-F238E27FC236}">
                  <a16:creationId xmlns:a16="http://schemas.microsoft.com/office/drawing/2014/main" id="{93A78572-FA4E-406E-A02E-98B95C08AE44}"/>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19" name="Oval 18">
              <a:extLst>
                <a:ext uri="{FF2B5EF4-FFF2-40B4-BE49-F238E27FC236}">
                  <a16:creationId xmlns:a16="http://schemas.microsoft.com/office/drawing/2014/main" id="{7309CE98-B644-484D-9EBF-6957BEEB3B7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0" name="Rectangle 19">
            <a:extLst>
              <a:ext uri="{FF2B5EF4-FFF2-40B4-BE49-F238E27FC236}">
                <a16:creationId xmlns:a16="http://schemas.microsoft.com/office/drawing/2014/main" id="{9C604AA6-95B3-4EB5-9EC7-8080C4EECAEE}"/>
              </a:ext>
            </a:extLst>
          </p:cNvPr>
          <p:cNvSpPr/>
          <p:nvPr/>
        </p:nvSpPr>
        <p:spPr>
          <a:xfrm>
            <a:off x="1134962" y="3468888"/>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2</a:t>
            </a:r>
          </a:p>
        </p:txBody>
      </p:sp>
      <p:grpSp>
        <p:nvGrpSpPr>
          <p:cNvPr id="21" name="Group 20">
            <a:extLst>
              <a:ext uri="{FF2B5EF4-FFF2-40B4-BE49-F238E27FC236}">
                <a16:creationId xmlns:a16="http://schemas.microsoft.com/office/drawing/2014/main" id="{F2A7762A-D002-4518-B20A-BBA80FF6537A}"/>
              </a:ext>
            </a:extLst>
          </p:cNvPr>
          <p:cNvGrpSpPr/>
          <p:nvPr/>
        </p:nvGrpSpPr>
        <p:grpSpPr>
          <a:xfrm>
            <a:off x="1096591" y="5187720"/>
            <a:ext cx="625106" cy="594830"/>
            <a:chOff x="6282818" y="2883335"/>
            <a:chExt cx="723463" cy="675412"/>
          </a:xfrm>
          <a:effectLst>
            <a:outerShdw blurRad="50800" dist="38100" algn="l" rotWithShape="0">
              <a:prstClr val="black">
                <a:alpha val="40000"/>
              </a:prstClr>
            </a:outerShdw>
          </a:effectLst>
        </p:grpSpPr>
        <p:sp>
          <p:nvSpPr>
            <p:cNvPr id="22" name="Oval 21">
              <a:extLst>
                <a:ext uri="{FF2B5EF4-FFF2-40B4-BE49-F238E27FC236}">
                  <a16:creationId xmlns:a16="http://schemas.microsoft.com/office/drawing/2014/main" id="{1E62E114-D6C1-4E5A-A8E7-F1B7462A7D0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23" name="Oval 22">
              <a:extLst>
                <a:ext uri="{FF2B5EF4-FFF2-40B4-BE49-F238E27FC236}">
                  <a16:creationId xmlns:a16="http://schemas.microsoft.com/office/drawing/2014/main" id="{06EB64F6-F0FB-436F-A3D5-C6B3B393E23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4" name="Rectangle 23">
            <a:extLst>
              <a:ext uri="{FF2B5EF4-FFF2-40B4-BE49-F238E27FC236}">
                <a16:creationId xmlns:a16="http://schemas.microsoft.com/office/drawing/2014/main" id="{9244126D-35F3-422F-8687-D9B7AF783B97}"/>
              </a:ext>
            </a:extLst>
          </p:cNvPr>
          <p:cNvSpPr/>
          <p:nvPr/>
        </p:nvSpPr>
        <p:spPr>
          <a:xfrm>
            <a:off x="1155280" y="5113347"/>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3</a:t>
            </a:r>
          </a:p>
        </p:txBody>
      </p:sp>
      <p:grpSp>
        <p:nvGrpSpPr>
          <p:cNvPr id="25" name="Group 24">
            <a:extLst>
              <a:ext uri="{FF2B5EF4-FFF2-40B4-BE49-F238E27FC236}">
                <a16:creationId xmlns:a16="http://schemas.microsoft.com/office/drawing/2014/main" id="{39333A77-2AA3-4126-8F60-769C3070852B}"/>
              </a:ext>
            </a:extLst>
          </p:cNvPr>
          <p:cNvGrpSpPr/>
          <p:nvPr/>
        </p:nvGrpSpPr>
        <p:grpSpPr>
          <a:xfrm>
            <a:off x="1096591" y="1560943"/>
            <a:ext cx="625106" cy="594830"/>
            <a:chOff x="6282818" y="2883335"/>
            <a:chExt cx="723463" cy="675412"/>
          </a:xfrm>
          <a:effectLst>
            <a:outerShdw blurRad="50800" dist="38100" algn="l" rotWithShape="0">
              <a:prstClr val="black">
                <a:alpha val="40000"/>
              </a:prstClr>
            </a:outerShdw>
          </a:effectLst>
        </p:grpSpPr>
        <p:sp>
          <p:nvSpPr>
            <p:cNvPr id="26" name="Oval 25">
              <a:extLst>
                <a:ext uri="{FF2B5EF4-FFF2-40B4-BE49-F238E27FC236}">
                  <a16:creationId xmlns:a16="http://schemas.microsoft.com/office/drawing/2014/main" id="{8825A7F4-622E-43D0-B5D7-A62D99A1542F}"/>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27" name="Oval 26">
              <a:extLst>
                <a:ext uri="{FF2B5EF4-FFF2-40B4-BE49-F238E27FC236}">
                  <a16:creationId xmlns:a16="http://schemas.microsoft.com/office/drawing/2014/main" id="{BD0EF834-E60A-423F-A4F3-B32CDE27EE8C}"/>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8" name="Rectangle 27">
            <a:extLst>
              <a:ext uri="{FF2B5EF4-FFF2-40B4-BE49-F238E27FC236}">
                <a16:creationId xmlns:a16="http://schemas.microsoft.com/office/drawing/2014/main" id="{DB1F9ED6-B807-42DE-BEB4-8FBF1B394FE6}"/>
              </a:ext>
            </a:extLst>
          </p:cNvPr>
          <p:cNvSpPr/>
          <p:nvPr/>
        </p:nvSpPr>
        <p:spPr>
          <a:xfrm>
            <a:off x="1155280" y="148657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1</a:t>
            </a:r>
          </a:p>
        </p:txBody>
      </p:sp>
      <p:pic>
        <p:nvPicPr>
          <p:cNvPr id="6" name="Picture 5">
            <a:extLst>
              <a:ext uri="{FF2B5EF4-FFF2-40B4-BE49-F238E27FC236}">
                <a16:creationId xmlns:a16="http://schemas.microsoft.com/office/drawing/2014/main" id="{31620C9F-0F47-4EAE-87C9-69A4A360E347}"/>
              </a:ext>
            </a:extLst>
          </p:cNvPr>
          <p:cNvPicPr>
            <a:picLocks noChangeAspect="1"/>
          </p:cNvPicPr>
          <p:nvPr/>
        </p:nvPicPr>
        <p:blipFill>
          <a:blip r:embed="rId4"/>
          <a:stretch>
            <a:fillRect/>
          </a:stretch>
        </p:blipFill>
        <p:spPr>
          <a:xfrm>
            <a:off x="8153400" y="0"/>
            <a:ext cx="4047565" cy="6858000"/>
          </a:xfrm>
          <a:prstGeom prst="rect">
            <a:avLst/>
          </a:prstGeom>
        </p:spPr>
      </p:pic>
      <p:cxnSp>
        <p:nvCxnSpPr>
          <p:cNvPr id="29" name="Straight Connector 28">
            <a:extLst>
              <a:ext uri="{FF2B5EF4-FFF2-40B4-BE49-F238E27FC236}">
                <a16:creationId xmlns:a16="http://schemas.microsoft.com/office/drawing/2014/main" id="{EDF6B5E3-8FB0-4076-8F7E-F36506376DA2}"/>
              </a:ext>
            </a:extLst>
          </p:cNvPr>
          <p:cNvCxnSpPr>
            <a:cxnSpLocks/>
          </p:cNvCxnSpPr>
          <p:nvPr/>
        </p:nvCxnSpPr>
        <p:spPr>
          <a:xfrm>
            <a:off x="0" y="11430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56BB297-0D26-4D86-9800-23569F65B7E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457087" y="515707"/>
            <a:ext cx="5082928"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CREDIT SCORES </a:t>
            </a:r>
          </a:p>
        </p:txBody>
      </p:sp>
      <p:grpSp>
        <p:nvGrpSpPr>
          <p:cNvPr id="8" name="Group 7"/>
          <p:cNvGrpSpPr/>
          <p:nvPr/>
        </p:nvGrpSpPr>
        <p:grpSpPr>
          <a:xfrm>
            <a:off x="1809580" y="1658707"/>
            <a:ext cx="8377942" cy="4738255"/>
            <a:chOff x="607220" y="1295985"/>
            <a:chExt cx="2678906" cy="4745738"/>
          </a:xfrm>
          <a:solidFill>
            <a:schemeClr val="bg1"/>
          </a:solidFill>
          <a:effectLst>
            <a:outerShdw blurRad="469900" dist="609600" dir="3360000" algn="ctr" rotWithShape="0">
              <a:srgbClr val="000000">
                <a:alpha val="43137"/>
              </a:srgbClr>
            </a:outerShdw>
          </a:effectLst>
        </p:grpSpPr>
        <p:sp>
          <p:nvSpPr>
            <p:cNvPr id="9" name="Rounded Rectangle 8"/>
            <p:cNvSpPr/>
            <p:nvPr/>
          </p:nvSpPr>
          <p:spPr>
            <a:xfrm>
              <a:off x="607220" y="2089547"/>
              <a:ext cx="2678906" cy="3952176"/>
            </a:xfrm>
            <a:prstGeom prst="roundRect">
              <a:avLst/>
            </a:prstGeom>
            <a:grpFill/>
            <a:ln>
              <a:solidFill>
                <a:srgbClr val="00B0F0"/>
              </a:solidFill>
            </a:ln>
          </p:spPr>
          <p:style>
            <a:lnRef idx="1">
              <a:schemeClr val="accent1"/>
            </a:lnRef>
            <a:fillRef idx="2">
              <a:schemeClr val="accent1"/>
            </a:fillRef>
            <a:effectRef idx="1">
              <a:schemeClr val="accent1"/>
            </a:effectRef>
            <a:fontRef idx="minor">
              <a:schemeClr val="dk1"/>
            </a:fontRef>
          </p:style>
          <p:txBody>
            <a:bodyPr lIns="64291" tIns="32146" rIns="64291" bIns="32146" rtlCol="0" anchor="ctr"/>
            <a:lstStyle/>
            <a:p>
              <a:pPr marL="321457" indent="-321457">
                <a:buFont typeface="Arial" panose="020B0604020202020204" pitchFamily="34" charset="0"/>
                <a:buChar char="•"/>
              </a:pPr>
              <a:endParaRPr lang="en-US" sz="1700" dirty="0">
                <a:solidFill>
                  <a:srgbClr val="00B0F0"/>
                </a:solidFill>
              </a:endParaRPr>
            </a:p>
            <a:p>
              <a:pPr marL="321457" indent="-321457">
                <a:buFont typeface="Wingdings" panose="05000000000000000000" pitchFamily="2" charset="2"/>
                <a:buChar char="§"/>
              </a:pPr>
              <a:r>
                <a:rPr lang="en-US" sz="2800" dirty="0">
                  <a:solidFill>
                    <a:srgbClr val="355E93"/>
                  </a:solidFill>
                </a:rPr>
                <a:t>Three-digit number generated by a mathematical algorithm based on information in your credit report</a:t>
              </a:r>
            </a:p>
            <a:p>
              <a:pPr marL="321457" indent="-321457">
                <a:buFont typeface="Wingdings" panose="05000000000000000000" pitchFamily="2" charset="2"/>
                <a:buChar char="§"/>
              </a:pPr>
              <a:r>
                <a:rPr lang="en-US" sz="2800" dirty="0">
                  <a:solidFill>
                    <a:srgbClr val="355E93"/>
                  </a:solidFill>
                </a:rPr>
                <a:t>FICO – Most common</a:t>
              </a:r>
            </a:p>
            <a:p>
              <a:pPr marL="321457" indent="-321457">
                <a:buFont typeface="Wingdings" panose="05000000000000000000" pitchFamily="2" charset="2"/>
                <a:buChar char="§"/>
              </a:pPr>
              <a:r>
                <a:rPr lang="en-US" sz="2800" dirty="0">
                  <a:solidFill>
                    <a:srgbClr val="355E93"/>
                  </a:solidFill>
                </a:rPr>
                <a:t>FICO Range : 300 - 850</a:t>
              </a:r>
            </a:p>
          </p:txBody>
        </p:sp>
        <p:sp>
          <p:nvSpPr>
            <p:cNvPr id="10" name="Oval 9"/>
            <p:cNvSpPr/>
            <p:nvPr/>
          </p:nvSpPr>
          <p:spPr>
            <a:xfrm>
              <a:off x="1206557" y="1295985"/>
              <a:ext cx="1543786" cy="1490078"/>
            </a:xfrm>
            <a:prstGeom prst="ellipse">
              <a:avLst/>
            </a:prstGeom>
            <a:solidFill>
              <a:srgbClr val="00B0F0"/>
            </a:solidFill>
            <a:ln>
              <a:solidFill>
                <a:srgbClr val="00B0F0"/>
              </a:solidFill>
            </a:ln>
          </p:spPr>
          <p:style>
            <a:lnRef idx="0">
              <a:schemeClr val="accent3"/>
            </a:lnRef>
            <a:fillRef idx="3">
              <a:schemeClr val="accent3"/>
            </a:fillRef>
            <a:effectRef idx="3">
              <a:schemeClr val="accent3"/>
            </a:effectRef>
            <a:fontRef idx="minor">
              <a:schemeClr val="lt1"/>
            </a:fontRef>
          </p:style>
          <p:txBody>
            <a:bodyPr lIns="64291" tIns="32146" rIns="64291" bIns="32146" rtlCol="0" anchor="ctr"/>
            <a:lstStyle/>
            <a:p>
              <a:pPr algn="ctr"/>
              <a:r>
                <a:rPr lang="en-US" sz="3600" b="1" dirty="0">
                  <a:solidFill>
                    <a:schemeClr val="bg1"/>
                  </a:solidFill>
                  <a:effectLst>
                    <a:outerShdw blurRad="38100" dist="38100" dir="2700000" algn="tl">
                      <a:srgbClr val="000000">
                        <a:alpha val="43137"/>
                      </a:srgbClr>
                    </a:outerShdw>
                  </a:effectLst>
                </a:rPr>
                <a:t>What is a Credit Score?</a:t>
              </a:r>
            </a:p>
          </p:txBody>
        </p:sp>
      </p:gr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51</a:t>
            </a:r>
          </a:p>
        </p:txBody>
      </p:sp>
    </p:spTree>
    <p:extLst>
      <p:ext uri="{BB962C8B-B14F-4D97-AF65-F5344CB8AC3E}">
        <p14:creationId xmlns:p14="http://schemas.microsoft.com/office/powerpoint/2010/main" val="4159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3048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FICO SCORE FACTORS </a:t>
            </a:r>
          </a:p>
        </p:txBody>
      </p:sp>
      <p:sp>
        <p:nvSpPr>
          <p:cNvPr id="5" name="TextBox 4">
            <a:extLst>
              <a:ext uri="{FF2B5EF4-FFF2-40B4-BE49-F238E27FC236}">
                <a16:creationId xmlns:a16="http://schemas.microsoft.com/office/drawing/2014/main" id="{5E420A01-905B-4B10-8D20-A4AEFAD95A7C}"/>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B9D1F2F-26A0-4078-F93F-DE28235A6DA5}"/>
              </a:ext>
            </a:extLst>
          </p:cNvPr>
          <p:cNvPicPr>
            <a:picLocks noChangeAspect="1"/>
          </p:cNvPicPr>
          <p:nvPr/>
        </p:nvPicPr>
        <p:blipFill>
          <a:blip r:embed="rId4"/>
          <a:stretch>
            <a:fillRect/>
          </a:stretch>
        </p:blipFill>
        <p:spPr>
          <a:xfrm>
            <a:off x="3352800" y="1865131"/>
            <a:ext cx="5276366" cy="3802206"/>
          </a:xfrm>
          <a:prstGeom prst="rect">
            <a:avLst/>
          </a:prstGeom>
        </p:spPr>
      </p:pic>
      <p:sp>
        <p:nvSpPr>
          <p:cNvPr id="2" name="TextBox 1">
            <a:extLst>
              <a:ext uri="{FF2B5EF4-FFF2-40B4-BE49-F238E27FC236}">
                <a16:creationId xmlns:a16="http://schemas.microsoft.com/office/drawing/2014/main" id="{58D8A332-49B2-48FB-B3B0-CDAE7A40DFB5}"/>
              </a:ext>
            </a:extLst>
          </p:cNvPr>
          <p:cNvSpPr txBox="1"/>
          <p:nvPr/>
        </p:nvSpPr>
        <p:spPr>
          <a:xfrm>
            <a:off x="7010400" y="6124537"/>
            <a:ext cx="20786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B1DEF9"/>
                </a:solidFill>
                <a:effectLst/>
                <a:uLnTx/>
                <a:uFillTx/>
                <a:latin typeface="Calibri" panose="020F0502020204030204"/>
                <a:ea typeface="+mn-ea"/>
                <a:cs typeface="+mn-cs"/>
              </a:rPr>
              <a:t>Source:  </a:t>
            </a:r>
            <a:r>
              <a:rPr kumimoji="0" lang="en-US" sz="1800" b="0" i="0" u="none" strike="noStrike" kern="1200" cap="none" spc="0" normalizeH="0" baseline="0" noProof="0" dirty="0">
                <a:ln>
                  <a:noFill/>
                </a:ln>
                <a:solidFill>
                  <a:srgbClr val="B1DEF9"/>
                </a:solidFill>
                <a:effectLst/>
                <a:uLnTx/>
                <a:uFillTx/>
                <a:latin typeface="Calibri" panose="020F0502020204030204"/>
                <a:ea typeface="+mn-ea"/>
                <a:cs typeface="+mn-cs"/>
              </a:rPr>
              <a:t>myfico.com</a:t>
            </a:r>
          </a:p>
        </p:txBody>
      </p:sp>
    </p:spTree>
    <p:custDataLst>
      <p:tags r:id="rId1"/>
    </p:custDataLst>
    <p:extLst>
      <p:ext uri="{BB962C8B-B14F-4D97-AF65-F5344CB8AC3E}">
        <p14:creationId xmlns:p14="http://schemas.microsoft.com/office/powerpoint/2010/main" val="2268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7023-DE3F-3DBB-6502-1FB4A3201F17}"/>
              </a:ext>
            </a:extLst>
          </p:cNvPr>
          <p:cNvSpPr txBox="1">
            <a:spLocks/>
          </p:cNvSpPr>
          <p:nvPr/>
        </p:nvSpPr>
        <p:spPr>
          <a:xfrm>
            <a:off x="289036" y="248936"/>
            <a:ext cx="2971800" cy="4419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4314C"/>
                </a:solidFill>
                <a:effectLst/>
                <a:uLnTx/>
                <a:uFillTx/>
                <a:latin typeface="Franklin Gothic Medium" panose="020B0603020102020204" pitchFamily="34" charset="0"/>
                <a:ea typeface="+mj-ea"/>
                <a:cs typeface="+mj-cs"/>
              </a:rPr>
              <a:t>WAYS TO IMPROVE YOUR CREDIT SCORE</a:t>
            </a:r>
          </a:p>
        </p:txBody>
      </p:sp>
      <p:grpSp>
        <p:nvGrpSpPr>
          <p:cNvPr id="28" name="Group 27">
            <a:extLst>
              <a:ext uri="{FF2B5EF4-FFF2-40B4-BE49-F238E27FC236}">
                <a16:creationId xmlns:a16="http://schemas.microsoft.com/office/drawing/2014/main" id="{AAF4B2A5-F340-537B-6F19-87D2979A242C}"/>
              </a:ext>
            </a:extLst>
          </p:cNvPr>
          <p:cNvGrpSpPr/>
          <p:nvPr/>
        </p:nvGrpSpPr>
        <p:grpSpPr>
          <a:xfrm>
            <a:off x="3323538" y="0"/>
            <a:ext cx="9220200" cy="6858000"/>
            <a:chOff x="3323538" y="0"/>
            <a:chExt cx="9220200" cy="6858000"/>
          </a:xfrm>
        </p:grpSpPr>
        <p:sp>
          <p:nvSpPr>
            <p:cNvPr id="19" name="Rectangle 18">
              <a:extLst>
                <a:ext uri="{FF2B5EF4-FFF2-40B4-BE49-F238E27FC236}">
                  <a16:creationId xmlns:a16="http://schemas.microsoft.com/office/drawing/2014/main" id="{859866A0-B299-87B5-6007-E44B3A029208}"/>
                </a:ext>
              </a:extLst>
            </p:cNvPr>
            <p:cNvSpPr/>
            <p:nvPr/>
          </p:nvSpPr>
          <p:spPr>
            <a:xfrm>
              <a:off x="4343400" y="4424560"/>
              <a:ext cx="609600" cy="528440"/>
            </a:xfrm>
            <a:prstGeom prst="rect">
              <a:avLst/>
            </a:prstGeom>
            <a:solidFill>
              <a:srgbClr val="1129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Q:\FY22\Transition &amp; Reintegration\102-13 Curriculum_ Program Progress Files\Curriculum Development\Financial Planning\Graphics\Credit_Score.png">
              <a:extLst>
                <a:ext uri="{FF2B5EF4-FFF2-40B4-BE49-F238E27FC236}">
                  <a16:creationId xmlns:a16="http://schemas.microsoft.com/office/drawing/2014/main" id="{BAF38679-34FC-D1A3-E958-7EAA23C3033A}"/>
                </a:ext>
              </a:extLst>
            </p:cNvPr>
            <p:cNvPicPr/>
            <p:nvPr/>
          </p:nvPicPr>
          <p:blipFill rotWithShape="1">
            <a:blip r:embed="rId4">
              <a:extLst>
                <a:ext uri="{28A0092B-C50C-407E-A947-70E740481C1C}">
                  <a14:useLocalDpi xmlns:a14="http://schemas.microsoft.com/office/drawing/2010/main" val="0"/>
                </a:ext>
              </a:extLst>
            </a:blip>
            <a:srcRect b="12043"/>
            <a:stretch/>
          </p:blipFill>
          <p:spPr bwMode="auto">
            <a:xfrm>
              <a:off x="3323538" y="0"/>
              <a:ext cx="9220200" cy="6858000"/>
            </a:xfrm>
            <a:prstGeom prst="rect">
              <a:avLst/>
            </a:prstGeom>
            <a:solidFill>
              <a:srgbClr val="11293F"/>
            </a:solid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53D89DF-A57C-05BF-EBA6-62B0223C571B}"/>
                </a:ext>
              </a:extLst>
            </p:cNvPr>
            <p:cNvSpPr txBox="1"/>
            <p:nvPr/>
          </p:nvSpPr>
          <p:spPr>
            <a:xfrm>
              <a:off x="4073237" y="1607123"/>
              <a:ext cx="1600200"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Limit Inquiries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26142DC-69C7-97D9-8A81-6CE8A0AF6333}"/>
                </a:ext>
              </a:extLst>
            </p:cNvPr>
            <p:cNvSpPr txBox="1"/>
            <p:nvPr/>
          </p:nvSpPr>
          <p:spPr>
            <a:xfrm>
              <a:off x="6233590" y="1600200"/>
              <a:ext cx="1371600"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Stay within Credit Limit</a:t>
              </a:r>
            </a:p>
          </p:txBody>
        </p:sp>
        <p:sp>
          <p:nvSpPr>
            <p:cNvPr id="8" name="TextBox 7">
              <a:extLst>
                <a:ext uri="{FF2B5EF4-FFF2-40B4-BE49-F238E27FC236}">
                  <a16:creationId xmlns:a16="http://schemas.microsoft.com/office/drawing/2014/main" id="{DEE31C80-77D9-2E1C-B8F3-4F1B406884B6}"/>
                </a:ext>
              </a:extLst>
            </p:cNvPr>
            <p:cNvSpPr txBox="1"/>
            <p:nvPr/>
          </p:nvSpPr>
          <p:spPr>
            <a:xfrm>
              <a:off x="7933638" y="1600199"/>
              <a:ext cx="1920766"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Pay Down Installment Loans</a:t>
              </a:r>
            </a:p>
          </p:txBody>
        </p:sp>
        <p:sp>
          <p:nvSpPr>
            <p:cNvPr id="9" name="TextBox 8">
              <a:extLst>
                <a:ext uri="{FF2B5EF4-FFF2-40B4-BE49-F238E27FC236}">
                  <a16:creationId xmlns:a16="http://schemas.microsoft.com/office/drawing/2014/main" id="{6B19CA42-DE74-064E-F161-DD39B8ED0AA6}"/>
                </a:ext>
              </a:extLst>
            </p:cNvPr>
            <p:cNvSpPr txBox="1"/>
            <p:nvPr/>
          </p:nvSpPr>
          <p:spPr>
            <a:xfrm>
              <a:off x="10531364" y="1607123"/>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Prompt Payments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06E6F91-2C62-D11B-0D45-0D224BF205F0}"/>
                </a:ext>
              </a:extLst>
            </p:cNvPr>
            <p:cNvSpPr txBox="1"/>
            <p:nvPr/>
          </p:nvSpPr>
          <p:spPr>
            <a:xfrm>
              <a:off x="4035137" y="3538845"/>
              <a:ext cx="16383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Accounts in Good Standing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A5A19DC-82AB-35A6-ADB4-65F1FD7650C3}"/>
                </a:ext>
              </a:extLst>
            </p:cNvPr>
            <p:cNvSpPr txBox="1"/>
            <p:nvPr/>
          </p:nvSpPr>
          <p:spPr>
            <a:xfrm>
              <a:off x="6182328" y="3535837"/>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Match credit to purchase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DD55EA-EAC7-AF6E-8A43-EE3E88C1455A}"/>
                </a:ext>
              </a:extLst>
            </p:cNvPr>
            <p:cNvSpPr txBox="1"/>
            <p:nvPr/>
          </p:nvSpPr>
          <p:spPr>
            <a:xfrm>
              <a:off x="8030025" y="3501231"/>
              <a:ext cx="2012729"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Ensure Credit Report is accurate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F42EF5A-52F9-9304-3CA9-94E0607778BC}"/>
                </a:ext>
              </a:extLst>
            </p:cNvPr>
            <p:cNvSpPr txBox="1"/>
            <p:nvPr/>
          </p:nvSpPr>
          <p:spPr>
            <a:xfrm>
              <a:off x="10301510" y="3501230"/>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Set up Auto Bill Pay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57E9D17-A83C-0855-704D-A99B52F8B0C5}"/>
                </a:ext>
              </a:extLst>
            </p:cNvPr>
            <p:cNvSpPr txBox="1"/>
            <p:nvPr/>
          </p:nvSpPr>
          <p:spPr>
            <a:xfrm>
              <a:off x="3907699" y="5493889"/>
              <a:ext cx="1893175"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Don’t exceed 10% credit card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E2AA879-0092-B5D4-8F43-3A1C2E948881}"/>
                </a:ext>
              </a:extLst>
            </p:cNvPr>
            <p:cNvSpPr txBox="1"/>
            <p:nvPr/>
          </p:nvSpPr>
          <p:spPr>
            <a:xfrm>
              <a:off x="6083220" y="5473776"/>
              <a:ext cx="174866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Auto Pay options for loans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BBEF682-2C59-90C0-84FA-5F188764A70D}"/>
                </a:ext>
              </a:extLst>
            </p:cNvPr>
            <p:cNvSpPr txBox="1"/>
            <p:nvPr/>
          </p:nvSpPr>
          <p:spPr>
            <a:xfrm>
              <a:off x="8175377" y="5493889"/>
              <a:ext cx="2014044" cy="1200329"/>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Don’t add new accounts to lower balances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EED76DA-6CB3-87AE-3F39-E790FAA08FAA}"/>
                </a:ext>
              </a:extLst>
            </p:cNvPr>
            <p:cNvSpPr txBox="1"/>
            <p:nvPr/>
          </p:nvSpPr>
          <p:spPr>
            <a:xfrm>
              <a:off x="10226568" y="5493889"/>
              <a:ext cx="1698737" cy="1200329"/>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Apply for new credit wisely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73A66ED-E383-904B-C1C4-CA367274E926}"/>
                </a:ext>
              </a:extLst>
            </p:cNvPr>
            <p:cNvSpPr txBox="1"/>
            <p:nvPr/>
          </p:nvSpPr>
          <p:spPr>
            <a:xfrm>
              <a:off x="8686800" y="2411862"/>
              <a:ext cx="301686" cy="369332"/>
            </a:xfrm>
            <a:prstGeom prst="rect">
              <a:avLst/>
            </a:prstGeom>
            <a:solidFill>
              <a:srgbClr val="11293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4" name="TextBox 23">
            <a:extLst>
              <a:ext uri="{FF2B5EF4-FFF2-40B4-BE49-F238E27FC236}">
                <a16:creationId xmlns:a16="http://schemas.microsoft.com/office/drawing/2014/main" id="{56E18DA4-E41C-20A4-90AD-DB5B3C712775}"/>
              </a:ext>
            </a:extLst>
          </p:cNvPr>
          <p:cNvSpPr txBox="1"/>
          <p:nvPr/>
        </p:nvSpPr>
        <p:spPr>
          <a:xfrm>
            <a:off x="38101" y="6417219"/>
            <a:ext cx="125730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25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42900" y="921603"/>
            <a:ext cx="11506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CREDIT AND YOUR TRANSITION</a:t>
            </a:r>
          </a:p>
        </p:txBody>
      </p:sp>
      <p:sp>
        <p:nvSpPr>
          <p:cNvPr id="10" name="Rectangle 9"/>
          <p:cNvSpPr/>
          <p:nvPr/>
        </p:nvSpPr>
        <p:spPr>
          <a:xfrm>
            <a:off x="175635" y="5029200"/>
            <a:ext cx="2135072" cy="830997"/>
          </a:xfrm>
          <a:prstGeom prst="rect">
            <a:avLst/>
          </a:prstGeom>
        </p:spPr>
        <p:txBody>
          <a:bodyPr wrap="none">
            <a:spAutoFit/>
          </a:bodyPr>
          <a:lstStyle/>
          <a:p>
            <a:pPr lvl="0" algn="ctr">
              <a:defRPr/>
            </a:pPr>
            <a:r>
              <a:rPr lang="en-US" sz="2400" b="1" dirty="0">
                <a:solidFill>
                  <a:srgbClr val="9AC0CE"/>
                </a:solidFill>
                <a:effectLst>
                  <a:outerShdw blurRad="38100" dist="38100" dir="2700000" algn="tl">
                    <a:srgbClr val="000000">
                      <a:alpha val="43137"/>
                    </a:srgbClr>
                  </a:outerShdw>
                </a:effectLst>
              </a:rPr>
              <a:t>GOVERNMENT </a:t>
            </a:r>
            <a:br>
              <a:rPr lang="en-US" sz="2400" b="1" dirty="0">
                <a:solidFill>
                  <a:srgbClr val="9AC0CE"/>
                </a:solidFill>
                <a:effectLst>
                  <a:outerShdw blurRad="38100" dist="38100" dir="2700000" algn="tl">
                    <a:srgbClr val="000000">
                      <a:alpha val="43137"/>
                    </a:srgbClr>
                  </a:outerShdw>
                </a:effectLst>
              </a:rPr>
            </a:br>
            <a:r>
              <a:rPr lang="en-US" sz="2400" b="1" dirty="0">
                <a:solidFill>
                  <a:srgbClr val="9AC0CE"/>
                </a:solidFill>
                <a:effectLst>
                  <a:outerShdw blurRad="38100" dist="38100" dir="2700000" algn="tl">
                    <a:srgbClr val="000000">
                      <a:alpha val="43137"/>
                    </a:srgbClr>
                  </a:outerShdw>
                </a:effectLst>
              </a:rPr>
              <a:t>AGENCIES</a:t>
            </a:r>
            <a:endParaRPr lang="en-US" sz="2000" dirty="0">
              <a:solidFill>
                <a:srgbClr val="9AC0CE"/>
              </a:solidFill>
              <a:effectLst>
                <a:outerShdw blurRad="38100" dist="38100" dir="2700000" algn="tl">
                  <a:srgbClr val="000000">
                    <a:alpha val="43137"/>
                  </a:srgbClr>
                </a:outerShdw>
              </a:effectLst>
            </a:endParaRPr>
          </a:p>
        </p:txBody>
      </p:sp>
      <p:sp>
        <p:nvSpPr>
          <p:cNvPr id="12" name="Rectangle 11"/>
          <p:cNvSpPr/>
          <p:nvPr/>
        </p:nvSpPr>
        <p:spPr>
          <a:xfrm>
            <a:off x="2743200" y="5181600"/>
            <a:ext cx="1853071" cy="523220"/>
          </a:xfrm>
          <a:prstGeom prst="rect">
            <a:avLst/>
          </a:prstGeom>
        </p:spPr>
        <p:txBody>
          <a:bodyPr wrap="none">
            <a:spAutoFit/>
          </a:bodyPr>
          <a:lstStyle/>
          <a:p>
            <a:pPr lvl="0">
              <a:defRPr/>
            </a:pPr>
            <a:r>
              <a:rPr lang="en-US" sz="2800" b="1" dirty="0">
                <a:solidFill>
                  <a:srgbClr val="9AC0CE"/>
                </a:solidFill>
                <a:effectLst>
                  <a:outerShdw blurRad="38100" dist="38100" dir="2700000" algn="tl">
                    <a:srgbClr val="000000">
                      <a:alpha val="43137"/>
                    </a:srgbClr>
                  </a:outerShdw>
                </a:effectLst>
              </a:rPr>
              <a:t>CREDITORS</a:t>
            </a:r>
            <a:endParaRPr lang="en-US" sz="2400" dirty="0">
              <a:solidFill>
                <a:srgbClr val="9AC0CE"/>
              </a:solidFill>
              <a:effectLst>
                <a:outerShdw blurRad="38100" dist="38100" dir="2700000" algn="tl">
                  <a:srgbClr val="000000">
                    <a:alpha val="43137"/>
                  </a:srgbClr>
                </a:outerShdw>
              </a:effectLst>
            </a:endParaRPr>
          </a:p>
        </p:txBody>
      </p:sp>
      <p:sp>
        <p:nvSpPr>
          <p:cNvPr id="13" name="Rectangle 12"/>
          <p:cNvSpPr/>
          <p:nvPr/>
        </p:nvSpPr>
        <p:spPr>
          <a:xfrm>
            <a:off x="5181600" y="5181600"/>
            <a:ext cx="1970026" cy="523220"/>
          </a:xfrm>
          <a:prstGeom prst="rect">
            <a:avLst/>
          </a:prstGeom>
        </p:spPr>
        <p:txBody>
          <a:bodyPr wrap="none">
            <a:spAutoFit/>
          </a:bodyPr>
          <a:lstStyle/>
          <a:p>
            <a:pPr lvl="0">
              <a:defRPr/>
            </a:pPr>
            <a:r>
              <a:rPr lang="en-US" sz="2800" b="1" dirty="0">
                <a:solidFill>
                  <a:srgbClr val="9AC0CE"/>
                </a:solidFill>
                <a:effectLst>
                  <a:outerShdw blurRad="38100" dist="38100" dir="2700000" algn="tl">
                    <a:srgbClr val="000000">
                      <a:alpha val="43137"/>
                    </a:srgbClr>
                  </a:outerShdw>
                </a:effectLst>
              </a:rPr>
              <a:t>EMPLOYERS</a:t>
            </a:r>
            <a:endParaRPr lang="en-US" sz="2400" dirty="0">
              <a:solidFill>
                <a:srgbClr val="9AC0CE"/>
              </a:solidFill>
              <a:effectLst>
                <a:outerShdw blurRad="38100" dist="38100" dir="2700000" algn="tl">
                  <a:srgbClr val="000000">
                    <a:alpha val="43137"/>
                  </a:srgbClr>
                </a:outerShdw>
              </a:effectLst>
            </a:endParaRPr>
          </a:p>
        </p:txBody>
      </p:sp>
      <p:sp>
        <p:nvSpPr>
          <p:cNvPr id="14" name="Rectangle 13"/>
          <p:cNvSpPr/>
          <p:nvPr/>
        </p:nvSpPr>
        <p:spPr>
          <a:xfrm>
            <a:off x="7696200" y="5105400"/>
            <a:ext cx="1729448" cy="830997"/>
          </a:xfrm>
          <a:prstGeom prst="rect">
            <a:avLst/>
          </a:prstGeom>
        </p:spPr>
        <p:txBody>
          <a:bodyPr wrap="none">
            <a:spAutoFit/>
          </a:bodyPr>
          <a:lstStyle/>
          <a:p>
            <a:pPr lvl="0" algn="ctr">
              <a:defRPr/>
            </a:pPr>
            <a:r>
              <a:rPr lang="en-US" sz="2400" b="1" dirty="0">
                <a:solidFill>
                  <a:srgbClr val="9AC0CE"/>
                </a:solidFill>
                <a:effectLst>
                  <a:outerShdw blurRad="38100" dist="38100" dir="2700000" algn="tl">
                    <a:srgbClr val="000000">
                      <a:alpha val="43137"/>
                    </a:srgbClr>
                  </a:outerShdw>
                </a:effectLst>
              </a:rPr>
              <a:t>INSURANCE</a:t>
            </a:r>
            <a:br>
              <a:rPr lang="en-US" sz="2400" b="1" dirty="0">
                <a:solidFill>
                  <a:srgbClr val="9AC0CE"/>
                </a:solidFill>
                <a:effectLst>
                  <a:outerShdw blurRad="38100" dist="38100" dir="2700000" algn="tl">
                    <a:srgbClr val="000000">
                      <a:alpha val="43137"/>
                    </a:srgbClr>
                  </a:outerShdw>
                </a:effectLst>
              </a:rPr>
            </a:br>
            <a:r>
              <a:rPr lang="en-US" sz="2400" b="1" dirty="0">
                <a:solidFill>
                  <a:srgbClr val="9AC0CE"/>
                </a:solidFill>
                <a:effectLst>
                  <a:outerShdw blurRad="38100" dist="38100" dir="2700000" algn="tl">
                    <a:srgbClr val="000000">
                      <a:alpha val="43137"/>
                    </a:srgbClr>
                  </a:outerShdw>
                </a:effectLst>
              </a:rPr>
              <a:t>COMPANIES</a:t>
            </a:r>
            <a:endParaRPr lang="en-US" sz="2000" dirty="0">
              <a:solidFill>
                <a:srgbClr val="9AC0CE"/>
              </a:solidFill>
              <a:effectLst>
                <a:outerShdw blurRad="38100" dist="38100" dir="2700000" algn="tl">
                  <a:srgbClr val="000000">
                    <a:alpha val="43137"/>
                  </a:srgbClr>
                </a:outerShdw>
              </a:effectLst>
            </a:endParaRPr>
          </a:p>
        </p:txBody>
      </p:sp>
      <p:sp>
        <p:nvSpPr>
          <p:cNvPr id="15" name="Rectangle 14"/>
          <p:cNvSpPr/>
          <p:nvPr/>
        </p:nvSpPr>
        <p:spPr>
          <a:xfrm>
            <a:off x="9982200" y="5181600"/>
            <a:ext cx="2004203" cy="523220"/>
          </a:xfrm>
          <a:prstGeom prst="rect">
            <a:avLst/>
          </a:prstGeom>
        </p:spPr>
        <p:txBody>
          <a:bodyPr wrap="none">
            <a:spAutoFit/>
          </a:bodyPr>
          <a:lstStyle/>
          <a:p>
            <a:pPr lvl="0" algn="ctr">
              <a:defRPr/>
            </a:pPr>
            <a:r>
              <a:rPr lang="en-US" sz="2800" b="1" dirty="0">
                <a:solidFill>
                  <a:srgbClr val="9AC0CE"/>
                </a:solidFill>
                <a:effectLst>
                  <a:outerShdw blurRad="38100" dist="38100" dir="2700000" algn="tl">
                    <a:srgbClr val="000000">
                      <a:alpha val="43137"/>
                    </a:srgbClr>
                  </a:outerShdw>
                </a:effectLst>
              </a:rPr>
              <a:t>LANDLORDS</a:t>
            </a:r>
            <a:endParaRPr lang="en-US" sz="2400" dirty="0">
              <a:solidFill>
                <a:srgbClr val="9AC0CE"/>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0CF160D9-D0A4-4901-A255-7C1DA8F61E94}"/>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51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2690" y="700162"/>
            <a:ext cx="9036602" cy="1143000"/>
          </a:xfrm>
        </p:spPr>
        <p:txBody>
          <a:bodyPr>
            <a:normAutofit fontScale="90000"/>
          </a:bodyPr>
          <a:lstStyle/>
          <a:p>
            <a:pPr lvl="0" defTabSz="685800">
              <a:defRPr/>
            </a:pPr>
            <a:r>
              <a:rPr lang="en-US" sz="6000" b="1" dirty="0">
                <a:solidFill>
                  <a:prstClr val="white"/>
                </a:solidFill>
                <a:effectLst>
                  <a:outerShdw blurRad="38100" dist="38100" dir="2700000" algn="tl">
                    <a:srgbClr val="000000">
                      <a:alpha val="43137"/>
                    </a:srgbClr>
                  </a:outerShdw>
                </a:effectLst>
                <a:latin typeface="Franklin Gothic Medium" panose="020B0603020102020204" pitchFamily="34" charset="0"/>
              </a:rPr>
              <a:t>CREDIT REPAIR/DEBT RELIEF</a:t>
            </a:r>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54</a:t>
            </a:r>
          </a:p>
        </p:txBody>
      </p:sp>
      <p:sp>
        <p:nvSpPr>
          <p:cNvPr id="11" name="TextBox 10"/>
          <p:cNvSpPr txBox="1"/>
          <p:nvPr/>
        </p:nvSpPr>
        <p:spPr>
          <a:xfrm>
            <a:off x="1705249" y="4786883"/>
            <a:ext cx="34919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CREDIT REPAIR</a:t>
            </a:r>
          </a:p>
        </p:txBody>
      </p:sp>
      <p:sp>
        <p:nvSpPr>
          <p:cNvPr id="12" name="TextBox 11"/>
          <p:cNvSpPr txBox="1"/>
          <p:nvPr/>
        </p:nvSpPr>
        <p:spPr>
          <a:xfrm>
            <a:off x="7440076" y="4847566"/>
            <a:ext cx="30011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DEBT RELIEF</a:t>
            </a:r>
          </a:p>
        </p:txBody>
      </p:sp>
      <p:sp>
        <p:nvSpPr>
          <p:cNvPr id="32" name="Rectangle 31"/>
          <p:cNvSpPr/>
          <p:nvPr/>
        </p:nvSpPr>
        <p:spPr>
          <a:xfrm>
            <a:off x="1626253" y="4718304"/>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26253" y="5517628"/>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7083504" y="4764023"/>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7083504" y="5563347"/>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173" y="2297378"/>
            <a:ext cx="3495670" cy="2283333"/>
          </a:xfrm>
          <a:prstGeom prst="rect">
            <a:avLst/>
          </a:prstGeom>
        </p:spPr>
      </p:pic>
      <p:pic>
        <p:nvPicPr>
          <p:cNvPr id="38" name="Picture 37"/>
          <p:cNvPicPr>
            <a:picLocks noChangeAspect="1"/>
          </p:cNvPicPr>
          <p:nvPr/>
        </p:nvPicPr>
        <p:blipFill rotWithShape="1">
          <a:blip r:embed="rId5"/>
          <a:srcRect l="29718" t="19074" r="29807" b="24537"/>
          <a:stretch/>
        </p:blipFill>
        <p:spPr>
          <a:xfrm>
            <a:off x="1622690" y="2297378"/>
            <a:ext cx="3483864" cy="2281221"/>
          </a:xfrm>
          <a:prstGeom prst="rect">
            <a:avLst/>
          </a:prstGeom>
        </p:spPr>
      </p:pic>
      <p:grpSp>
        <p:nvGrpSpPr>
          <p:cNvPr id="3" name="Group 2"/>
          <p:cNvGrpSpPr/>
          <p:nvPr/>
        </p:nvGrpSpPr>
        <p:grpSpPr>
          <a:xfrm>
            <a:off x="2656321" y="5875809"/>
            <a:ext cx="6879358" cy="848138"/>
            <a:chOff x="2701312" y="5875809"/>
            <a:chExt cx="6879358" cy="848138"/>
          </a:xfrm>
        </p:grpSpPr>
        <p:pic>
          <p:nvPicPr>
            <p:cNvPr id="39" name="Picture 38">
              <a:extLst>
                <a:ext uri="{FF2B5EF4-FFF2-40B4-BE49-F238E27FC236}">
                  <a16:creationId xmlns:a16="http://schemas.microsoft.com/office/drawing/2014/main" id="{64C43045-D02F-46FD-B419-7BB742EEA1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01312" y="5881522"/>
              <a:ext cx="955918" cy="842425"/>
            </a:xfrm>
            <a:prstGeom prst="rect">
              <a:avLst/>
            </a:prstGeom>
          </p:spPr>
        </p:pic>
        <p:sp>
          <p:nvSpPr>
            <p:cNvPr id="40" name="TextBox 39"/>
            <p:cNvSpPr txBox="1"/>
            <p:nvPr/>
          </p:nvSpPr>
          <p:spPr>
            <a:xfrm>
              <a:off x="3073179" y="5887237"/>
              <a:ext cx="6135624" cy="83099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Exercise great caution if using credit repair agency or debt relief companies</a:t>
              </a:r>
            </a:p>
          </p:txBody>
        </p:sp>
        <p:pic>
          <p:nvPicPr>
            <p:cNvPr id="15" name="Picture 14">
              <a:extLst>
                <a:ext uri="{FF2B5EF4-FFF2-40B4-BE49-F238E27FC236}">
                  <a16:creationId xmlns:a16="http://schemas.microsoft.com/office/drawing/2014/main" id="{64C43045-D02F-46FD-B419-7BB742EEA1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24752" y="5875809"/>
              <a:ext cx="955918" cy="842425"/>
            </a:xfrm>
            <a:prstGeom prst="rect">
              <a:avLst/>
            </a:prstGeom>
          </p:spPr>
        </p:pic>
      </p:grpSp>
    </p:spTree>
    <p:extLst>
      <p:ext uri="{BB962C8B-B14F-4D97-AF65-F5344CB8AC3E}">
        <p14:creationId xmlns:p14="http://schemas.microsoft.com/office/powerpoint/2010/main" val="232512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9" name="Group 48"/>
          <p:cNvGrpSpPr/>
          <p:nvPr/>
        </p:nvGrpSpPr>
        <p:grpSpPr>
          <a:xfrm>
            <a:off x="1150639" y="4570667"/>
            <a:ext cx="4545370" cy="1554480"/>
            <a:chOff x="1328294" y="4693951"/>
            <a:chExt cx="4545370" cy="1554480"/>
          </a:xfrm>
        </p:grpSpPr>
        <p:sp>
          <p:nvSpPr>
            <p:cNvPr id="34" name="Rounded Rectangle 33"/>
            <p:cNvSpPr/>
            <p:nvPr/>
          </p:nvSpPr>
          <p:spPr>
            <a:xfrm>
              <a:off x="2063664" y="4782556"/>
              <a:ext cx="3810000" cy="12954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35" name="Oval 34"/>
            <p:cNvSpPr/>
            <p:nvPr/>
          </p:nvSpPr>
          <p:spPr>
            <a:xfrm>
              <a:off x="1328294" y="4693951"/>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180082" y="5696956"/>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3129395" y="5050625"/>
              <a:ext cx="1678537" cy="646331"/>
            </a:xfrm>
            <a:prstGeom prst="rect">
              <a:avLst/>
            </a:prstGeom>
          </p:spPr>
          <p:txBody>
            <a:bodyPr wrap="none">
              <a:spAutoFit/>
            </a:bodyPr>
            <a:lstStyle/>
            <a:p>
              <a:pPr lvl="0" algn="ctr"/>
              <a:r>
                <a:rPr lang="en-US" sz="3600" dirty="0">
                  <a:solidFill>
                    <a:srgbClr val="FF6699"/>
                  </a:solidFill>
                  <a:latin typeface="Franklin Gothic Medium" panose="020B0603020102020204" pitchFamily="34" charset="0"/>
                </a:rPr>
                <a:t>SAVING</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669" y="4727622"/>
              <a:ext cx="1261729" cy="1261729"/>
            </a:xfrm>
            <a:prstGeom prst="rect">
              <a:avLst/>
            </a:prstGeom>
            <a:effectLst>
              <a:outerShdw blurRad="50800" dist="38100" dir="2700000" algn="tl" rotWithShape="0">
                <a:prstClr val="black">
                  <a:alpha val="40000"/>
                </a:prstClr>
              </a:outerShdw>
            </a:effectLst>
          </p:spPr>
        </p:pic>
      </p:grpSp>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WHY A SPENDING PLAN?</a:t>
            </a:r>
          </a:p>
        </p:txBody>
      </p:sp>
      <p:grpSp>
        <p:nvGrpSpPr>
          <p:cNvPr id="47" name="Group 46"/>
          <p:cNvGrpSpPr/>
          <p:nvPr/>
        </p:nvGrpSpPr>
        <p:grpSpPr>
          <a:xfrm>
            <a:off x="2111186" y="2723755"/>
            <a:ext cx="4545370" cy="1624784"/>
            <a:chOff x="560030" y="1974691"/>
            <a:chExt cx="4545370" cy="1624784"/>
          </a:xfrm>
        </p:grpSpPr>
        <p:sp>
          <p:nvSpPr>
            <p:cNvPr id="10" name="Rounded Rectangle 9"/>
            <p:cNvSpPr/>
            <p:nvPr/>
          </p:nvSpPr>
          <p:spPr>
            <a:xfrm>
              <a:off x="1295400" y="2133600"/>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Franklin Gothic Medium" panose="020B0603020102020204" pitchFamily="34" charset="0"/>
                </a:rPr>
                <a:t>INCOME</a:t>
              </a:r>
            </a:p>
          </p:txBody>
        </p:sp>
        <p:sp>
          <p:nvSpPr>
            <p:cNvPr id="7" name="Oval 6"/>
            <p:cNvSpPr/>
            <p:nvPr/>
          </p:nvSpPr>
          <p:spPr>
            <a:xfrm>
              <a:off x="560030" y="2044995"/>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974691"/>
              <a:ext cx="1232217" cy="1232217"/>
            </a:xfrm>
            <a:prstGeom prst="rect">
              <a:avLst/>
            </a:prstGeom>
            <a:effectLst>
              <a:outerShdw blurRad="50800" dist="38100" dir="2700000" algn="tl" rotWithShape="0">
                <a:prstClr val="black">
                  <a:alpha val="40000"/>
                </a:prstClr>
              </a:outerShdw>
            </a:effectLst>
          </p:spPr>
        </p:pic>
        <p:sp>
          <p:nvSpPr>
            <p:cNvPr id="19" name="Rectangle 18"/>
            <p:cNvSpPr/>
            <p:nvPr/>
          </p:nvSpPr>
          <p:spPr>
            <a:xfrm>
              <a:off x="2411818" y="3048000"/>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p:cNvSpPr/>
          <p:nvPr/>
        </p:nvSpPr>
        <p:spPr>
          <a:xfrm>
            <a:off x="7827051" y="4641242"/>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5998477" y="3462046"/>
            <a:ext cx="4545370" cy="1728190"/>
            <a:chOff x="5975263" y="3464527"/>
            <a:chExt cx="4545370" cy="1728190"/>
          </a:xfrm>
        </p:grpSpPr>
        <p:sp>
          <p:nvSpPr>
            <p:cNvPr id="27" name="Rounded Rectangle 26"/>
            <p:cNvSpPr/>
            <p:nvPr/>
          </p:nvSpPr>
          <p:spPr>
            <a:xfrm>
              <a:off x="6710633" y="3726842"/>
              <a:ext cx="3810000" cy="12954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28" name="Oval 27"/>
            <p:cNvSpPr/>
            <p:nvPr/>
          </p:nvSpPr>
          <p:spPr>
            <a:xfrm>
              <a:off x="5975263" y="3638237"/>
              <a:ext cx="1554480" cy="155448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7607034" y="4073592"/>
              <a:ext cx="2850103" cy="646331"/>
            </a:xfrm>
            <a:prstGeom prst="rect">
              <a:avLst/>
            </a:prstGeom>
          </p:spPr>
          <p:txBody>
            <a:bodyPr wrap="square">
              <a:spAutoFit/>
            </a:bodyPr>
            <a:lstStyle/>
            <a:p>
              <a:pPr lvl="0" algn="ctr"/>
              <a:r>
                <a:rPr lang="en-US" sz="3600" dirty="0">
                  <a:solidFill>
                    <a:schemeClr val="accent2"/>
                  </a:solidFill>
                  <a:latin typeface="Franklin Gothic Medium" panose="020B0603020102020204" pitchFamily="34" charset="0"/>
                </a:rPr>
                <a:t>RETIREMENT</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096" y="3464527"/>
              <a:ext cx="1462814" cy="1462814"/>
            </a:xfrm>
            <a:prstGeom prst="rect">
              <a:avLst/>
            </a:prstGeom>
            <a:effectLst>
              <a:outerShdw blurRad="50800" dist="38100" dir="2700000" algn="tl" rotWithShape="0">
                <a:prstClr val="black">
                  <a:alpha val="40000"/>
                </a:prstClr>
              </a:outerShdw>
            </a:effectLst>
          </p:spPr>
        </p:pic>
      </p:grpSp>
      <p:grpSp>
        <p:nvGrpSpPr>
          <p:cNvPr id="46" name="Group 45"/>
          <p:cNvGrpSpPr/>
          <p:nvPr/>
        </p:nvGrpSpPr>
        <p:grpSpPr>
          <a:xfrm>
            <a:off x="5343361" y="1465977"/>
            <a:ext cx="4545370" cy="1616226"/>
            <a:chOff x="3970208" y="1225856"/>
            <a:chExt cx="4545370" cy="1616226"/>
          </a:xfrm>
        </p:grpSpPr>
        <p:sp>
          <p:nvSpPr>
            <p:cNvPr id="20" name="Rounded Rectangle 19"/>
            <p:cNvSpPr/>
            <p:nvPr/>
          </p:nvSpPr>
          <p:spPr>
            <a:xfrm>
              <a:off x="4705578" y="1376207"/>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21" name="Oval 20"/>
            <p:cNvSpPr/>
            <p:nvPr/>
          </p:nvSpPr>
          <p:spPr>
            <a:xfrm>
              <a:off x="3970208" y="1287602"/>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821996" y="2290607"/>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726658" y="1651718"/>
              <a:ext cx="2297424" cy="646331"/>
            </a:xfrm>
            <a:prstGeom prst="rect">
              <a:avLst/>
            </a:prstGeom>
          </p:spPr>
          <p:txBody>
            <a:bodyPr wrap="none">
              <a:spAutoFit/>
            </a:bodyPr>
            <a:lstStyle/>
            <a:p>
              <a:pPr lvl="0" algn="ctr"/>
              <a:r>
                <a:rPr lang="en-US" sz="3600" dirty="0">
                  <a:solidFill>
                    <a:srgbClr val="006600"/>
                  </a:solidFill>
                  <a:latin typeface="Franklin Gothic Medium" panose="020B0603020102020204" pitchFamily="34" charset="0"/>
                </a:rPr>
                <a:t>EXPENSES</a:t>
              </a: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5979" y="1225856"/>
              <a:ext cx="1310185" cy="1310185"/>
            </a:xfrm>
            <a:prstGeom prst="rect">
              <a:avLst/>
            </a:prstGeom>
            <a:effectLst>
              <a:outerShdw blurRad="50800" dist="38100" dir="2700000" algn="tl" rotWithShape="0">
                <a:prstClr val="black">
                  <a:alpha val="40000"/>
                </a:prstClr>
              </a:outerShdw>
            </a:effectLst>
          </p:spPr>
        </p:pic>
      </p:grpSp>
      <p:grpSp>
        <p:nvGrpSpPr>
          <p:cNvPr id="48" name="Group 47"/>
          <p:cNvGrpSpPr/>
          <p:nvPr/>
        </p:nvGrpSpPr>
        <p:grpSpPr>
          <a:xfrm>
            <a:off x="4719260" y="5183480"/>
            <a:ext cx="4545370" cy="1554480"/>
            <a:chOff x="6217485" y="5000942"/>
            <a:chExt cx="4545370" cy="1554480"/>
          </a:xfrm>
          <a:effectLst>
            <a:outerShdw blurRad="63500" sx="102000" sy="102000" algn="ctr" rotWithShape="0">
              <a:prstClr val="black">
                <a:alpha val="40000"/>
              </a:prstClr>
            </a:outerShdw>
          </a:effectLst>
        </p:grpSpPr>
        <p:sp>
          <p:nvSpPr>
            <p:cNvPr id="40" name="Rounded Rectangle 39"/>
            <p:cNvSpPr/>
            <p:nvPr/>
          </p:nvSpPr>
          <p:spPr>
            <a:xfrm>
              <a:off x="6952855" y="5089547"/>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41" name="Oval 40"/>
            <p:cNvSpPr/>
            <p:nvPr/>
          </p:nvSpPr>
          <p:spPr>
            <a:xfrm>
              <a:off x="6217485" y="5000942"/>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8069273" y="6003947"/>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8025642" y="5357616"/>
              <a:ext cx="1239442" cy="646331"/>
            </a:xfrm>
            <a:prstGeom prst="rect">
              <a:avLst/>
            </a:prstGeom>
          </p:spPr>
          <p:txBody>
            <a:bodyPr wrap="none">
              <a:spAutoFit/>
            </a:bodyPr>
            <a:lstStyle/>
            <a:p>
              <a:pPr lvl="0" algn="ctr"/>
              <a:r>
                <a:rPr lang="en-US" sz="3600" dirty="0">
                  <a:solidFill>
                    <a:srgbClr val="FF0000"/>
                  </a:solidFill>
                  <a:latin typeface="Franklin Gothic Medium" panose="020B0603020102020204" pitchFamily="34" charset="0"/>
                </a:rPr>
                <a:t>DEBT</a:t>
              </a:r>
            </a:p>
          </p:txBody>
        </p:sp>
      </p:grpSp>
      <p:pic>
        <p:nvPicPr>
          <p:cNvPr id="52" name="Picture 51"/>
          <p:cNvPicPr>
            <a:picLocks noChangeAspect="1"/>
          </p:cNvPicPr>
          <p:nvPr/>
        </p:nvPicPr>
        <p:blipFill rotWithShape="1">
          <a:blip r:embed="rId8"/>
          <a:srcRect l="23121"/>
          <a:stretch/>
        </p:blipFill>
        <p:spPr>
          <a:xfrm>
            <a:off x="-14093" y="1219200"/>
            <a:ext cx="2179443" cy="2749534"/>
          </a:xfrm>
          <a:prstGeom prst="rect">
            <a:avLst/>
          </a:prstGeom>
          <a:effectLst>
            <a:outerShdw blurRad="63500" dist="38100" dir="3000000" sx="104000" sy="104000" algn="tl" rotWithShape="0">
              <a:prstClr val="black">
                <a:alpha val="41000"/>
              </a:prstClr>
            </a:outerShdw>
          </a:effectLst>
        </p:spPr>
      </p:pic>
      <p:sp>
        <p:nvSpPr>
          <p:cNvPr id="53" name="TextBox 52"/>
          <p:cNvSpPr txBox="1"/>
          <p:nvPr/>
        </p:nvSpPr>
        <p:spPr>
          <a:xfrm>
            <a:off x="14617" y="1636907"/>
            <a:ext cx="185558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uLnTx/>
                <a:uFillTx/>
                <a:latin typeface="Franklin Gothic Medium" panose="020B0603020102020204" pitchFamily="34" charset="0"/>
                <a:ea typeface="+mn-ea"/>
                <a:cs typeface="+mn-cs"/>
              </a:rPr>
              <a:t>What will change in your transition?</a:t>
            </a: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3552" y="5442560"/>
            <a:ext cx="1124925" cy="1124925"/>
          </a:xfrm>
          <a:prstGeom prst="rect">
            <a:avLst/>
          </a:prstGeom>
        </p:spPr>
      </p:pic>
      <p:sp>
        <p:nvSpPr>
          <p:cNvPr id="44" name="TextBox 43">
            <a:extLst>
              <a:ext uri="{FF2B5EF4-FFF2-40B4-BE49-F238E27FC236}">
                <a16:creationId xmlns:a16="http://schemas.microsoft.com/office/drawing/2014/main" id="{770BE0DC-A857-427B-9933-68246E47A72B}"/>
              </a:ext>
            </a:extLst>
          </p:cNvPr>
          <p:cNvSpPr txBox="1"/>
          <p:nvPr/>
        </p:nvSpPr>
        <p:spPr>
          <a:xfrm>
            <a:off x="88042" y="6349429"/>
            <a:ext cx="105239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sp>
        <p:nvSpPr>
          <p:cNvPr id="3" name="Rectangle 2">
            <a:extLst>
              <a:ext uri="{FF2B5EF4-FFF2-40B4-BE49-F238E27FC236}">
                <a16:creationId xmlns:a16="http://schemas.microsoft.com/office/drawing/2014/main" id="{F3F0A91F-8673-8FE9-A1DF-48637FC6D8AD}"/>
              </a:ext>
            </a:extLst>
          </p:cNvPr>
          <p:cNvSpPr/>
          <p:nvPr/>
        </p:nvSpPr>
        <p:spPr>
          <a:xfrm>
            <a:off x="7766859" y="4641242"/>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93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5523" y="192031"/>
            <a:ext cx="8685276" cy="1033265"/>
          </a:xfrm>
        </p:spPr>
        <p:txBody>
          <a:bodyPr>
            <a:normAutofit fontScale="90000"/>
          </a:bodyPr>
          <a:lstStyle/>
          <a:p>
            <a:pPr algn="ctr"/>
            <a:r>
              <a:rPr lang="en-US" sz="4800" b="1" dirty="0">
                <a:solidFill>
                  <a:schemeClr val="bg1"/>
                </a:solidFill>
                <a:latin typeface="Franklin Gothic Medium" panose="020B0603020102020204" pitchFamily="34" charset="0"/>
              </a:rPr>
              <a:t>FINANCIAL WELL-BEING FACTORS</a:t>
            </a:r>
          </a:p>
        </p:txBody>
      </p:sp>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55</a:t>
            </a:r>
          </a:p>
        </p:txBody>
      </p:sp>
      <p:sp>
        <p:nvSpPr>
          <p:cNvPr id="3" name="Pie 2"/>
          <p:cNvSpPr/>
          <p:nvPr/>
        </p:nvSpPr>
        <p:spPr>
          <a:xfrm rot="5400000">
            <a:off x="1525523" y="1637728"/>
            <a:ext cx="4572000" cy="4572000"/>
          </a:xfrm>
          <a:prstGeom prst="pie">
            <a:avLst>
              <a:gd name="adj1" fmla="val 0"/>
              <a:gd name="adj2" fmla="val 1078555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Pie 7"/>
          <p:cNvSpPr/>
          <p:nvPr/>
        </p:nvSpPr>
        <p:spPr>
          <a:xfrm rot="16200000">
            <a:off x="1671827" y="1637728"/>
            <a:ext cx="4572000" cy="4572000"/>
          </a:xfrm>
          <a:prstGeom prst="pie">
            <a:avLst>
              <a:gd name="adj1" fmla="val 0"/>
              <a:gd name="adj2" fmla="val 1078555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3"/>
          <p:cNvSpPr/>
          <p:nvPr/>
        </p:nvSpPr>
        <p:spPr>
          <a:xfrm>
            <a:off x="1218395" y="1359883"/>
            <a:ext cx="5303520" cy="51276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Line Callout 3 (No Border) 27"/>
          <p:cNvSpPr/>
          <p:nvPr/>
        </p:nvSpPr>
        <p:spPr>
          <a:xfrm>
            <a:off x="7440964" y="5176505"/>
            <a:ext cx="1866900" cy="1123950"/>
          </a:xfrm>
          <a:prstGeom prst="callout3">
            <a:avLst>
              <a:gd name="adj1" fmla="val 19880"/>
              <a:gd name="adj2" fmla="val -71598"/>
              <a:gd name="adj3" fmla="val 72988"/>
              <a:gd name="adj4" fmla="val -45238"/>
              <a:gd name="adj5" fmla="val 73447"/>
              <a:gd name="adj6" fmla="val -7823"/>
              <a:gd name="adj7" fmla="val 73415"/>
              <a:gd name="adj8" fmla="val 153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7546402" y="5584805"/>
            <a:ext cx="25332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FINANCIAL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WELL-BEING</a:t>
            </a:r>
          </a:p>
        </p:txBody>
      </p:sp>
      <p:sp>
        <p:nvSpPr>
          <p:cNvPr id="30" name="TextBox 29"/>
          <p:cNvSpPr txBox="1"/>
          <p:nvPr/>
        </p:nvSpPr>
        <p:spPr>
          <a:xfrm rot="18827869">
            <a:off x="1480469" y="2371545"/>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Level of Debt</a:t>
            </a:r>
          </a:p>
        </p:txBody>
      </p:sp>
      <p:sp>
        <p:nvSpPr>
          <p:cNvPr id="31" name="TextBox 30"/>
          <p:cNvSpPr txBox="1"/>
          <p:nvPr/>
        </p:nvSpPr>
        <p:spPr>
          <a:xfrm rot="19118907">
            <a:off x="3533451" y="4235428"/>
            <a:ext cx="2481569" cy="1434224"/>
          </a:xfrm>
          <a:prstGeom prst="rect">
            <a:avLst/>
          </a:prstGeom>
          <a:noFill/>
        </p:spPr>
        <p:txBody>
          <a:bodyPr wrap="none" rtlCol="0">
            <a:prstTxWarp prst="textArchDown">
              <a:avLst>
                <a:gd name="adj" fmla="val 230921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Credit Score</a:t>
            </a:r>
          </a:p>
        </p:txBody>
      </p:sp>
      <p:sp>
        <p:nvSpPr>
          <p:cNvPr id="32" name="Rectangle 31"/>
          <p:cNvSpPr/>
          <p:nvPr/>
        </p:nvSpPr>
        <p:spPr>
          <a:xfrm>
            <a:off x="1905375" y="3417509"/>
            <a:ext cx="1982943"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1746"/>
                </a:solidFill>
                <a:effectLst/>
                <a:uLnTx/>
                <a:uFillTx/>
                <a:latin typeface="Verdana" panose="020B0604030504040204" pitchFamily="34" charset="0"/>
                <a:ea typeface="Calibri" panose="020F0502020204030204" pitchFamily="34" charset="0"/>
                <a:cs typeface="Calibri Light" panose="020F0302020204030204" pitchFamily="34" charset="0"/>
              </a:rPr>
              <a:t>How much of current income is utilized for monthly expenses and payments</a:t>
            </a:r>
            <a:endParaRPr kumimoji="0" lang="en-US"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33" name="Rectangle 32"/>
          <p:cNvSpPr/>
          <p:nvPr/>
        </p:nvSpPr>
        <p:spPr>
          <a:xfrm>
            <a:off x="4009241" y="2384724"/>
            <a:ext cx="201661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1746"/>
                </a:solidFill>
                <a:effectLst/>
                <a:uLnTx/>
                <a:uFillTx/>
                <a:latin typeface="Verdana" panose="020B0604030504040204" pitchFamily="34" charset="0"/>
                <a:ea typeface="Calibri" panose="020F0502020204030204" pitchFamily="34" charset="0"/>
                <a:cs typeface="Calibri Light" panose="020F0302020204030204" pitchFamily="34" charset="0"/>
              </a:rPr>
              <a:t>Based on the past performance with credit, ability to pay bills on time, and current debt situation</a:t>
            </a:r>
          </a:p>
        </p:txBody>
      </p:sp>
    </p:spTree>
    <p:extLst>
      <p:ext uri="{BB962C8B-B14F-4D97-AF65-F5344CB8AC3E}">
        <p14:creationId xmlns:p14="http://schemas.microsoft.com/office/powerpoint/2010/main" val="37665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762000"/>
            <a:ext cx="9366243"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DEBT &amp; CREDIT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56</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265013" y="2427563"/>
            <a:ext cx="73442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Reduce debt? </a:t>
            </a:r>
          </a:p>
        </p:txBody>
      </p:sp>
      <p:grpSp>
        <p:nvGrpSpPr>
          <p:cNvPr id="21" name="Group 20"/>
          <p:cNvGrpSpPr/>
          <p:nvPr/>
        </p:nvGrpSpPr>
        <p:grpSpPr>
          <a:xfrm>
            <a:off x="2789538" y="3720994"/>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7" name="Group 26"/>
          <p:cNvGrpSpPr/>
          <p:nvPr/>
        </p:nvGrpSpPr>
        <p:grpSpPr>
          <a:xfrm>
            <a:off x="2789538" y="5255854"/>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265013" y="5449669"/>
            <a:ext cx="7721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Improve credit score?</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930531B-8CC4-4113-A8B9-DE3BEBC941D9}"/>
              </a:ext>
            </a:extLst>
          </p:cNvPr>
          <p:cNvSpPr txBox="1"/>
          <p:nvPr/>
        </p:nvSpPr>
        <p:spPr>
          <a:xfrm>
            <a:off x="4265013" y="3830687"/>
            <a:ext cx="73442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Access credit report? Why?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4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97613" y="23582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ASSETS</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23" name="TextBox 22"/>
          <p:cNvSpPr txBox="1"/>
          <p:nvPr/>
        </p:nvSpPr>
        <p:spPr>
          <a:xfrm>
            <a:off x="174039" y="1385046"/>
            <a:ext cx="5444072" cy="41088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Define assets </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Calculate net worth </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Illustrate the difference between a defined benefit plan and a defined contribution plan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Analyze options available for TSP when transitioning</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Recognize the reasons a savings account is essential during transition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lang="en-US" sz="2000" dirty="0">
                <a:solidFill>
                  <a:prstClr val="white"/>
                </a:solidFill>
                <a:latin typeface="Calibri" panose="020F0502020204030204"/>
              </a:rPr>
              <a:t>Understand available life insurance options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57</a:t>
            </a:r>
          </a:p>
        </p:txBody>
      </p:sp>
      <p:grpSp>
        <p:nvGrpSpPr>
          <p:cNvPr id="37" name="Group 36">
            <a:extLst>
              <a:ext uri="{FF2B5EF4-FFF2-40B4-BE49-F238E27FC236}">
                <a16:creationId xmlns:a16="http://schemas.microsoft.com/office/drawing/2014/main" id="{D113DE04-B94B-11DA-0487-D05F7BCBA051}"/>
              </a:ext>
            </a:extLst>
          </p:cNvPr>
          <p:cNvGrpSpPr/>
          <p:nvPr/>
        </p:nvGrpSpPr>
        <p:grpSpPr>
          <a:xfrm>
            <a:off x="5575610" y="2054773"/>
            <a:ext cx="6616390" cy="3376282"/>
            <a:chOff x="5286487" y="2189981"/>
            <a:chExt cx="6616390" cy="3376282"/>
          </a:xfrm>
        </p:grpSpPr>
        <p:sp>
          <p:nvSpPr>
            <p:cNvPr id="9" name="Rectangle 8"/>
            <p:cNvSpPr/>
            <p:nvPr/>
          </p:nvSpPr>
          <p:spPr>
            <a:xfrm>
              <a:off x="8569092" y="2346331"/>
              <a:ext cx="3124200" cy="1531790"/>
            </a:xfrm>
            <a:prstGeom prst="rect">
              <a:avLst/>
            </a:prstGeom>
            <a:solidFill>
              <a:schemeClr val="tx2"/>
            </a:solidFill>
            <a:ln w="381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ED68D84-914A-590B-57C3-38B2E3A57D28}"/>
                </a:ext>
              </a:extLst>
            </p:cNvPr>
            <p:cNvGrpSpPr/>
            <p:nvPr/>
          </p:nvGrpSpPr>
          <p:grpSpPr>
            <a:xfrm>
              <a:off x="5286487" y="2189981"/>
              <a:ext cx="6616390" cy="3376282"/>
              <a:chOff x="3611880" y="1012460"/>
              <a:chExt cx="6888579" cy="3429000"/>
            </a:xfrm>
          </p:grpSpPr>
          <p:graphicFrame>
            <p:nvGraphicFramePr>
              <p:cNvPr id="3" name="Chart 2">
                <a:extLst>
                  <a:ext uri="{FF2B5EF4-FFF2-40B4-BE49-F238E27FC236}">
                    <a16:creationId xmlns:a16="http://schemas.microsoft.com/office/drawing/2014/main" id="{1153BA21-CCB1-F20E-0CF0-3010704B252C}"/>
                  </a:ext>
                </a:extLst>
              </p:cNvPr>
              <p:cNvGraphicFramePr/>
              <p:nvPr/>
            </p:nvGraphicFramePr>
            <p:xfrm>
              <a:off x="4064885" y="101246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43E954C9-6EDA-04F4-6B67-A06E1ECB0A69}"/>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788A7CB-72E3-B5C7-F9CE-5010F2C052DF}"/>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A344539-5E16-C23B-634E-9BF428D17A72}"/>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FF822ED-A12B-53C1-4820-F82785BB2BBE}"/>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1" name="Rectangle 10">
                <a:extLst>
                  <a:ext uri="{FF2B5EF4-FFF2-40B4-BE49-F238E27FC236}">
                    <a16:creationId xmlns:a16="http://schemas.microsoft.com/office/drawing/2014/main" id="{0767D189-C3DC-442A-5BAC-261F48935B14}"/>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C9DFA1-440C-F5F3-4FCC-020BA1033E85}"/>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7B055A6-499A-CB4C-0827-403A06765875}"/>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5" name="TextBox 14">
                <a:extLst>
                  <a:ext uri="{FF2B5EF4-FFF2-40B4-BE49-F238E27FC236}">
                    <a16:creationId xmlns:a16="http://schemas.microsoft.com/office/drawing/2014/main" id="{52A45C52-9845-7535-E387-F9DFDF4A1F14}"/>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Oval 15">
                <a:extLst>
                  <a:ext uri="{FF2B5EF4-FFF2-40B4-BE49-F238E27FC236}">
                    <a16:creationId xmlns:a16="http://schemas.microsoft.com/office/drawing/2014/main" id="{D52EE5B2-2619-2772-FAA6-FEDBAD310572}"/>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A344EF3-B520-BFA8-1319-1A99080C5F30}"/>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8" name="Rectangle 17">
                <a:extLst>
                  <a:ext uri="{FF2B5EF4-FFF2-40B4-BE49-F238E27FC236}">
                    <a16:creationId xmlns:a16="http://schemas.microsoft.com/office/drawing/2014/main" id="{70614A3F-65EF-F09F-9F15-BF1BB6346AD1}"/>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24850F5-37CF-5E82-6CB5-E0ABA13B4D5B}"/>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55DF46B-2E60-00C9-174A-0C1A4D8BD679}"/>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8A4522E-72E6-8E28-577F-48339C82D0C1}"/>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2" name="Rectangle 21">
                <a:extLst>
                  <a:ext uri="{FF2B5EF4-FFF2-40B4-BE49-F238E27FC236}">
                    <a16:creationId xmlns:a16="http://schemas.microsoft.com/office/drawing/2014/main" id="{B65D1B90-D5F5-91CD-BC4D-8F6DAAA1981D}"/>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EA94E7D-A072-9F38-3791-75949171BFBA}"/>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3EDE671-AC1F-E450-6BF4-49432C06B6B4}"/>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236F76A-A795-204E-6D1D-1820BEB4D3AB}"/>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C18606BF-B4D5-7D42-C43C-113927A39167}"/>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21AD42FF-3E91-37FC-3ACF-AF3E689EE20E}"/>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5E453D9-D8C0-524A-75C0-979722CFA61A}"/>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01CBC2E-97E4-B452-E446-07B8606B40B7}"/>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01E06AF-79B6-AFFC-3F13-6FE707274F6C}"/>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754556A-CFCE-717D-BDE6-2DAB1FD5FF91}"/>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1394139E-E4DC-55C3-91E1-7F8A2722593B}"/>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9DB49E8E-45CA-3564-D92F-76F973E9C689}"/>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B21B173-6BE2-8698-C4B9-571F63517447}"/>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71DA65D1-B983-96BB-5E6C-374254AE3617}"/>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grpSp>
    </p:spTree>
    <p:extLst>
      <p:ext uri="{BB962C8B-B14F-4D97-AF65-F5344CB8AC3E}">
        <p14:creationId xmlns:p14="http://schemas.microsoft.com/office/powerpoint/2010/main" val="2454899114"/>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3048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6600" b="1" dirty="0">
                <a:solidFill>
                  <a:schemeClr val="bg1"/>
                </a:solidFill>
                <a:latin typeface="Franklin Gothic Medium" panose="020B0603020102020204" pitchFamily="34" charset="0"/>
              </a:rPr>
              <a:t>WHAT IS AN </a:t>
            </a:r>
            <a:r>
              <a:rPr lang="en-US" sz="6600" b="1" dirty="0">
                <a:solidFill>
                  <a:schemeClr val="bg1"/>
                </a:solidFill>
                <a:effectLst>
                  <a:outerShdw blurRad="38100" dist="38100" dir="2700000" algn="tl">
                    <a:srgbClr val="000000">
                      <a:alpha val="43137"/>
                    </a:srgbClr>
                  </a:outerShdw>
                </a:effectLst>
                <a:latin typeface="Franklin Gothic Medium" panose="020B0603020102020204" pitchFamily="34" charset="0"/>
              </a:rPr>
              <a:t>ASSET</a:t>
            </a:r>
            <a:r>
              <a:rPr lang="en-US" sz="6600" b="1" dirty="0">
                <a:solidFill>
                  <a:schemeClr val="bg1"/>
                </a:solidFill>
                <a:latin typeface="Franklin Gothic Medium" panose="020B0603020102020204" pitchFamily="34" charset="0"/>
              </a:rPr>
              <a:t>?</a:t>
            </a:r>
          </a:p>
        </p:txBody>
      </p:sp>
      <p:sp>
        <p:nvSpPr>
          <p:cNvPr id="3" name="Content Placeholder 2"/>
          <p:cNvSpPr>
            <a:spLocks noGrp="1"/>
          </p:cNvSpPr>
          <p:nvPr>
            <p:ph idx="1"/>
          </p:nvPr>
        </p:nvSpPr>
        <p:spPr>
          <a:xfrm>
            <a:off x="571500" y="2057400"/>
            <a:ext cx="11049000" cy="2438400"/>
          </a:xfrm>
        </p:spPr>
        <p:txBody>
          <a:bodyPr>
            <a:noAutofit/>
          </a:bodyPr>
          <a:lstStyle/>
          <a:p>
            <a:pPr marL="0" indent="0">
              <a:buNone/>
            </a:pPr>
            <a:r>
              <a:rPr lang="en-US" sz="3600" dirty="0">
                <a:solidFill>
                  <a:schemeClr val="bg1"/>
                </a:solidFill>
              </a:rPr>
              <a:t>Items of ownership convertible into cash.  </a:t>
            </a:r>
          </a:p>
          <a:p>
            <a:pPr lvl="1"/>
            <a:r>
              <a:rPr lang="en-US" sz="3200" dirty="0">
                <a:solidFill>
                  <a:schemeClr val="bg1"/>
                </a:solidFill>
              </a:rPr>
              <a:t>Personal Property</a:t>
            </a:r>
          </a:p>
          <a:p>
            <a:pPr lvl="1"/>
            <a:r>
              <a:rPr lang="en-US" sz="3200" dirty="0">
                <a:solidFill>
                  <a:schemeClr val="bg1"/>
                </a:solidFill>
              </a:rPr>
              <a:t>Savings</a:t>
            </a:r>
          </a:p>
          <a:p>
            <a:pPr lvl="1"/>
            <a:r>
              <a:rPr lang="en-US" sz="3200" dirty="0">
                <a:solidFill>
                  <a:schemeClr val="bg1"/>
                </a:solidFill>
              </a:rPr>
              <a:t>Investments</a:t>
            </a:r>
          </a:p>
          <a:p>
            <a:pPr lvl="1"/>
            <a:r>
              <a:rPr lang="en-US" sz="3200" dirty="0">
                <a:solidFill>
                  <a:schemeClr val="bg1"/>
                </a:solidFill>
              </a:rPr>
              <a:t>Retirement Pensions</a:t>
            </a:r>
          </a:p>
          <a:p>
            <a:pPr lvl="1"/>
            <a:r>
              <a:rPr lang="en-US" sz="3200" dirty="0">
                <a:solidFill>
                  <a:schemeClr val="bg1"/>
                </a:solidFill>
              </a:rPr>
              <a:t>Life Insurance</a:t>
            </a:r>
          </a:p>
        </p:txBody>
      </p:sp>
      <p:sp>
        <p:nvSpPr>
          <p:cNvPr id="7" name="TextBox 6">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1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92ACCE-B897-A0EC-A40B-552461EC90C9}"/>
              </a:ext>
            </a:extLst>
          </p:cNvPr>
          <p:cNvPicPr>
            <a:picLocks noChangeAspect="1"/>
          </p:cNvPicPr>
          <p:nvPr/>
        </p:nvPicPr>
        <p:blipFill>
          <a:blip r:embed="rId5"/>
          <a:stretch>
            <a:fillRect/>
          </a:stretch>
        </p:blipFill>
        <p:spPr>
          <a:xfrm flipH="1">
            <a:off x="776518" y="3727240"/>
            <a:ext cx="4511663" cy="2836972"/>
          </a:xfrm>
          <a:prstGeom prst="rect">
            <a:avLst/>
          </a:prstGeom>
          <a:ln w="9525">
            <a:solidFill>
              <a:srgbClr val="FFC000"/>
            </a:solidFill>
          </a:ln>
          <a:effectLst>
            <a:outerShdw blurRad="190500" dist="266700" dir="2700000" algn="tl" rotWithShape="0">
              <a:prstClr val="black">
                <a:alpha val="40000"/>
              </a:prstClr>
            </a:outerShdw>
          </a:effectLst>
        </p:spPr>
      </p:pic>
      <p:sp>
        <p:nvSpPr>
          <p:cNvPr id="12" name="TextBox 11">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57</a:t>
            </a:r>
          </a:p>
        </p:txBody>
      </p:sp>
      <p:sp>
        <p:nvSpPr>
          <p:cNvPr id="8" name="Title 1">
            <a:extLst>
              <a:ext uri="{FF2B5EF4-FFF2-40B4-BE49-F238E27FC236}">
                <a16:creationId xmlns:a16="http://schemas.microsoft.com/office/drawing/2014/main" id="{00EEE888-69F0-8E54-A233-FDA0CFFBBEE6}"/>
              </a:ext>
            </a:extLst>
          </p:cNvPr>
          <p:cNvSpPr txBox="1">
            <a:spLocks/>
          </p:cNvSpPr>
          <p:nvPr/>
        </p:nvSpPr>
        <p:spPr>
          <a:xfrm>
            <a:off x="2114319" y="326989"/>
            <a:ext cx="3505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PERSONAL PROPERTY</a:t>
            </a:r>
          </a:p>
        </p:txBody>
      </p:sp>
      <p:sp>
        <p:nvSpPr>
          <p:cNvPr id="38" name="TextBox 37">
            <a:extLst>
              <a:ext uri="{FF2B5EF4-FFF2-40B4-BE49-F238E27FC236}">
                <a16:creationId xmlns:a16="http://schemas.microsoft.com/office/drawing/2014/main" id="{F78A3394-A974-B572-F57C-16DB0C9B9EA1}"/>
              </a:ext>
            </a:extLst>
          </p:cNvPr>
          <p:cNvSpPr txBox="1"/>
          <p:nvPr/>
        </p:nvSpPr>
        <p:spPr>
          <a:xfrm>
            <a:off x="643981" y="1928990"/>
            <a:ext cx="2590799" cy="212365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Home</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Car</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Jewelry</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D152E928-587D-5F03-A88E-494B0645C498}"/>
              </a:ext>
            </a:extLst>
          </p:cNvPr>
          <p:cNvCxnSpPr>
            <a:cxnSpLocks/>
          </p:cNvCxnSpPr>
          <p:nvPr/>
        </p:nvCxnSpPr>
        <p:spPr>
          <a:xfrm>
            <a:off x="5867400" y="9659"/>
            <a:ext cx="0" cy="68483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9C794EDD-BE95-36A6-75B3-090B365D996C}"/>
              </a:ext>
            </a:extLst>
          </p:cNvPr>
          <p:cNvSpPr txBox="1">
            <a:spLocks/>
          </p:cNvSpPr>
          <p:nvPr/>
        </p:nvSpPr>
        <p:spPr>
          <a:xfrm>
            <a:off x="7391400" y="5457562"/>
            <a:ext cx="308077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SAVINGS</a:t>
            </a:r>
          </a:p>
        </p:txBody>
      </p:sp>
      <p:sp>
        <p:nvSpPr>
          <p:cNvPr id="3" name="TextBox 2">
            <a:extLst>
              <a:ext uri="{FF2B5EF4-FFF2-40B4-BE49-F238E27FC236}">
                <a16:creationId xmlns:a16="http://schemas.microsoft.com/office/drawing/2014/main" id="{42EE2C37-031B-0AA0-05DC-EE955C33289B}"/>
              </a:ext>
            </a:extLst>
          </p:cNvPr>
          <p:cNvSpPr txBox="1"/>
          <p:nvPr/>
        </p:nvSpPr>
        <p:spPr>
          <a:xfrm>
            <a:off x="6115282" y="2497704"/>
            <a:ext cx="5818185" cy="2985433"/>
          </a:xfrm>
          <a:prstGeom prst="rect">
            <a:avLst/>
          </a:prstGeom>
          <a:noFill/>
        </p:spPr>
        <p:txBody>
          <a:bodyPr wrap="square">
            <a:spAutoFit/>
          </a:bodyPr>
          <a:lstStyle/>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Savings</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2 weeks of expenses or $1,000</a:t>
            </a:r>
          </a:p>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Emergency Savings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3-6 months of financial obligations</a:t>
            </a:r>
          </a:p>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Goal Savings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funds for a specific goal or item</a:t>
            </a:r>
          </a:p>
        </p:txBody>
      </p:sp>
      <p:sp>
        <p:nvSpPr>
          <p:cNvPr id="5" name="TextBox 4">
            <a:extLst>
              <a:ext uri="{FF2B5EF4-FFF2-40B4-BE49-F238E27FC236}">
                <a16:creationId xmlns:a16="http://schemas.microsoft.com/office/drawing/2014/main" id="{1443E7E8-78E4-EFE8-7DDC-233968B82731}"/>
              </a:ext>
            </a:extLst>
          </p:cNvPr>
          <p:cNvSpPr txBox="1"/>
          <p:nvPr/>
        </p:nvSpPr>
        <p:spPr>
          <a:xfrm>
            <a:off x="3032350" y="1928990"/>
            <a:ext cx="2590799" cy="153888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Electronics</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Collectibles</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046D3C5-634B-8D19-EFF3-32D3EE11F89B}"/>
              </a:ext>
            </a:extLst>
          </p:cNvPr>
          <p:cNvCxnSpPr>
            <a:cxnSpLocks/>
          </p:cNvCxnSpPr>
          <p:nvPr/>
        </p:nvCxnSpPr>
        <p:spPr>
          <a:xfrm>
            <a:off x="368060" y="1699489"/>
            <a:ext cx="5255089"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3B4DDE7D-B709-D864-4550-BAF0DD8C03C7}"/>
              </a:ext>
            </a:extLst>
          </p:cNvPr>
          <p:cNvCxnSpPr/>
          <p:nvPr/>
        </p:nvCxnSpPr>
        <p:spPr>
          <a:xfrm>
            <a:off x="6678378" y="5562600"/>
            <a:ext cx="5255089" cy="0"/>
          </a:xfrm>
          <a:prstGeom prst="line">
            <a:avLst/>
          </a:prstGeom>
        </p:spPr>
        <p:style>
          <a:lnRef idx="1">
            <a:schemeClr val="accent6"/>
          </a:lnRef>
          <a:fillRef idx="0">
            <a:schemeClr val="accent6"/>
          </a:fillRef>
          <a:effectRef idx="0">
            <a:schemeClr val="accent6"/>
          </a:effectRef>
          <a:fontRef idx="minor">
            <a:schemeClr val="tx1"/>
          </a:fontRef>
        </p:style>
      </p:cxnSp>
      <p:pic>
        <p:nvPicPr>
          <p:cNvPr id="19" name="Picture 18">
            <a:extLst>
              <a:ext uri="{FF2B5EF4-FFF2-40B4-BE49-F238E27FC236}">
                <a16:creationId xmlns:a16="http://schemas.microsoft.com/office/drawing/2014/main" id="{48D09640-5E9D-5A1F-06FE-FA5BF3078DAF}"/>
              </a:ext>
            </a:extLst>
          </p:cNvPr>
          <p:cNvPicPr>
            <a:picLocks noChangeAspect="1"/>
          </p:cNvPicPr>
          <p:nvPr/>
        </p:nvPicPr>
        <p:blipFill>
          <a:blip r:embed="rId6"/>
          <a:stretch>
            <a:fillRect/>
          </a:stretch>
        </p:blipFill>
        <p:spPr>
          <a:xfrm>
            <a:off x="6667503" y="114416"/>
            <a:ext cx="5131341" cy="2139512"/>
          </a:xfrm>
          <a:prstGeom prst="rect">
            <a:avLst/>
          </a:prstGeom>
          <a:ln w="9525">
            <a:solidFill>
              <a:srgbClr val="61FFA8"/>
            </a:solidFill>
          </a:ln>
          <a:effectLst>
            <a:outerShdw blurRad="381000" dist="3429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79650132"/>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76200"/>
            <a:ext cx="96774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THRIFT SAVINGS PLAN (TSP) OPTIONS</a:t>
            </a:r>
          </a:p>
        </p:txBody>
      </p:sp>
      <p:sp>
        <p:nvSpPr>
          <p:cNvPr id="3" name="Content Placeholder 2"/>
          <p:cNvSpPr>
            <a:spLocks noGrp="1"/>
          </p:cNvSpPr>
          <p:nvPr>
            <p:ph idx="1"/>
          </p:nvPr>
        </p:nvSpPr>
        <p:spPr>
          <a:xfrm>
            <a:off x="457200" y="1996446"/>
            <a:ext cx="8305800" cy="3657599"/>
          </a:xfrm>
        </p:spPr>
        <p:txBody>
          <a:bodyPr>
            <a:normAutofit/>
          </a:bodyPr>
          <a:lstStyle/>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Stay:</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if you have at least $200 in your TSP account, you can continue to participate but not contribute.  </a:t>
            </a:r>
          </a:p>
          <a:p>
            <a:pPr>
              <a:spcBef>
                <a:spcPts val="0"/>
              </a:spcBef>
              <a:buClr>
                <a:srgbClr val="00B0F0"/>
              </a:buClr>
              <a:buFont typeface="Wingdings" panose="05000000000000000000" pitchFamily="2" charset="2"/>
              <a:buChar char="§"/>
            </a:pPr>
            <a:endParaRPr lang="en-US" altLang="en-US" sz="2400" dirty="0">
              <a:solidFill>
                <a:schemeClr val="bg1"/>
              </a:solidFill>
              <a:ea typeface="ＭＳ Ｐゴシック" pitchFamily="34" charset="-128"/>
            </a:endParaRPr>
          </a:p>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Rollover:</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you can transfer your funds from the TSP to an IRA, Federal Civilian TSP, or another eligible employer retirement plan.</a:t>
            </a:r>
          </a:p>
          <a:p>
            <a:pPr>
              <a:spcBef>
                <a:spcPts val="0"/>
              </a:spcBef>
              <a:buClr>
                <a:srgbClr val="00B0F0"/>
              </a:buClr>
              <a:buFont typeface="Wingdings" panose="05000000000000000000" pitchFamily="2" charset="2"/>
              <a:buChar char="§"/>
            </a:pPr>
            <a:endParaRPr lang="en-US" altLang="en-US" sz="2400" dirty="0">
              <a:solidFill>
                <a:schemeClr val="bg1"/>
              </a:solidFill>
              <a:ea typeface="ＭＳ Ｐゴシック" pitchFamily="34" charset="-128"/>
            </a:endParaRPr>
          </a:p>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Distribution:</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withdraw your funds as cash from TSP; may incur withdrawal or distribution penalties and taxes.</a:t>
            </a:r>
          </a:p>
        </p:txBody>
      </p:sp>
      <p:sp>
        <p:nvSpPr>
          <p:cNvPr id="6" name="TextBox 5"/>
          <p:cNvSpPr txBox="1"/>
          <p:nvPr/>
        </p:nvSpPr>
        <p:spPr>
          <a:xfrm>
            <a:off x="838200" y="5423212"/>
            <a:ext cx="7543800" cy="461665"/>
          </a:xfrm>
          <a:prstGeom prst="rect">
            <a:avLst/>
          </a:prstGeom>
          <a:noFill/>
        </p:spPr>
        <p:txBody>
          <a:bodyPr wrap="square" rtlCol="0">
            <a:spAutoFit/>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Some funds may include tax-exempt contributions.</a:t>
            </a:r>
          </a:p>
        </p:txBody>
      </p:sp>
      <p:sp>
        <p:nvSpPr>
          <p:cNvPr id="8" name="TextBox 7"/>
          <p:cNvSpPr txBox="1"/>
          <p:nvPr/>
        </p:nvSpPr>
        <p:spPr>
          <a:xfrm>
            <a:off x="8839200" y="4419600"/>
            <a:ext cx="2362200" cy="1138773"/>
          </a:xfrm>
          <a:prstGeom prst="rect">
            <a:avLst/>
          </a:prstGeom>
          <a:noFill/>
        </p:spPr>
        <p:txBody>
          <a:bodyPr wrap="square" rtlCol="0">
            <a:spAutoFit/>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Contact TSP:</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1-877-968-3778</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www.tsp.gov</a:t>
            </a:r>
          </a:p>
        </p:txBody>
      </p:sp>
      <p:cxnSp>
        <p:nvCxnSpPr>
          <p:cNvPr id="7" name="Straight Connector 6">
            <a:extLst>
              <a:ext uri="{FF2B5EF4-FFF2-40B4-BE49-F238E27FC236}">
                <a16:creationId xmlns:a16="http://schemas.microsoft.com/office/drawing/2014/main" id="{4607B921-2377-4AB5-AF2C-171FF37CB5BB}"/>
              </a:ext>
            </a:extLst>
          </p:cNvPr>
          <p:cNvCxnSpPr>
            <a:cxnSpLocks/>
          </p:cNvCxnSpPr>
          <p:nvPr/>
        </p:nvCxnSpPr>
        <p:spPr>
          <a:xfrm>
            <a:off x="0" y="1295400"/>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95E956F-9E3B-4E75-9364-0F5CAF21C611}"/>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63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752600" y="152400"/>
            <a:ext cx="89154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EARLY TSP DISTRIBUTION</a:t>
            </a:r>
          </a:p>
        </p:txBody>
      </p:sp>
      <p:sp>
        <p:nvSpPr>
          <p:cNvPr id="34" name="Rectangle 33"/>
          <p:cNvSpPr/>
          <p:nvPr/>
        </p:nvSpPr>
        <p:spPr>
          <a:xfrm>
            <a:off x="10194232" y="2168067"/>
            <a:ext cx="1557135" cy="2862322"/>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rPr>
              <a:t>DISCLAIMER: This is only an EXAMPLE; actual numbers will vary based on federal, state, and local taxes.</a:t>
            </a:r>
            <a:endParaRPr lang="en-US" sz="2000" dirty="0"/>
          </a:p>
        </p:txBody>
      </p:sp>
      <p:sp>
        <p:nvSpPr>
          <p:cNvPr id="2" name="TextBox 1">
            <a:extLst>
              <a:ext uri="{FF2B5EF4-FFF2-40B4-BE49-F238E27FC236}">
                <a16:creationId xmlns:a16="http://schemas.microsoft.com/office/drawing/2014/main" id="{A30C21A3-587F-C503-EEBE-DBB406FFF4ED}"/>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59</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Diagram&#10;&#10;AI-generated content may be incorrect.">
            <a:extLst>
              <a:ext uri="{FF2B5EF4-FFF2-40B4-BE49-F238E27FC236}">
                <a16:creationId xmlns:a16="http://schemas.microsoft.com/office/drawing/2014/main" id="{4E5D6438-4013-6A85-28BC-18B1FF6B4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343649"/>
            <a:ext cx="8222843" cy="5067328"/>
          </a:xfrm>
          <a:prstGeom prst="rect">
            <a:avLst/>
          </a:prstGeom>
        </p:spPr>
      </p:pic>
    </p:spTree>
    <p:custDataLst>
      <p:tags r:id="rId1"/>
    </p:custDataLst>
    <p:extLst>
      <p:ext uri="{BB962C8B-B14F-4D97-AF65-F5344CB8AC3E}">
        <p14:creationId xmlns:p14="http://schemas.microsoft.com/office/powerpoint/2010/main" val="398415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4C7603-40C7-1859-FECD-23014C1E789A}"/>
              </a:ext>
            </a:extLst>
          </p:cNvPr>
          <p:cNvSpPr txBox="1">
            <a:spLocks/>
          </p:cNvSpPr>
          <p:nvPr/>
        </p:nvSpPr>
        <p:spPr>
          <a:xfrm>
            <a:off x="3733800" y="304800"/>
            <a:ext cx="8305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TSP CONSIDERATIONS for TRANSITION</a:t>
            </a:r>
          </a:p>
        </p:txBody>
      </p:sp>
      <p:sp>
        <p:nvSpPr>
          <p:cNvPr id="5" name="Content Placeholder 4">
            <a:extLst>
              <a:ext uri="{FF2B5EF4-FFF2-40B4-BE49-F238E27FC236}">
                <a16:creationId xmlns:a16="http://schemas.microsoft.com/office/drawing/2014/main" id="{7A9921A6-FAB4-F4A9-5F98-923591BA4E91}"/>
              </a:ext>
            </a:extLst>
          </p:cNvPr>
          <p:cNvSpPr txBox="1">
            <a:spLocks/>
          </p:cNvSpPr>
          <p:nvPr/>
        </p:nvSpPr>
        <p:spPr>
          <a:xfrm>
            <a:off x="4326276" y="1806393"/>
            <a:ext cx="7467600" cy="4709478"/>
          </a:xfrm>
          <a:prstGeom prst="rect">
            <a:avLst/>
          </a:prstGeom>
          <a:solidFill>
            <a:srgbClr val="0D2031"/>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spcBef>
                <a:spcPts val="0"/>
              </a:spcBef>
              <a:spcAft>
                <a:spcPts val="2400"/>
              </a:spcAft>
              <a:buClr>
                <a:srgbClr val="FF0000"/>
              </a:buClr>
              <a:buFont typeface="Arial" panose="020B0604020202020204" pitchFamily="34" charset="0"/>
              <a:buChar char="•"/>
              <a:defRPr/>
            </a:pPr>
            <a:r>
              <a:rPr lang="en-US" sz="2800" b="1" dirty="0">
                <a:solidFill>
                  <a:prstClr val="white"/>
                </a:solidFill>
              </a:rPr>
              <a:t>Update Address </a:t>
            </a:r>
            <a:r>
              <a:rPr lang="en-US" sz="2800" dirty="0">
                <a:solidFill>
                  <a:prstClr val="white"/>
                </a:solidFill>
              </a:rPr>
              <a:t>– ensure contact information is correct within the DFAS.</a:t>
            </a:r>
          </a:p>
          <a:p>
            <a:pPr marL="342900" marR="0" lvl="0" indent="-342900" algn="l" defTabSz="914400" rtl="0" eaLnBrk="1" fontAlgn="auto" latinLnBrk="0" hangingPunct="1">
              <a:lnSpc>
                <a:spcPct val="110000"/>
              </a:lnSpc>
              <a:spcBef>
                <a:spcPts val="0"/>
              </a:spcBef>
              <a:spcAft>
                <a:spcPts val="24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TSP Beneficiaries </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beneficiaries are listed correctly and know how to access your TSP account.</a:t>
            </a:r>
          </a:p>
          <a:p>
            <a:pPr marL="342900" marR="0" lvl="0" indent="-342900" algn="l" defTabSz="914400" rtl="0" eaLnBrk="1" fontAlgn="auto" latinLnBrk="0" hangingPunct="1">
              <a:lnSpc>
                <a:spcPct val="110000"/>
              </a:lnSpc>
              <a:spcBef>
                <a:spcPts val="0"/>
              </a:spcBef>
              <a:spcAft>
                <a:spcPts val="6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Loans</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 loans against the TSP have 3 options</a:t>
            </a:r>
            <a:r>
              <a:rPr lang="en-US" sz="2800" dirty="0">
                <a:solidFill>
                  <a:prstClr val="white"/>
                </a:solidFill>
                <a:latin typeface="Calibri" panose="020F0502020204030204"/>
              </a:rPr>
              <a:t>:</a:t>
            </a:r>
            <a:endPar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lvl="1" indent="-342900" algn="l">
              <a:lnSpc>
                <a:spcPct val="110000"/>
              </a:lnSpc>
              <a:spcBef>
                <a:spcPts val="0"/>
              </a:spcBef>
              <a:spcAft>
                <a:spcPts val="6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Set up monthly payments</a:t>
            </a:r>
          </a:p>
          <a:p>
            <a:pPr marL="800100" lvl="1" indent="-342900" algn="l">
              <a:lnSpc>
                <a:spcPct val="110000"/>
              </a:lnSpc>
              <a:spcBef>
                <a:spcPts val="0"/>
              </a:spcBef>
              <a:spcAft>
                <a:spcPts val="6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Pay off the loan</a:t>
            </a:r>
          </a:p>
          <a:p>
            <a:pPr marL="800100" lvl="1" indent="-342900" algn="l">
              <a:lnSpc>
                <a:spcPct val="110000"/>
              </a:lnSpc>
              <a:spcBef>
                <a:spcPts val="0"/>
              </a:spcBef>
              <a:spcAft>
                <a:spcPts val="12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Allow loan to be foreclosed</a:t>
            </a:r>
          </a:p>
          <a:p>
            <a:pPr marL="342900" marR="0" lvl="0" indent="-342900" algn="l" defTabSz="914400" rtl="0" eaLnBrk="1" fontAlgn="auto" latinLnBrk="0" hangingPunct="1">
              <a:lnSpc>
                <a:spcPct val="110000"/>
              </a:lnSpc>
              <a:spcBef>
                <a:spcPts val="0"/>
              </a:spcBef>
              <a:spcAft>
                <a:spcPts val="24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NGR</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 visit the TSP website when you change status for information on TSP</a:t>
            </a:r>
          </a:p>
        </p:txBody>
      </p:sp>
      <p:grpSp>
        <p:nvGrpSpPr>
          <p:cNvPr id="23" name="Group 22">
            <a:extLst>
              <a:ext uri="{FF2B5EF4-FFF2-40B4-BE49-F238E27FC236}">
                <a16:creationId xmlns:a16="http://schemas.microsoft.com/office/drawing/2014/main" id="{CD496208-50C0-7412-59F6-DCF0A591EC2C}"/>
              </a:ext>
            </a:extLst>
          </p:cNvPr>
          <p:cNvGrpSpPr/>
          <p:nvPr/>
        </p:nvGrpSpPr>
        <p:grpSpPr>
          <a:xfrm>
            <a:off x="-650966" y="228601"/>
            <a:ext cx="4918166" cy="6629400"/>
            <a:chOff x="-650966" y="228601"/>
            <a:chExt cx="4918166" cy="6629400"/>
          </a:xfrm>
        </p:grpSpPr>
        <p:sp>
          <p:nvSpPr>
            <p:cNvPr id="17" name="Rectangle 16">
              <a:extLst>
                <a:ext uri="{FF2B5EF4-FFF2-40B4-BE49-F238E27FC236}">
                  <a16:creationId xmlns:a16="http://schemas.microsoft.com/office/drawing/2014/main" id="{E5EF7135-0B9B-B6D1-DBCD-B5C897DCE261}"/>
                </a:ext>
              </a:extLst>
            </p:cNvPr>
            <p:cNvSpPr/>
            <p:nvPr/>
          </p:nvSpPr>
          <p:spPr>
            <a:xfrm>
              <a:off x="836598" y="985585"/>
              <a:ext cx="2798267" cy="458531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4C2C8F6-FA20-A08B-C0CD-BF23F01058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03678" y="1521154"/>
              <a:ext cx="2018074" cy="1917997"/>
            </a:xfrm>
            <a:prstGeom prst="rect">
              <a:avLst/>
            </a:prstGeom>
          </p:spPr>
        </p:pic>
        <p:sp>
          <p:nvSpPr>
            <p:cNvPr id="18" name="Action Button: Go Forward or Next 17">
              <a:hlinkClick r:id="" action="ppaction://hlinkshowjump?jump=nextslide" highlightClick="1"/>
              <a:extLst>
                <a:ext uri="{FF2B5EF4-FFF2-40B4-BE49-F238E27FC236}">
                  <a16:creationId xmlns:a16="http://schemas.microsoft.com/office/drawing/2014/main" id="{6828A560-AE21-D7E5-6465-68BC5B397E20}"/>
                </a:ext>
              </a:extLst>
            </p:cNvPr>
            <p:cNvSpPr/>
            <p:nvPr/>
          </p:nvSpPr>
          <p:spPr>
            <a:xfrm>
              <a:off x="1938945" y="3933034"/>
              <a:ext cx="847960" cy="800256"/>
            </a:xfrm>
            <a:prstGeom prst="actionButtonForwardNext">
              <a:avLst/>
            </a:prstGeom>
            <a:solidFill>
              <a:schemeClr val="tx2">
                <a:lumMod val="60000"/>
                <a:lumOff val="40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91A5CA4-8AD5-6380-6492-578F2414E9F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0966" y="228601"/>
              <a:ext cx="4918166" cy="6629400"/>
            </a:xfrm>
            <a:prstGeom prst="rect">
              <a:avLst/>
            </a:prstGeom>
          </p:spPr>
        </p:pic>
      </p:grpSp>
      <p:sp>
        <p:nvSpPr>
          <p:cNvPr id="20" name="TextBox 19">
            <a:extLst>
              <a:ext uri="{FF2B5EF4-FFF2-40B4-BE49-F238E27FC236}">
                <a16:creationId xmlns:a16="http://schemas.microsoft.com/office/drawing/2014/main" id="{B70BF57F-153B-A4BC-C2DA-6E10F3353D7A}"/>
              </a:ext>
            </a:extLst>
          </p:cNvPr>
          <p:cNvSpPr txBox="1"/>
          <p:nvPr/>
        </p:nvSpPr>
        <p:spPr>
          <a:xfrm>
            <a:off x="58725" y="6390381"/>
            <a:ext cx="114495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60</a:t>
            </a:r>
          </a:p>
        </p:txBody>
      </p:sp>
    </p:spTree>
    <p:custDataLst>
      <p:tags r:id="rId1"/>
    </p:custDataLst>
    <p:extLst>
      <p:ext uri="{BB962C8B-B14F-4D97-AF65-F5344CB8AC3E}">
        <p14:creationId xmlns:p14="http://schemas.microsoft.com/office/powerpoint/2010/main" val="766043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B341A3-E13B-A585-BEA1-23EFDF38C83E}"/>
              </a:ext>
            </a:extLst>
          </p:cNvPr>
          <p:cNvSpPr/>
          <p:nvPr/>
        </p:nvSpPr>
        <p:spPr>
          <a:xfrm>
            <a:off x="8027020" y="914400"/>
            <a:ext cx="3962400" cy="5715000"/>
          </a:xfrm>
          <a:prstGeom prst="rect">
            <a:avLst/>
          </a:prstGeom>
          <a:solidFill>
            <a:schemeClr val="accent1">
              <a:lumMod val="50000"/>
            </a:schemeClr>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2A26B1-2103-EABF-424A-620EF3B0D718}"/>
              </a:ext>
            </a:extLst>
          </p:cNvPr>
          <p:cNvSpPr/>
          <p:nvPr/>
        </p:nvSpPr>
        <p:spPr>
          <a:xfrm>
            <a:off x="228600" y="914400"/>
            <a:ext cx="3962400" cy="5715000"/>
          </a:xfrm>
          <a:prstGeom prst="rect">
            <a:avLst/>
          </a:prstGeom>
          <a:solidFill>
            <a:schemeClr val="accent1">
              <a:lumMod val="50000"/>
            </a:schemeClr>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18C90F-C89C-5821-3088-099A4833C613}"/>
              </a:ext>
            </a:extLst>
          </p:cNvPr>
          <p:cNvSpPr txBox="1">
            <a:spLocks/>
          </p:cNvSpPr>
          <p:nvPr/>
        </p:nvSpPr>
        <p:spPr>
          <a:xfrm>
            <a:off x="2933700" y="-381000"/>
            <a:ext cx="6324600" cy="17003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RETIREMENT PLANS</a:t>
            </a:r>
          </a:p>
        </p:txBody>
      </p:sp>
      <p:sp>
        <p:nvSpPr>
          <p:cNvPr id="3" name="Content Placeholder 4">
            <a:extLst>
              <a:ext uri="{FF2B5EF4-FFF2-40B4-BE49-F238E27FC236}">
                <a16:creationId xmlns:a16="http://schemas.microsoft.com/office/drawing/2014/main" id="{3451B7D1-66E9-CBBE-A55F-DE9F76F4F14F}"/>
              </a:ext>
            </a:extLst>
          </p:cNvPr>
          <p:cNvSpPr txBox="1">
            <a:spLocks/>
          </p:cNvSpPr>
          <p:nvPr/>
        </p:nvSpPr>
        <p:spPr>
          <a:xfrm>
            <a:off x="507379" y="2620153"/>
            <a:ext cx="3505200" cy="2387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Traditional company pension plan –  ultimate retirement benefit is definite and determinable as a dollar amount. </a:t>
            </a:r>
            <a:br>
              <a:rPr kumimoji="0" lang="en-US" sz="2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endParaRPr kumimoji="0" lang="en-US" sz="2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760DB1BE-5B04-A9A4-A730-6B92F27AC106}"/>
              </a:ext>
            </a:extLst>
          </p:cNvPr>
          <p:cNvSpPr txBox="1"/>
          <p:nvPr/>
        </p:nvSpPr>
        <p:spPr>
          <a:xfrm>
            <a:off x="909811" y="1152974"/>
            <a:ext cx="270033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DEFINED–BENEFIT PLAN</a:t>
            </a:r>
          </a:p>
        </p:txBody>
      </p:sp>
      <p:sp>
        <p:nvSpPr>
          <p:cNvPr id="5" name="TextBox 4">
            <a:extLst>
              <a:ext uri="{FF2B5EF4-FFF2-40B4-BE49-F238E27FC236}">
                <a16:creationId xmlns:a16="http://schemas.microsoft.com/office/drawing/2014/main" id="{40C7189D-1D5D-7CAF-2B47-131C0ED1B0B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0D9B7A53-A711-216E-DF4B-3FF5B1697546}"/>
              </a:ext>
            </a:extLst>
          </p:cNvPr>
          <p:cNvSpPr txBox="1">
            <a:spLocks/>
          </p:cNvSpPr>
          <p:nvPr/>
        </p:nvSpPr>
        <p:spPr>
          <a:xfrm>
            <a:off x="8040032" y="2482749"/>
            <a:ext cx="3804428" cy="3994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rPr>
              <a:t>The contribution is defined - yet the ultimate benefit to be paid is not. </a:t>
            </a:r>
          </a:p>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altLang="en-US" sz="6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en-US" sz="22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rPr>
              <a:t>For example: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401(k) and 403(b) plans</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TSP</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Simple IRA, Roth IRA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SEP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Employee Stock Ownership (ESOP)</a:t>
            </a:r>
          </a:p>
        </p:txBody>
      </p:sp>
      <p:sp>
        <p:nvSpPr>
          <p:cNvPr id="7" name="Content Placeholder 4">
            <a:extLst>
              <a:ext uri="{FF2B5EF4-FFF2-40B4-BE49-F238E27FC236}">
                <a16:creationId xmlns:a16="http://schemas.microsoft.com/office/drawing/2014/main" id="{960A7272-6204-C918-F9AB-093F5654082B}"/>
              </a:ext>
            </a:extLst>
          </p:cNvPr>
          <p:cNvSpPr txBox="1">
            <a:spLocks/>
          </p:cNvSpPr>
          <p:nvPr/>
        </p:nvSpPr>
        <p:spPr>
          <a:xfrm>
            <a:off x="8342046" y="1093074"/>
            <a:ext cx="3200400" cy="13716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DEFINED-CONTRIBUTION PLAN:</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a:p>
            <a:pPr marL="0" marR="0" lvl="2"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44546A">
                  <a:lumMod val="60000"/>
                  <a:lumOff val="40000"/>
                </a:srgbClr>
              </a:solidFill>
              <a:effectLst/>
              <a:uLnTx/>
              <a:uFillTx/>
              <a:latin typeface="Franklin Gothic Medium" panose="020B0603020102020204" pitchFamily="34" charset="0"/>
              <a:ea typeface="+mn-ea"/>
              <a:cs typeface="+mn-cs"/>
            </a:endParaRPr>
          </a:p>
          <a:p>
            <a:pPr marL="236538" marR="0" lvl="2" indent="0" algn="ctr" defTabSz="914400" rtl="0" eaLnBrk="1" fontAlgn="auto" latinLnBrk="0" hangingPunct="1">
              <a:lnSpc>
                <a:spcPct val="90000"/>
              </a:lnSpc>
              <a:spcBef>
                <a:spcPts val="500"/>
              </a:spcBef>
              <a:spcAft>
                <a:spcPts val="0"/>
              </a:spcAft>
              <a:buClrTx/>
              <a:buSzPct val="92000"/>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charset="-128"/>
              <a:cs typeface="ＭＳ Ｐゴシック" charset="-128"/>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C773854D-F3AB-BCFB-FE27-35F1480D2889}"/>
              </a:ext>
            </a:extLst>
          </p:cNvPr>
          <p:cNvCxnSpPr>
            <a:cxnSpLocks/>
          </p:cNvCxnSpPr>
          <p:nvPr/>
        </p:nvCxnSpPr>
        <p:spPr>
          <a:xfrm>
            <a:off x="685800" y="2438400"/>
            <a:ext cx="3326779" cy="0"/>
          </a:xfrm>
          <a:prstGeom prst="line">
            <a:avLst/>
          </a:prstGeom>
          <a:ln w="28575">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2274C9BF-8921-3B21-2996-EEB7DD9586B2}"/>
              </a:ext>
            </a:extLst>
          </p:cNvPr>
          <p:cNvCxnSpPr>
            <a:cxnSpLocks/>
          </p:cNvCxnSpPr>
          <p:nvPr/>
        </p:nvCxnSpPr>
        <p:spPr>
          <a:xfrm>
            <a:off x="8342046" y="2362200"/>
            <a:ext cx="3326779" cy="0"/>
          </a:xfrm>
          <a:prstGeom prst="line">
            <a:avLst/>
          </a:prstGeom>
          <a:ln w="28575">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76C39B34-38A6-DDA2-D652-CDB4CEB06170}"/>
              </a:ext>
            </a:extLst>
          </p:cNvPr>
          <p:cNvCxnSpPr>
            <a:cxnSpLocks/>
          </p:cNvCxnSpPr>
          <p:nvPr/>
        </p:nvCxnSpPr>
        <p:spPr>
          <a:xfrm>
            <a:off x="9144000" y="3733800"/>
            <a:ext cx="1762825" cy="0"/>
          </a:xfrm>
          <a:prstGeom prst="line">
            <a:avLst/>
          </a:prstGeom>
          <a:ln>
            <a:solidFill>
              <a:srgbClr val="00B0F0"/>
            </a:solidFill>
            <a:prstDash val="sysDot"/>
          </a:ln>
        </p:spPr>
        <p:style>
          <a:lnRef idx="1">
            <a:schemeClr val="accent4"/>
          </a:lnRef>
          <a:fillRef idx="0">
            <a:schemeClr val="accent4"/>
          </a:fillRef>
          <a:effectRef idx="0">
            <a:schemeClr val="accent4"/>
          </a:effectRef>
          <a:fontRef idx="minor">
            <a:schemeClr val="tx1"/>
          </a:fontRef>
        </p:style>
      </p:cxnSp>
      <p:pic>
        <p:nvPicPr>
          <p:cNvPr id="17" name="Picture 16">
            <a:extLst>
              <a:ext uri="{FF2B5EF4-FFF2-40B4-BE49-F238E27FC236}">
                <a16:creationId xmlns:a16="http://schemas.microsoft.com/office/drawing/2014/main" id="{BA090F2B-FCD1-A40C-30A9-39430589192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3271954" y="1976552"/>
            <a:ext cx="5714998" cy="3590694"/>
          </a:xfrm>
          <a:prstGeom prst="rect">
            <a:avLst/>
          </a:prstGeom>
          <a:ln>
            <a:solidFill>
              <a:srgbClr val="00B050"/>
            </a:solidFill>
          </a:ln>
          <a:effectLst>
            <a:outerShdw blurRad="393700" dist="406400" dir="3180000" algn="ctr" rotWithShape="0">
              <a:srgbClr val="000000">
                <a:alpha val="43137"/>
              </a:srgbClr>
            </a:outerShdw>
          </a:effectLst>
        </p:spPr>
      </p:pic>
    </p:spTree>
    <p:custDataLst>
      <p:tags r:id="rId1"/>
    </p:custDataLst>
    <p:extLst>
      <p:ext uri="{BB962C8B-B14F-4D97-AF65-F5344CB8AC3E}">
        <p14:creationId xmlns:p14="http://schemas.microsoft.com/office/powerpoint/2010/main" val="3720736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771A81-6F2F-FA3D-C91E-F94572B1F78F}"/>
              </a:ext>
            </a:extLst>
          </p:cNvPr>
          <p:cNvPicPr>
            <a:picLocks noChangeAspect="1"/>
          </p:cNvPicPr>
          <p:nvPr/>
        </p:nvPicPr>
        <p:blipFill>
          <a:blip r:embed="rId5"/>
          <a:stretch>
            <a:fillRect/>
          </a:stretch>
        </p:blipFill>
        <p:spPr>
          <a:xfrm>
            <a:off x="4957889" y="0"/>
            <a:ext cx="436815" cy="6858000"/>
          </a:xfrm>
          <a:prstGeom prst="rect">
            <a:avLst/>
          </a:prstGeom>
        </p:spPr>
      </p:pic>
      <p:sp>
        <p:nvSpPr>
          <p:cNvPr id="2" name="TextBox 1">
            <a:extLst>
              <a:ext uri="{FF2B5EF4-FFF2-40B4-BE49-F238E27FC236}">
                <a16:creationId xmlns:a16="http://schemas.microsoft.com/office/drawing/2014/main" id="{E8A34801-2DD6-3732-7B16-414C92E78F6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501E70A-E4A6-152A-352A-237EE47CAD2B}"/>
              </a:ext>
            </a:extLst>
          </p:cNvPr>
          <p:cNvSpPr txBox="1">
            <a:spLocks/>
          </p:cNvSpPr>
          <p:nvPr/>
        </p:nvSpPr>
        <p:spPr>
          <a:xfrm>
            <a:off x="588118" y="1175187"/>
            <a:ext cx="4114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HIGH-3 MILITARY RETIREMENT PLAN</a:t>
            </a:r>
          </a:p>
        </p:txBody>
      </p:sp>
      <p:sp>
        <p:nvSpPr>
          <p:cNvPr id="4" name="TextBox 3">
            <a:extLst>
              <a:ext uri="{FF2B5EF4-FFF2-40B4-BE49-F238E27FC236}">
                <a16:creationId xmlns:a16="http://schemas.microsoft.com/office/drawing/2014/main" id="{F8F07C0E-CC2E-4F88-D104-2EBB77912E6B}"/>
              </a:ext>
            </a:extLst>
          </p:cNvPr>
          <p:cNvSpPr txBox="1"/>
          <p:nvPr/>
        </p:nvSpPr>
        <p:spPr>
          <a:xfrm>
            <a:off x="5695445" y="1983878"/>
            <a:ext cx="6239453" cy="36317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Calibri" panose="020F0502020204030204"/>
                <a:ea typeface="+mn-ea"/>
                <a:cs typeface="+mn-cs"/>
              </a:rPr>
              <a:t>Defined Benefit:</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Calculated using 2.5% multiplied by number of years multiplied by highest 36 months of basic pay</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Available only after 20 years of service</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Service member may have TSP, but with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NO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matching</a:t>
            </a:r>
          </a:p>
        </p:txBody>
      </p:sp>
      <p:sp>
        <p:nvSpPr>
          <p:cNvPr id="5" name="TextBox 4">
            <a:extLst>
              <a:ext uri="{FF2B5EF4-FFF2-40B4-BE49-F238E27FC236}">
                <a16:creationId xmlns:a16="http://schemas.microsoft.com/office/drawing/2014/main" id="{279DED34-90B9-E620-6274-2DAB61ACF8D5}"/>
              </a:ext>
            </a:extLst>
          </p:cNvPr>
          <p:cNvSpPr txBox="1"/>
          <p:nvPr/>
        </p:nvSpPr>
        <p:spPr>
          <a:xfrm>
            <a:off x="5695445" y="420350"/>
            <a:ext cx="595420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Calibri" panose="020F0502020204030204"/>
                <a:ea typeface="+mn-ea"/>
                <a:cs typeface="+mn-cs"/>
              </a:rPr>
              <a:t>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Entered Service before January 1, 2018</a:t>
            </a:r>
          </a:p>
        </p:txBody>
      </p:sp>
      <p:sp>
        <p:nvSpPr>
          <p:cNvPr id="7" name="TextBox 6">
            <a:extLst>
              <a:ext uri="{FF2B5EF4-FFF2-40B4-BE49-F238E27FC236}">
                <a16:creationId xmlns:a16="http://schemas.microsoft.com/office/drawing/2014/main" id="{0975E015-9566-4B98-D6DF-F3157E53D9A8}"/>
              </a:ext>
            </a:extLst>
          </p:cNvPr>
          <p:cNvSpPr txBox="1"/>
          <p:nvPr/>
        </p:nvSpPr>
        <p:spPr>
          <a:xfrm>
            <a:off x="1295400" y="6206817"/>
            <a:ext cx="108966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C00000"/>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visit the Military Pay website: https://militarypay.defense.gov/</a:t>
            </a:r>
          </a:p>
        </p:txBody>
      </p:sp>
      <p:pic>
        <p:nvPicPr>
          <p:cNvPr id="17" name="Picture 16">
            <a:extLst>
              <a:ext uri="{FF2B5EF4-FFF2-40B4-BE49-F238E27FC236}">
                <a16:creationId xmlns:a16="http://schemas.microsoft.com/office/drawing/2014/main" id="{861B44D2-C4B2-B759-B14C-06EE28C229C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7058" y="3926585"/>
            <a:ext cx="2867499" cy="2054224"/>
          </a:xfrm>
          <a:prstGeom prst="rect">
            <a:avLst/>
          </a:prstGeom>
        </p:spPr>
      </p:pic>
      <p:pic>
        <p:nvPicPr>
          <p:cNvPr id="18" name="Picture 17">
            <a:extLst>
              <a:ext uri="{FF2B5EF4-FFF2-40B4-BE49-F238E27FC236}">
                <a16:creationId xmlns:a16="http://schemas.microsoft.com/office/drawing/2014/main" id="{C3C416CE-E524-613A-3F01-AC413D00EE0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029192">
            <a:off x="185825" y="3029433"/>
            <a:ext cx="3072775" cy="3006723"/>
          </a:xfrm>
          <a:prstGeom prst="rect">
            <a:avLst/>
          </a:prstGeom>
        </p:spPr>
      </p:pic>
      <p:cxnSp>
        <p:nvCxnSpPr>
          <p:cNvPr id="20" name="Straight Connector 19">
            <a:extLst>
              <a:ext uri="{FF2B5EF4-FFF2-40B4-BE49-F238E27FC236}">
                <a16:creationId xmlns:a16="http://schemas.microsoft.com/office/drawing/2014/main" id="{0E7C8E35-1646-30B1-1C1A-CBB80FF0583E}"/>
              </a:ext>
            </a:extLst>
          </p:cNvPr>
          <p:cNvCxnSpPr>
            <a:cxnSpLocks/>
          </p:cNvCxnSpPr>
          <p:nvPr/>
        </p:nvCxnSpPr>
        <p:spPr>
          <a:xfrm>
            <a:off x="924635" y="3276600"/>
            <a:ext cx="3100157"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9892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a:t>
            </a:r>
          </a:p>
        </p:txBody>
      </p:sp>
      <p:sp>
        <p:nvSpPr>
          <p:cNvPr id="10" name="TextBox 9">
            <a:extLst>
              <a:ext uri="{FF2B5EF4-FFF2-40B4-BE49-F238E27FC236}">
                <a16:creationId xmlns:a16="http://schemas.microsoft.com/office/drawing/2014/main" id="{3A118A8F-A794-469A-837E-C53F25953CE2}"/>
              </a:ext>
            </a:extLst>
          </p:cNvPr>
          <p:cNvSpPr txBox="1"/>
          <p:nvPr/>
        </p:nvSpPr>
        <p:spPr>
          <a:xfrm>
            <a:off x="88042" y="6349429"/>
            <a:ext cx="105239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a:t>
            </a:r>
          </a:p>
        </p:txBody>
      </p:sp>
      <p:sp>
        <p:nvSpPr>
          <p:cNvPr id="23" name="TextBox 22"/>
          <p:cNvSpPr txBox="1"/>
          <p:nvPr/>
        </p:nvSpPr>
        <p:spPr>
          <a:xfrm>
            <a:off x="349461" y="1615442"/>
            <a:ext cx="5006635" cy="43704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BD0FF"/>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1" i="0" u="none" strike="noStrike" kern="1200" cap="none" spc="0" normalizeH="0" baseline="0" noProof="0" dirty="0">
              <a:ln>
                <a:noFill/>
              </a:ln>
              <a:solidFill>
                <a:srgbClr val="4BD0FF"/>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Evaluate current military income and compensation. </a:t>
            </a: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Compare military income and compensation to projected civilian salary equivalent.</a:t>
            </a: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Examine the difference in tax liability between current military compensation and projected civilian salary.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5529782" y="1974246"/>
            <a:ext cx="3116170" cy="1436912"/>
          </a:xfrm>
          <a:prstGeom prst="rect">
            <a:avLst/>
          </a:prstGeom>
          <a:solidFill>
            <a:schemeClr val="tx2">
              <a:alpha val="64000"/>
            </a:schemeClr>
          </a:solidFill>
          <a:ln w="38100">
            <a:solidFill>
              <a:srgbClr val="E7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F65C3140-C12A-AE1D-E1F7-FCDDED053CB1}"/>
              </a:ext>
            </a:extLst>
          </p:cNvPr>
          <p:cNvGrpSpPr/>
          <p:nvPr/>
        </p:nvGrpSpPr>
        <p:grpSpPr>
          <a:xfrm>
            <a:off x="5529782" y="1801508"/>
            <a:ext cx="6616390" cy="3376282"/>
            <a:chOff x="3611880" y="971550"/>
            <a:chExt cx="6888579" cy="3429000"/>
          </a:xfrm>
        </p:grpSpPr>
        <p:graphicFrame>
          <p:nvGraphicFramePr>
            <p:cNvPr id="73" name="Chart 72">
              <a:extLst>
                <a:ext uri="{FF2B5EF4-FFF2-40B4-BE49-F238E27FC236}">
                  <a16:creationId xmlns:a16="http://schemas.microsoft.com/office/drawing/2014/main" id="{1B9377BE-3F24-6394-259F-CAD145A639B8}"/>
                </a:ext>
              </a:extLst>
            </p:cNvPr>
            <p:cNvGraphicFramePr/>
            <p:nvPr/>
          </p:nvGraphicFramePr>
          <p:xfrm>
            <a:off x="4064885" y="97155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74" name="Rectangle 73">
              <a:extLst>
                <a:ext uri="{FF2B5EF4-FFF2-40B4-BE49-F238E27FC236}">
                  <a16:creationId xmlns:a16="http://schemas.microsoft.com/office/drawing/2014/main" id="{E8DFF570-FDC2-20AA-1A20-B95106216DCE}"/>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E6CED2C8-7605-4E28-0B5D-26DB95F76BA0}"/>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6B5B0B5A-725E-6019-28FC-5DACBDCBBF2E}"/>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C9160543-0270-6203-C941-56AA272DA10A}"/>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78" name="Rectangle 77">
              <a:extLst>
                <a:ext uri="{FF2B5EF4-FFF2-40B4-BE49-F238E27FC236}">
                  <a16:creationId xmlns:a16="http://schemas.microsoft.com/office/drawing/2014/main" id="{60F4E984-25D1-10FC-A13A-4D1A207CA4D6}"/>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2ECE9A73-977D-95F5-A85C-11E4FF1FECC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1809D099-B8CB-F0F2-44E0-EDC2621551E7}"/>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81" name="TextBox 80">
              <a:extLst>
                <a:ext uri="{FF2B5EF4-FFF2-40B4-BE49-F238E27FC236}">
                  <a16:creationId xmlns:a16="http://schemas.microsoft.com/office/drawing/2014/main" id="{6ADD8A59-7FE3-FE61-7A8C-41E175A42E9E}"/>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82" name="Oval 81">
              <a:extLst>
                <a:ext uri="{FF2B5EF4-FFF2-40B4-BE49-F238E27FC236}">
                  <a16:creationId xmlns:a16="http://schemas.microsoft.com/office/drawing/2014/main" id="{99538D88-C384-4F28-9576-02DACC5DB01A}"/>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242132FA-4368-630D-8FB8-22025BD250B7}"/>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84" name="Rectangle 83">
              <a:extLst>
                <a:ext uri="{FF2B5EF4-FFF2-40B4-BE49-F238E27FC236}">
                  <a16:creationId xmlns:a16="http://schemas.microsoft.com/office/drawing/2014/main" id="{0905BFBB-2E7C-131A-EEF8-F5C3A775200B}"/>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EDEB27F-AF21-2165-E68D-05FDCD1A36C2}"/>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A8CD0666-EA83-63AF-E292-07E386CF2B0F}"/>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77CC0F22-BA2B-7F96-22B9-DA001850711B}"/>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88" name="Rectangle 87">
              <a:extLst>
                <a:ext uri="{FF2B5EF4-FFF2-40B4-BE49-F238E27FC236}">
                  <a16:creationId xmlns:a16="http://schemas.microsoft.com/office/drawing/2014/main" id="{5C5E979E-C2DA-2790-F4B1-8E546944F634}"/>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B3D03C54-48AB-87F6-5279-BA921C8289CF}"/>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F5E633C2-B2C1-5505-2814-094703498269}"/>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FE3AFED8-1E1F-630E-107A-ACE6B295F843}"/>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92" name="Rectangle 91">
              <a:extLst>
                <a:ext uri="{FF2B5EF4-FFF2-40B4-BE49-F238E27FC236}">
                  <a16:creationId xmlns:a16="http://schemas.microsoft.com/office/drawing/2014/main" id="{2FB79575-E50F-13F3-16A7-88E3C1AE2D88}"/>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D442565A-C497-3E95-2366-DCDDC31EE70A}"/>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938816B5-FA90-53C9-CA90-9FF28451D652}"/>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004FD0E7-4EEF-754E-A907-166DA2186C7C}"/>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DA8393E7-E89B-870F-2831-FBEC1E20A2F1}"/>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C751F96C-37B0-87CA-EA5F-5F5AA2A1187B}"/>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90DFE725-B94D-EC80-EAAF-27DBD5FE9A37}"/>
                </a:ext>
              </a:extLst>
            </p:cNvPr>
            <p:cNvGrpSpPr/>
            <p:nvPr/>
          </p:nvGrpSpPr>
          <p:grpSpPr>
            <a:xfrm>
              <a:off x="6139421" y="1886179"/>
              <a:ext cx="1665250" cy="1597050"/>
              <a:chOff x="5080635" y="3075694"/>
              <a:chExt cx="2194560" cy="2194560"/>
            </a:xfrm>
          </p:grpSpPr>
          <p:sp>
            <p:nvSpPr>
              <p:cNvPr id="100" name="Arc 99">
                <a:extLst>
                  <a:ext uri="{FF2B5EF4-FFF2-40B4-BE49-F238E27FC236}">
                    <a16:creationId xmlns:a16="http://schemas.microsoft.com/office/drawing/2014/main" id="{6925E711-0C6F-0ADF-D422-4DEBB2AF2685}"/>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0C4E095-3FE2-B7B5-94A0-AD9B8F59A42B}"/>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9" name="Rounded Rectangle 41">
              <a:extLst>
                <a:ext uri="{FF2B5EF4-FFF2-40B4-BE49-F238E27FC236}">
                  <a16:creationId xmlns:a16="http://schemas.microsoft.com/office/drawing/2014/main" id="{44F0CB15-6DDB-F733-127B-799F7BAD7EEA}"/>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17707114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6D03AD-FC7E-778A-38FF-EE4E96259002}"/>
              </a:ext>
            </a:extLst>
          </p:cNvPr>
          <p:cNvGrpSpPr/>
          <p:nvPr/>
        </p:nvGrpSpPr>
        <p:grpSpPr>
          <a:xfrm rot="5400000">
            <a:off x="4305300" y="962502"/>
            <a:ext cx="3505200" cy="5105400"/>
            <a:chOff x="4343400" y="1000602"/>
            <a:chExt cx="3505200" cy="5105400"/>
          </a:xfrm>
        </p:grpSpPr>
        <p:sp>
          <p:nvSpPr>
            <p:cNvPr id="16" name="Rectangle 15">
              <a:extLst>
                <a:ext uri="{FF2B5EF4-FFF2-40B4-BE49-F238E27FC236}">
                  <a16:creationId xmlns:a16="http://schemas.microsoft.com/office/drawing/2014/main" id="{2B19FEC1-AFCE-8B04-64B4-864578B9C527}"/>
                </a:ext>
              </a:extLst>
            </p:cNvPr>
            <p:cNvSpPr/>
            <p:nvPr/>
          </p:nvSpPr>
          <p:spPr>
            <a:xfrm>
              <a:off x="4343400" y="1000602"/>
              <a:ext cx="3505200" cy="5105400"/>
            </a:xfrm>
            <a:prstGeom prst="rect">
              <a:avLst/>
            </a:prstGeom>
            <a:solidFill>
              <a:schemeClr val="accent6">
                <a:lumMod val="40000"/>
                <a:lumOff val="60000"/>
              </a:schemeClr>
            </a:solidFill>
            <a:effectLst>
              <a:outerShdw blurRad="228600" dist="2794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5F22A10-5B58-2B1E-D768-25C387BF1E6E}"/>
                </a:ext>
              </a:extLst>
            </p:cNvPr>
            <p:cNvSpPr/>
            <p:nvPr/>
          </p:nvSpPr>
          <p:spPr>
            <a:xfrm rot="10800000">
              <a:off x="4634706" y="2753229"/>
              <a:ext cx="2953069" cy="2938938"/>
            </a:xfrm>
            <a:prstGeom prst="ellipse">
              <a:avLst/>
            </a:prstGeom>
            <a:solidFill>
              <a:schemeClr val="accent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FCD746C-DFF1-31B4-E475-8408AE6C1E8D}"/>
                </a:ext>
              </a:extLst>
            </p:cNvPr>
            <p:cNvSpPr/>
            <p:nvPr/>
          </p:nvSpPr>
          <p:spPr>
            <a:xfrm rot="10800000">
              <a:off x="4643200" y="1283760"/>
              <a:ext cx="2953069" cy="2938938"/>
            </a:xfrm>
            <a:prstGeom prst="ellipse">
              <a:avLst/>
            </a:prstGeom>
            <a:solidFill>
              <a:srgbClr val="FF00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B2D76421-3124-989D-C280-DBFF71663F27}"/>
              </a:ext>
            </a:extLst>
          </p:cNvPr>
          <p:cNvSpPr/>
          <p:nvPr/>
        </p:nvSpPr>
        <p:spPr>
          <a:xfrm>
            <a:off x="8001002" y="962502"/>
            <a:ext cx="3962400" cy="5105400"/>
          </a:xfrm>
          <a:prstGeom prst="rect">
            <a:avLst/>
          </a:prstGeom>
          <a:solidFill>
            <a:srgbClr val="183D5E"/>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78101EA-486A-5F18-A20B-59CEB280B7BE}"/>
              </a:ext>
            </a:extLst>
          </p:cNvPr>
          <p:cNvSpPr/>
          <p:nvPr/>
        </p:nvSpPr>
        <p:spPr>
          <a:xfrm>
            <a:off x="228600" y="962502"/>
            <a:ext cx="3962400" cy="5105400"/>
          </a:xfrm>
          <a:prstGeom prst="rect">
            <a:avLst/>
          </a:prstGeom>
          <a:solidFill>
            <a:srgbClr val="183D5E"/>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08A9378-4E84-9327-54B8-D411431D5EF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0B34303F-FD75-BEDD-0DD9-6D889D12FD4D}"/>
              </a:ext>
            </a:extLst>
          </p:cNvPr>
          <p:cNvSpPr txBox="1">
            <a:spLocks/>
          </p:cNvSpPr>
          <p:nvPr/>
        </p:nvSpPr>
        <p:spPr>
          <a:xfrm>
            <a:off x="1524000" y="-72986"/>
            <a:ext cx="9932991"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BLENDED RETIREMENT SYSTEM (BRS)</a:t>
            </a:r>
          </a:p>
        </p:txBody>
      </p:sp>
      <p:sp>
        <p:nvSpPr>
          <p:cNvPr id="4" name="TextBox 3">
            <a:extLst>
              <a:ext uri="{FF2B5EF4-FFF2-40B4-BE49-F238E27FC236}">
                <a16:creationId xmlns:a16="http://schemas.microsoft.com/office/drawing/2014/main" id="{029E5CFA-57E2-43A7-4CD6-494B8E14D684}"/>
              </a:ext>
            </a:extLst>
          </p:cNvPr>
          <p:cNvSpPr txBox="1"/>
          <p:nvPr/>
        </p:nvSpPr>
        <p:spPr>
          <a:xfrm>
            <a:off x="602891" y="1287958"/>
            <a:ext cx="3054709"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Defined Benefit:</a:t>
            </a:r>
          </a:p>
          <a:p>
            <a:pPr marL="396875" marR="0" lvl="1" indent="-3429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Calculated using 2% multiplied by number of years, after 20 years of service</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86D469-41D2-69FD-6E5C-05709EB20099}"/>
              </a:ext>
            </a:extLst>
          </p:cNvPr>
          <p:cNvSpPr txBox="1"/>
          <p:nvPr/>
        </p:nvSpPr>
        <p:spPr>
          <a:xfrm>
            <a:off x="8229600" y="1059120"/>
            <a:ext cx="3733800" cy="47397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Defined Contribution (TSP):</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Service member contributes percentage of pay into TSP</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Government contributes matching up to 5%</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Service member retains all contributions and matching after 2 years</a:t>
            </a:r>
          </a:p>
        </p:txBody>
      </p:sp>
      <p:sp>
        <p:nvSpPr>
          <p:cNvPr id="12" name="TextBox 11">
            <a:extLst>
              <a:ext uri="{FF2B5EF4-FFF2-40B4-BE49-F238E27FC236}">
                <a16:creationId xmlns:a16="http://schemas.microsoft.com/office/drawing/2014/main" id="{0A594E55-F761-EE3F-607B-16C2BBDC2E52}"/>
              </a:ext>
            </a:extLst>
          </p:cNvPr>
          <p:cNvSpPr txBox="1"/>
          <p:nvPr/>
        </p:nvSpPr>
        <p:spPr>
          <a:xfrm>
            <a:off x="1131818" y="6233398"/>
            <a:ext cx="11486902" cy="400110"/>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
                <a:srgbClr val="00B0F0"/>
              </a:buClr>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visit the BRS website: https://militarypay.defense.gov/BlendedRetirement/</a:t>
            </a:r>
          </a:p>
        </p:txBody>
      </p:sp>
    </p:spTree>
    <p:custDataLst>
      <p:tags r:id="rId1"/>
    </p:custDataLst>
    <p:extLst>
      <p:ext uri="{BB962C8B-B14F-4D97-AF65-F5344CB8AC3E}">
        <p14:creationId xmlns:p14="http://schemas.microsoft.com/office/powerpoint/2010/main" val="1085220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6B97BA-DDD5-A320-97D3-CA12407764ED}"/>
              </a:ext>
            </a:extLst>
          </p:cNvPr>
          <p:cNvPicPr>
            <a:picLocks noChangeAspect="1"/>
          </p:cNvPicPr>
          <p:nvPr/>
        </p:nvPicPr>
        <p:blipFill>
          <a:blip r:embed="rId5"/>
          <a:stretch>
            <a:fillRect/>
          </a:stretch>
        </p:blipFill>
        <p:spPr>
          <a:xfrm>
            <a:off x="18536" y="2686972"/>
            <a:ext cx="12154928" cy="476664"/>
          </a:xfrm>
          <a:prstGeom prst="rect">
            <a:avLst/>
          </a:prstGeom>
        </p:spPr>
      </p:pic>
      <p:sp>
        <p:nvSpPr>
          <p:cNvPr id="2" name="TextBox 1">
            <a:extLst>
              <a:ext uri="{FF2B5EF4-FFF2-40B4-BE49-F238E27FC236}">
                <a16:creationId xmlns:a16="http://schemas.microsoft.com/office/drawing/2014/main" id="{E52F7593-B67C-3BC2-A503-B9FEBA78B2C8}"/>
              </a:ext>
            </a:extLst>
          </p:cNvPr>
          <p:cNvSpPr txBox="1"/>
          <p:nvPr/>
        </p:nvSpPr>
        <p:spPr>
          <a:xfrm>
            <a:off x="58725" y="6390381"/>
            <a:ext cx="114495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3D6E850E-104C-7F8F-0ABE-7D585E42C8A4}"/>
              </a:ext>
            </a:extLst>
          </p:cNvPr>
          <p:cNvSpPr txBox="1">
            <a:spLocks/>
          </p:cNvSpPr>
          <p:nvPr/>
        </p:nvSpPr>
        <p:spPr>
          <a:xfrm>
            <a:off x="1752600" y="-262381"/>
            <a:ext cx="8968952" cy="1811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EMPLOYER RETIREMENT PLANS</a:t>
            </a:r>
          </a:p>
        </p:txBody>
      </p:sp>
      <p:pic>
        <p:nvPicPr>
          <p:cNvPr id="6" name="Picture 5">
            <a:extLst>
              <a:ext uri="{FF2B5EF4-FFF2-40B4-BE49-F238E27FC236}">
                <a16:creationId xmlns:a16="http://schemas.microsoft.com/office/drawing/2014/main" id="{1FE5C3C3-4BE9-5DD3-2EED-A1A1CF603590}"/>
              </a:ext>
            </a:extLst>
          </p:cNvPr>
          <p:cNvPicPr>
            <a:picLocks noChangeAspect="1"/>
          </p:cNvPicPr>
          <p:nvPr/>
        </p:nvPicPr>
        <p:blipFill>
          <a:blip r:embed="rId6"/>
          <a:stretch>
            <a:fillRect/>
          </a:stretch>
        </p:blipFill>
        <p:spPr>
          <a:xfrm>
            <a:off x="5867401" y="3628314"/>
            <a:ext cx="6046230" cy="2866962"/>
          </a:xfrm>
          <a:prstGeom prst="rect">
            <a:avLst/>
          </a:prstGeom>
          <a:ln>
            <a:solidFill>
              <a:schemeClr val="bg2">
                <a:lumMod val="25000"/>
              </a:schemeClr>
            </a:solidFill>
          </a:ln>
          <a:effectLst>
            <a:outerShdw blurRad="203200" dist="266700" dir="2700000" algn="tl" rotWithShape="0">
              <a:prstClr val="black">
                <a:alpha val="40000"/>
              </a:prstClr>
            </a:outerShdw>
          </a:effectLst>
        </p:spPr>
      </p:pic>
      <p:sp>
        <p:nvSpPr>
          <p:cNvPr id="7" name="TextBox 6">
            <a:extLst>
              <a:ext uri="{FF2B5EF4-FFF2-40B4-BE49-F238E27FC236}">
                <a16:creationId xmlns:a16="http://schemas.microsoft.com/office/drawing/2014/main" id="{EC685AAD-FD0F-5429-3F39-71E696127E80}"/>
              </a:ext>
            </a:extLst>
          </p:cNvPr>
          <p:cNvSpPr txBox="1"/>
          <p:nvPr/>
        </p:nvSpPr>
        <p:spPr>
          <a:xfrm>
            <a:off x="278369" y="1532615"/>
            <a:ext cx="5503875" cy="2215991"/>
          </a:xfrm>
          <a:prstGeom prst="rect">
            <a:avLst/>
          </a:prstGeom>
          <a:solidFill>
            <a:schemeClr val="tx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Examples : </a:t>
            </a:r>
          </a:p>
          <a:p>
            <a:pPr marL="4572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401(k), 403(b), IRA</a:t>
            </a:r>
          </a:p>
          <a:p>
            <a:pPr lvl="1" indent="-228600">
              <a:spcAft>
                <a:spcPts val="600"/>
              </a:spcAft>
              <a:buFont typeface="Arial" panose="020B0604020202020204" pitchFamily="34" charset="0"/>
              <a:buChar char="•"/>
              <a:defRPr/>
            </a:pPr>
            <a:r>
              <a:rPr kumimoji="0" lang="en-US" sz="32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Employee Stock Ownership</a:t>
            </a:r>
          </a:p>
          <a:p>
            <a:pPr lvl="1" indent="-228600">
              <a:spcAft>
                <a:spcPts val="600"/>
              </a:spcAft>
              <a:buFont typeface="Arial" panose="020B0604020202020204" pitchFamily="34" charset="0"/>
              <a:buChar char="•"/>
              <a:defRPr/>
            </a:pPr>
            <a:r>
              <a:rPr lang="en-US" sz="3200" dirty="0">
                <a:ea typeface="Calibri" panose="020F0502020204030204" pitchFamily="34" charset="0"/>
                <a:cs typeface="Times New Roman" panose="02020603050405020304" pitchFamily="18" charset="0"/>
              </a:rPr>
              <a:t>TSP </a:t>
            </a:r>
          </a:p>
        </p:txBody>
      </p:sp>
      <p:grpSp>
        <p:nvGrpSpPr>
          <p:cNvPr id="5" name="Group 4">
            <a:extLst>
              <a:ext uri="{FF2B5EF4-FFF2-40B4-BE49-F238E27FC236}">
                <a16:creationId xmlns:a16="http://schemas.microsoft.com/office/drawing/2014/main" id="{BBC8FC48-865E-F131-131D-944C777C38B3}"/>
              </a:ext>
            </a:extLst>
          </p:cNvPr>
          <p:cNvGrpSpPr/>
          <p:nvPr/>
        </p:nvGrpSpPr>
        <p:grpSpPr>
          <a:xfrm>
            <a:off x="0" y="293585"/>
            <a:ext cx="860848" cy="494271"/>
            <a:chOff x="0" y="293585"/>
            <a:chExt cx="860848" cy="494271"/>
          </a:xfrm>
        </p:grpSpPr>
        <p:cxnSp>
          <p:nvCxnSpPr>
            <p:cNvPr id="9" name="Straight Connector 8">
              <a:extLst>
                <a:ext uri="{FF2B5EF4-FFF2-40B4-BE49-F238E27FC236}">
                  <a16:creationId xmlns:a16="http://schemas.microsoft.com/office/drawing/2014/main" id="{D4661437-D817-76C4-95EB-AD092150B324}"/>
                </a:ext>
              </a:extLst>
            </p:cNvPr>
            <p:cNvCxnSpPr>
              <a:cxnSpLocks/>
            </p:cNvCxnSpPr>
            <p:nvPr/>
          </p:nvCxnSpPr>
          <p:spPr>
            <a:xfrm>
              <a:off x="0" y="540721"/>
              <a:ext cx="502501"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3CA5744-B622-0489-54D7-553F8C9ED89E}"/>
                </a:ext>
              </a:extLst>
            </p:cNvPr>
            <p:cNvSpPr/>
            <p:nvPr/>
          </p:nvSpPr>
          <p:spPr>
            <a:xfrm>
              <a:off x="341865" y="293585"/>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83A97909-F1E8-7C8B-18B6-337198126B48}"/>
              </a:ext>
            </a:extLst>
          </p:cNvPr>
          <p:cNvSpPr/>
          <p:nvPr/>
        </p:nvSpPr>
        <p:spPr>
          <a:xfrm>
            <a:off x="6400800" y="3628314"/>
            <a:ext cx="3124200" cy="38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Waiting/Vesting Examples</a:t>
            </a:r>
          </a:p>
        </p:txBody>
      </p:sp>
    </p:spTree>
    <p:custDataLst>
      <p:tags r:id="rId1"/>
    </p:custDataLst>
    <p:extLst>
      <p:ext uri="{BB962C8B-B14F-4D97-AF65-F5344CB8AC3E}">
        <p14:creationId xmlns:p14="http://schemas.microsoft.com/office/powerpoint/2010/main" val="240693062"/>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LIFE INSURANCE</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nvPr>
        </p:nvSpPr>
        <p:spPr>
          <a:xfrm>
            <a:off x="8739997" y="2705100"/>
            <a:ext cx="3246405" cy="1447800"/>
          </a:xfrm>
          <a:prstGeom prst="roundRect">
            <a:avLst/>
          </a:prstGeom>
          <a:solidFill>
            <a:srgbClr val="001746"/>
          </a:solidFill>
          <a:effectLst>
            <a:outerShdw blurRad="558800" dist="342900" dir="2580000" algn="ctr" rotWithShape="0">
              <a:srgbClr val="000000">
                <a:alpha val="43137"/>
              </a:srgbClr>
            </a:outerShdw>
          </a:effectLst>
          <a:scene3d>
            <a:camera prst="orthographicFront"/>
            <a:lightRig rig="threePt" dir="t"/>
          </a:scene3d>
          <a:sp3d>
            <a:bevelB/>
          </a:sp3d>
        </p:spPr>
        <p:txBody>
          <a:bodyPr>
            <a:normAutofit fontScale="70000" lnSpcReduction="20000"/>
          </a:bodyPr>
          <a:lstStyle/>
          <a:p>
            <a:pPr marL="0" indent="0" algn="ctr">
              <a:lnSpc>
                <a:spcPct val="100000"/>
              </a:lnSpc>
              <a:spcBef>
                <a:spcPts val="0"/>
              </a:spcBef>
              <a:buNone/>
            </a:pPr>
            <a:r>
              <a:rPr lang="en-US" sz="3600" b="1" i="1" dirty="0">
                <a:solidFill>
                  <a:srgbClr val="00B0F0"/>
                </a:solidFill>
                <a:effectLst>
                  <a:outerShdw blurRad="38100" dist="38100" dir="2700000" algn="tl">
                    <a:srgbClr val="000000">
                      <a:alpha val="43137"/>
                    </a:srgbClr>
                  </a:outerShdw>
                </a:effectLst>
              </a:rPr>
              <a:t>How much do you need?</a:t>
            </a:r>
          </a:p>
          <a:p>
            <a:pPr marL="0" indent="0" algn="ctr">
              <a:lnSpc>
                <a:spcPct val="100000"/>
              </a:lnSpc>
              <a:spcBef>
                <a:spcPts val="0"/>
              </a:spcBef>
              <a:buNone/>
            </a:pPr>
            <a:r>
              <a:rPr lang="en-US" b="1" i="1" dirty="0">
                <a:solidFill>
                  <a:schemeClr val="bg1"/>
                </a:solidFill>
                <a:effectLst>
                  <a:outerShdw blurRad="38100" dist="38100" dir="2700000" algn="tl">
                    <a:srgbClr val="000000">
                      <a:alpha val="43137"/>
                    </a:srgbClr>
                  </a:outerShdw>
                </a:effectLst>
              </a:rPr>
              <a:t>Note that your needs will change over time</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63</a:t>
            </a:r>
          </a:p>
        </p:txBody>
      </p:sp>
      <p:sp>
        <p:nvSpPr>
          <p:cNvPr id="6" name="Rectangle: Rounded Corners 5">
            <a:extLst>
              <a:ext uri="{FF2B5EF4-FFF2-40B4-BE49-F238E27FC236}">
                <a16:creationId xmlns:a16="http://schemas.microsoft.com/office/drawing/2014/main" id="{EE0F220E-654F-DDC3-ACA2-439D9476E683}"/>
              </a:ext>
            </a:extLst>
          </p:cNvPr>
          <p:cNvSpPr/>
          <p:nvPr/>
        </p:nvSpPr>
        <p:spPr>
          <a:xfrm>
            <a:off x="401784" y="1676400"/>
            <a:ext cx="7827816" cy="4343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A2E1486-CBA8-9275-3BCD-760D1FF976CE}"/>
              </a:ext>
            </a:extLst>
          </p:cNvPr>
          <p:cNvPicPr>
            <a:picLocks noChangeAspect="1"/>
          </p:cNvPicPr>
          <p:nvPr/>
        </p:nvPicPr>
        <p:blipFill>
          <a:blip r:embed="rId4"/>
          <a:stretch>
            <a:fillRect/>
          </a:stretch>
        </p:blipFill>
        <p:spPr>
          <a:xfrm>
            <a:off x="533400" y="1981200"/>
            <a:ext cx="7488385" cy="3662387"/>
          </a:xfrm>
          <a:prstGeom prst="rect">
            <a:avLst/>
          </a:prstGeom>
        </p:spPr>
      </p:pic>
    </p:spTree>
    <p:extLst>
      <p:ext uri="{BB962C8B-B14F-4D97-AF65-F5344CB8AC3E}">
        <p14:creationId xmlns:p14="http://schemas.microsoft.com/office/powerpoint/2010/main" val="156176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99720" y="-66041"/>
            <a:ext cx="7620000" cy="20574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LIFE INSURANCE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PLANS and OPTIONS</a:t>
            </a:r>
          </a:p>
        </p:txBody>
      </p:sp>
      <p:sp>
        <p:nvSpPr>
          <p:cNvPr id="3" name="Content Placeholder 2"/>
          <p:cNvSpPr>
            <a:spLocks noGrp="1"/>
          </p:cNvSpPr>
          <p:nvPr>
            <p:ph idx="1"/>
          </p:nvPr>
        </p:nvSpPr>
        <p:spPr>
          <a:xfrm>
            <a:off x="152400" y="4287677"/>
            <a:ext cx="6939280" cy="2362199"/>
          </a:xfrm>
        </p:spPr>
        <p:txBody>
          <a:bodyPr>
            <a:normAutofit/>
          </a:bodyPr>
          <a:lstStyle/>
          <a:p>
            <a:pPr marL="457200" lvl="1" indent="0">
              <a:lnSpc>
                <a:spcPct val="150000"/>
              </a:lnSpc>
              <a:spcBef>
                <a:spcPts val="0"/>
              </a:spcBef>
              <a:buClr>
                <a:srgbClr val="00B0F0"/>
              </a:buClr>
              <a:buNone/>
            </a:pPr>
            <a:r>
              <a:rPr lang="en-US" sz="2800" dirty="0">
                <a:solidFill>
                  <a:schemeClr val="bg1"/>
                </a:solidFill>
              </a:rPr>
              <a:t>Plans</a:t>
            </a:r>
          </a:p>
          <a:p>
            <a:pPr lvl="1">
              <a:lnSpc>
                <a:spcPct val="100000"/>
              </a:lnSpc>
              <a:spcBef>
                <a:spcPts val="0"/>
              </a:spcBef>
              <a:buClr>
                <a:srgbClr val="00B0F0"/>
              </a:buClr>
              <a:buFont typeface="Wingdings" panose="05000000000000000000" pitchFamily="2" charset="2"/>
              <a:buChar char="§"/>
            </a:pPr>
            <a:r>
              <a:rPr lang="en-US" sz="2800" dirty="0">
                <a:solidFill>
                  <a:schemeClr val="bg1"/>
                </a:solidFill>
              </a:rPr>
              <a:t> Term Life Insurance</a:t>
            </a:r>
          </a:p>
          <a:p>
            <a:pPr lvl="1">
              <a:lnSpc>
                <a:spcPct val="100000"/>
              </a:lnSpc>
              <a:spcBef>
                <a:spcPts val="0"/>
              </a:spcBef>
              <a:buClr>
                <a:srgbClr val="00B0F0"/>
              </a:buClr>
              <a:buFont typeface="Wingdings" panose="05000000000000000000" pitchFamily="2" charset="2"/>
              <a:buChar char="§"/>
            </a:pPr>
            <a:r>
              <a:rPr lang="en-US" sz="2800" dirty="0">
                <a:solidFill>
                  <a:schemeClr val="bg1"/>
                </a:solidFill>
              </a:rPr>
              <a:t> Permanent (Whole, Variable, Universal)</a:t>
            </a:r>
          </a:p>
        </p:txBody>
      </p:sp>
      <p:cxnSp>
        <p:nvCxnSpPr>
          <p:cNvPr id="6" name="Straight Connector 5">
            <a:extLst>
              <a:ext uri="{FF2B5EF4-FFF2-40B4-BE49-F238E27FC236}">
                <a16:creationId xmlns:a16="http://schemas.microsoft.com/office/drawing/2014/main" id="{38EB69AB-E189-4DFD-85FB-D1B0EE6DF3E0}"/>
              </a:ext>
            </a:extLst>
          </p:cNvPr>
          <p:cNvCxnSpPr/>
          <p:nvPr/>
        </p:nvCxnSpPr>
        <p:spPr>
          <a:xfrm>
            <a:off x="58725" y="17526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5D7EA2-5659-4124-A77F-7CE46893CD1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64</a:t>
            </a:r>
          </a:p>
        </p:txBody>
      </p:sp>
      <p:sp>
        <p:nvSpPr>
          <p:cNvPr id="2" name="TextBox 1">
            <a:extLst>
              <a:ext uri="{FF2B5EF4-FFF2-40B4-BE49-F238E27FC236}">
                <a16:creationId xmlns:a16="http://schemas.microsoft.com/office/drawing/2014/main" id="{A44180CF-84D6-88ED-254E-9650927CCF26}"/>
              </a:ext>
            </a:extLst>
          </p:cNvPr>
          <p:cNvSpPr txBox="1"/>
          <p:nvPr/>
        </p:nvSpPr>
        <p:spPr>
          <a:xfrm>
            <a:off x="640080" y="1991360"/>
            <a:ext cx="6939280" cy="2031325"/>
          </a:xfrm>
          <a:prstGeom prst="rect">
            <a:avLst/>
          </a:prstGeom>
          <a:noFill/>
        </p:spPr>
        <p:txBody>
          <a:bodyPr wrap="square" rtlCol="0">
            <a:spAutoFit/>
          </a:bodyPr>
          <a:lstStyle/>
          <a:p>
            <a:pPr>
              <a:lnSpc>
                <a:spcPct val="150000"/>
              </a:lnSpc>
            </a:pPr>
            <a:r>
              <a:rPr lang="en-US" sz="2800" dirty="0">
                <a:solidFill>
                  <a:schemeClr val="bg1"/>
                </a:solidFill>
              </a:rPr>
              <a:t>Options:</a:t>
            </a:r>
          </a:p>
          <a:p>
            <a:pPr marL="457200" indent="-457200">
              <a:buClr>
                <a:srgbClr val="00B0F0"/>
              </a:buClr>
              <a:buFont typeface="Wingdings" panose="05000000000000000000" pitchFamily="2" charset="2"/>
              <a:buChar char="§"/>
            </a:pPr>
            <a:r>
              <a:rPr lang="en-US" sz="2800" dirty="0">
                <a:solidFill>
                  <a:schemeClr val="bg1"/>
                </a:solidFill>
              </a:rPr>
              <a:t>Veteran’s Group Life Insurance (VGLI)</a:t>
            </a:r>
          </a:p>
          <a:p>
            <a:pPr marL="457200" indent="-457200">
              <a:buClr>
                <a:srgbClr val="00B0F0"/>
              </a:buClr>
              <a:buFont typeface="Wingdings" panose="05000000000000000000" pitchFamily="2" charset="2"/>
              <a:buChar char="§"/>
            </a:pPr>
            <a:r>
              <a:rPr lang="en-US" sz="2800" dirty="0">
                <a:solidFill>
                  <a:schemeClr val="bg1"/>
                </a:solidFill>
              </a:rPr>
              <a:t>Employer Life Insurance</a:t>
            </a:r>
          </a:p>
          <a:p>
            <a:pPr marL="457200" indent="-457200">
              <a:buClr>
                <a:srgbClr val="00B0F0"/>
              </a:buClr>
              <a:buFont typeface="Wingdings" panose="05000000000000000000" pitchFamily="2" charset="2"/>
              <a:buChar char="§"/>
            </a:pPr>
            <a:r>
              <a:rPr lang="en-US" sz="2800" dirty="0">
                <a:solidFill>
                  <a:schemeClr val="bg1"/>
                </a:solidFill>
              </a:rPr>
              <a:t>Commercial Life Insurance</a:t>
            </a:r>
          </a:p>
        </p:txBody>
      </p:sp>
    </p:spTree>
    <p:extLst>
      <p:ext uri="{BB962C8B-B14F-4D97-AF65-F5344CB8AC3E}">
        <p14:creationId xmlns:p14="http://schemas.microsoft.com/office/powerpoint/2010/main" val="7549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714462" y="267253"/>
            <a:ext cx="6715538"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SURVIVOR BENEFIT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 (SBP)</a:t>
            </a:r>
          </a:p>
        </p:txBody>
      </p:sp>
      <p:sp>
        <p:nvSpPr>
          <p:cNvPr id="3" name="Content Placeholder 2"/>
          <p:cNvSpPr>
            <a:spLocks noGrp="1"/>
          </p:cNvSpPr>
          <p:nvPr>
            <p:ph idx="1"/>
          </p:nvPr>
        </p:nvSpPr>
        <p:spPr>
          <a:xfrm>
            <a:off x="3448878" y="1704455"/>
            <a:ext cx="8153400" cy="4830764"/>
          </a:xfrm>
        </p:spPr>
        <p:txBody>
          <a:bodyPr>
            <a:noAutofit/>
          </a:bodyPr>
          <a:lstStyle/>
          <a:p>
            <a:pPr marL="0" indent="0">
              <a:spcAft>
                <a:spcPts val="1200"/>
              </a:spcAft>
              <a:buNone/>
            </a:pPr>
            <a:r>
              <a:rPr lang="en-US" sz="2400" dirty="0">
                <a:solidFill>
                  <a:schemeClr val="bg1"/>
                </a:solidFill>
              </a:rPr>
              <a:t>The SBP can financially protected the beneficiary in the event of the death of the retiree.  </a:t>
            </a:r>
          </a:p>
          <a:p>
            <a:pPr>
              <a:spcAft>
                <a:spcPts val="1200"/>
              </a:spcAft>
              <a:buClr>
                <a:srgbClr val="00B0F0"/>
              </a:buClr>
              <a:buFont typeface="Wingdings" panose="05000000000000000000" pitchFamily="2" charset="2"/>
              <a:buChar char="§"/>
            </a:pPr>
            <a:r>
              <a:rPr lang="en-US" sz="2400" dirty="0">
                <a:solidFill>
                  <a:schemeClr val="bg1"/>
                </a:solidFill>
              </a:rPr>
              <a:t>Eligible beneficiary will receive a monthly annuity for their lifetime. </a:t>
            </a:r>
          </a:p>
          <a:p>
            <a:pPr>
              <a:spcAft>
                <a:spcPts val="1200"/>
              </a:spcAft>
              <a:buClr>
                <a:srgbClr val="00B0F0"/>
              </a:buClr>
              <a:buFont typeface="Wingdings" panose="05000000000000000000" pitchFamily="2" charset="2"/>
              <a:buChar char="§"/>
            </a:pPr>
            <a:r>
              <a:rPr lang="en-US" sz="2400" dirty="0">
                <a:solidFill>
                  <a:schemeClr val="bg1"/>
                </a:solidFill>
              </a:rPr>
              <a:t>Election or decline in the SBP is made prior to retirement on the DD2686.</a:t>
            </a:r>
          </a:p>
          <a:p>
            <a:pPr>
              <a:spcAft>
                <a:spcPts val="1200"/>
              </a:spcAft>
              <a:buClr>
                <a:srgbClr val="00B0F0"/>
              </a:buClr>
              <a:buFont typeface="Wingdings" panose="05000000000000000000" pitchFamily="2" charset="2"/>
              <a:buChar char="§"/>
            </a:pPr>
            <a:r>
              <a:rPr lang="en-US" sz="2400" dirty="0">
                <a:solidFill>
                  <a:schemeClr val="bg1"/>
                </a:solidFill>
              </a:rPr>
              <a:t>Enrolled retirees pay SBP premiums via deductions from their pre-tax retirement compensation.</a:t>
            </a:r>
          </a:p>
          <a:p>
            <a:pPr>
              <a:spcAft>
                <a:spcPts val="1200"/>
              </a:spcAft>
              <a:buClr>
                <a:srgbClr val="00B0F0"/>
              </a:buClr>
              <a:buFont typeface="Wingdings" panose="05000000000000000000" pitchFamily="2" charset="2"/>
              <a:buChar char="§"/>
            </a:pPr>
            <a:endParaRPr lang="en-US" sz="1200" dirty="0">
              <a:solidFill>
                <a:schemeClr val="bg1"/>
              </a:solidFill>
            </a:endParaRPr>
          </a:p>
          <a:p>
            <a:pPr marL="0" indent="0" algn="ctr">
              <a:buNone/>
            </a:pPr>
            <a:r>
              <a:rPr lang="en-US" b="1" dirty="0">
                <a:solidFill>
                  <a:srgbClr val="00B0F0"/>
                </a:solidFill>
                <a:effectLst>
                  <a:outerShdw blurRad="38100" dist="38100" dir="2700000" algn="tl">
                    <a:srgbClr val="000000">
                      <a:alpha val="43137"/>
                    </a:srgbClr>
                  </a:outerShdw>
                </a:effectLst>
              </a:rPr>
              <a:t>For more information visit your installation PFM or:</a:t>
            </a:r>
          </a:p>
          <a:p>
            <a:pPr marL="0" indent="0" algn="ctr">
              <a:buNone/>
            </a:pPr>
            <a:r>
              <a:rPr lang="en-US" u="sng" dirty="0">
                <a:solidFill>
                  <a:schemeClr val="bg1"/>
                </a:solidFill>
              </a:rPr>
              <a:t>https://www.dfas.mil/retiredmilitary/provide/sbp.html</a:t>
            </a:r>
            <a:endParaRPr lang="en-US" dirty="0">
              <a:solidFill>
                <a:schemeClr val="bg1"/>
              </a:solidFill>
            </a:endParaRPr>
          </a:p>
        </p:txBody>
      </p:sp>
      <p:sp>
        <p:nvSpPr>
          <p:cNvPr id="5" name="TextBox 4">
            <a:extLst>
              <a:ext uri="{FF2B5EF4-FFF2-40B4-BE49-F238E27FC236}">
                <a16:creationId xmlns:a16="http://schemas.microsoft.com/office/drawing/2014/main" id="{C3CD208B-0A5A-45F5-AC2A-69BC680FB9EA}"/>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65</a:t>
            </a:r>
          </a:p>
        </p:txBody>
      </p:sp>
    </p:spTree>
    <p:extLst>
      <p:ext uri="{BB962C8B-B14F-4D97-AF65-F5344CB8AC3E}">
        <p14:creationId xmlns:p14="http://schemas.microsoft.com/office/powerpoint/2010/main" val="19088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714462" y="361086"/>
            <a:ext cx="6715538"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SURVIVOR BENEFIT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 (SBP)</a:t>
            </a:r>
          </a:p>
        </p:txBody>
      </p:sp>
      <p:pic>
        <p:nvPicPr>
          <p:cNvPr id="10" name="Picture 9">
            <a:extLst>
              <a:ext uri="{FF2B5EF4-FFF2-40B4-BE49-F238E27FC236}">
                <a16:creationId xmlns:a16="http://schemas.microsoft.com/office/drawing/2014/main" id="{8B484FB5-2D08-D2DD-26BA-1B19EB0EBC43}"/>
              </a:ext>
            </a:extLst>
          </p:cNvPr>
          <p:cNvPicPr>
            <a:picLocks noChangeAspect="1"/>
          </p:cNvPicPr>
          <p:nvPr/>
        </p:nvPicPr>
        <p:blipFill>
          <a:blip r:embed="rId4"/>
          <a:stretch>
            <a:fillRect/>
          </a:stretch>
        </p:blipFill>
        <p:spPr>
          <a:xfrm>
            <a:off x="-1" y="0"/>
            <a:ext cx="2837793" cy="6858000"/>
          </a:xfrm>
          <a:prstGeom prst="rect">
            <a:avLst/>
          </a:prstGeom>
        </p:spPr>
      </p:pic>
      <p:sp>
        <p:nvSpPr>
          <p:cNvPr id="5" name="TextBox 4">
            <a:extLst>
              <a:ext uri="{FF2B5EF4-FFF2-40B4-BE49-F238E27FC236}">
                <a16:creationId xmlns:a16="http://schemas.microsoft.com/office/drawing/2014/main" id="{C3CD208B-0A5A-45F5-AC2A-69BC680FB9EA}"/>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66</a:t>
            </a:r>
          </a:p>
        </p:txBody>
      </p:sp>
      <p:sp>
        <p:nvSpPr>
          <p:cNvPr id="6" name="Content Placeholder 5">
            <a:extLst>
              <a:ext uri="{FF2B5EF4-FFF2-40B4-BE49-F238E27FC236}">
                <a16:creationId xmlns:a16="http://schemas.microsoft.com/office/drawing/2014/main" id="{60C2A0D4-2034-E154-324C-A9282DAFB904}"/>
              </a:ext>
            </a:extLst>
          </p:cNvPr>
          <p:cNvSpPr>
            <a:spLocks noGrp="1"/>
          </p:cNvSpPr>
          <p:nvPr>
            <p:ph idx="1"/>
          </p:nvPr>
        </p:nvSpPr>
        <p:spPr>
          <a:xfrm>
            <a:off x="3733800" y="2324100"/>
            <a:ext cx="7848600" cy="2209800"/>
          </a:xfrm>
        </p:spPr>
        <p:txBody>
          <a:bodyPr>
            <a:normAutofit lnSpcReduction="10000"/>
          </a:bodyPr>
          <a:lstStyle/>
          <a:p>
            <a:r>
              <a:rPr lang="en-US" b="1" dirty="0">
                <a:solidFill>
                  <a:schemeClr val="bg1"/>
                </a:solidFill>
              </a:rPr>
              <a:t>ADD INFORMATION ON THE NEXT SBP CLASS BEING OFFERED ON YOUR INSTALLATION.</a:t>
            </a:r>
          </a:p>
          <a:p>
            <a:endParaRPr lang="en-US" dirty="0"/>
          </a:p>
          <a:p>
            <a:r>
              <a:rPr lang="en-US" dirty="0">
                <a:solidFill>
                  <a:schemeClr val="bg1"/>
                </a:solidFill>
              </a:rPr>
              <a:t>IF THIS SLIDE IS NOT USED,  </a:t>
            </a:r>
            <a:r>
              <a:rPr lang="en-US" b="1" dirty="0">
                <a:solidFill>
                  <a:srgbClr val="FF0000"/>
                </a:solidFill>
              </a:rPr>
              <a:t>DELETE or HIDE</a:t>
            </a:r>
            <a:r>
              <a:rPr lang="en-US" dirty="0">
                <a:solidFill>
                  <a:srgbClr val="FF0000"/>
                </a:solidFill>
              </a:rPr>
              <a:t> </a:t>
            </a:r>
            <a:r>
              <a:rPr lang="en-US" dirty="0">
                <a:solidFill>
                  <a:schemeClr val="bg1"/>
                </a:solidFill>
              </a:rPr>
              <a:t>THE SLIDE.</a:t>
            </a:r>
          </a:p>
        </p:txBody>
      </p:sp>
    </p:spTree>
    <p:extLst>
      <p:ext uri="{BB962C8B-B14F-4D97-AF65-F5344CB8AC3E}">
        <p14:creationId xmlns:p14="http://schemas.microsoft.com/office/powerpoint/2010/main" val="410667938"/>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066800"/>
            <a:ext cx="1219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3429000" y="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YOUR NET WORTH</a:t>
            </a:r>
          </a:p>
        </p:txBody>
      </p:sp>
      <p:sp>
        <p:nvSpPr>
          <p:cNvPr id="5" name="Content Placeholder 5"/>
          <p:cNvSpPr txBox="1">
            <a:spLocks/>
          </p:cNvSpPr>
          <p:nvPr/>
        </p:nvSpPr>
        <p:spPr>
          <a:xfrm>
            <a:off x="1752600" y="3276600"/>
            <a:ext cx="8229600" cy="144780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Font typeface="Arial" charset="0"/>
              <a:buNone/>
            </a:pPr>
            <a:r>
              <a:rPr lang="en-US" sz="3200" b="1" dirty="0">
                <a:solidFill>
                  <a:srgbClr val="82CAF6"/>
                </a:solidFill>
                <a:effectLst>
                  <a:outerShdw blurRad="38100" dist="38100" dir="2700000" algn="tl">
                    <a:srgbClr val="000000">
                      <a:alpha val="43137"/>
                    </a:srgbClr>
                  </a:outerShdw>
                </a:effectLst>
                <a:ea typeface="ＭＳ Ｐゴシック" pitchFamily="32" charset="-128"/>
              </a:rPr>
              <a:t>Assets:</a:t>
            </a:r>
            <a:r>
              <a:rPr lang="en-US" sz="3200" b="1" dirty="0">
                <a:solidFill>
                  <a:srgbClr val="82CAF6"/>
                </a:solidFill>
                <a:ea typeface="ＭＳ Ｐゴシック" pitchFamily="32" charset="-128"/>
              </a:rPr>
              <a:t> </a:t>
            </a:r>
            <a:r>
              <a:rPr lang="en-US" sz="3200" i="1" dirty="0">
                <a:solidFill>
                  <a:schemeClr val="bg1"/>
                </a:solidFill>
                <a:ea typeface="ＭＳ Ｐゴシック" pitchFamily="32" charset="-128"/>
              </a:rPr>
              <a:t>What You </a:t>
            </a:r>
            <a:r>
              <a:rPr lang="en-US" sz="3200" i="1" u="sng" dirty="0">
                <a:solidFill>
                  <a:schemeClr val="bg1"/>
                </a:solidFill>
                <a:ea typeface="ＭＳ Ｐゴシック" pitchFamily="32" charset="-128"/>
              </a:rPr>
              <a:t>Own</a:t>
            </a:r>
          </a:p>
          <a:p>
            <a:pPr algn="ctr">
              <a:buFont typeface="Arial" charset="0"/>
              <a:buNone/>
            </a:pPr>
            <a:endParaRPr lang="en-US" sz="3200" b="1" dirty="0">
              <a:solidFill>
                <a:schemeClr val="bg1"/>
              </a:solidFill>
              <a:ea typeface="ＭＳ Ｐゴシック" pitchFamily="32" charset="-128"/>
            </a:endParaRPr>
          </a:p>
          <a:p>
            <a:pPr algn="ctr">
              <a:buFont typeface="Arial" charset="0"/>
              <a:buNone/>
            </a:pPr>
            <a:r>
              <a:rPr lang="en-US" sz="3200" b="1" dirty="0">
                <a:solidFill>
                  <a:srgbClr val="82CAF6"/>
                </a:solidFill>
                <a:effectLst>
                  <a:outerShdw blurRad="38100" dist="38100" dir="2700000" algn="tl">
                    <a:srgbClr val="000000">
                      <a:alpha val="43137"/>
                    </a:srgbClr>
                  </a:outerShdw>
                </a:effectLst>
                <a:ea typeface="ＭＳ Ｐゴシック" pitchFamily="32" charset="-128"/>
              </a:rPr>
              <a:t>Liabilities:</a:t>
            </a:r>
            <a:r>
              <a:rPr lang="en-US" sz="3200" b="1" dirty="0">
                <a:solidFill>
                  <a:srgbClr val="00B0F0"/>
                </a:solidFill>
                <a:effectLst>
                  <a:outerShdw blurRad="38100" dist="38100" dir="2700000" algn="tl">
                    <a:srgbClr val="000000">
                      <a:alpha val="43137"/>
                    </a:srgbClr>
                  </a:outerShdw>
                </a:effectLst>
                <a:ea typeface="ＭＳ Ｐゴシック" pitchFamily="32" charset="-128"/>
              </a:rPr>
              <a:t> </a:t>
            </a:r>
            <a:r>
              <a:rPr lang="en-US" sz="3200" i="1" dirty="0">
                <a:solidFill>
                  <a:schemeClr val="bg1"/>
                </a:solidFill>
                <a:ea typeface="ＭＳ Ｐゴシック" pitchFamily="32" charset="-128"/>
              </a:rPr>
              <a:t>What You </a:t>
            </a:r>
            <a:r>
              <a:rPr lang="en-US" sz="3200" i="1" u="sng" dirty="0">
                <a:solidFill>
                  <a:schemeClr val="bg1"/>
                </a:solidFill>
                <a:ea typeface="ＭＳ Ｐゴシック" pitchFamily="32" charset="-128"/>
              </a:rPr>
              <a:t>Owe</a:t>
            </a:r>
          </a:p>
          <a:p>
            <a:pPr>
              <a:buFont typeface="Arial" charset="0"/>
              <a:buNone/>
            </a:pPr>
            <a:endParaRPr lang="en-US" sz="3600" b="1" dirty="0">
              <a:solidFill>
                <a:srgbClr val="002060"/>
              </a:solidFill>
              <a:latin typeface="Franklin Gothic Medium" panose="020B0603020102020204" pitchFamily="34" charset="0"/>
              <a:ea typeface="ＭＳ Ｐゴシック" pitchFamily="32" charset="-128"/>
            </a:endParaRPr>
          </a:p>
          <a:p>
            <a:pPr>
              <a:buFont typeface="Arial" charset="0"/>
              <a:buNone/>
            </a:pPr>
            <a:endParaRPr lang="en-US" sz="4800" dirty="0">
              <a:solidFill>
                <a:srgbClr val="FF0000"/>
              </a:solidFill>
              <a:latin typeface="Franklin Gothic Medium" panose="020B0603020102020204" pitchFamily="34" charset="0"/>
              <a:ea typeface="ＭＳ Ｐゴシック" pitchFamily="32" charset="-128"/>
            </a:endParaRPr>
          </a:p>
          <a:p>
            <a:pPr>
              <a:buFont typeface="Arial" charset="0"/>
              <a:buNone/>
            </a:pPr>
            <a:endParaRPr lang="en-US" sz="4800" dirty="0">
              <a:solidFill>
                <a:srgbClr val="FF0000"/>
              </a:solidFill>
              <a:latin typeface="Franklin Gothic Medium" panose="020B0603020102020204" pitchFamily="34" charset="0"/>
              <a:ea typeface="ＭＳ Ｐゴシック" pitchFamily="32" charset="-128"/>
            </a:endParaRPr>
          </a:p>
          <a:p>
            <a:endParaRPr lang="en-US" dirty="0">
              <a:latin typeface="Baskerville Old Face" pitchFamily="32" charset="0"/>
              <a:ea typeface="ＭＳ Ｐゴシック" pitchFamily="32" charset="-128"/>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19200"/>
            <a:ext cx="6242304" cy="1603248"/>
          </a:xfrm>
          <a:prstGeom prst="rect">
            <a:avLst/>
          </a:prstGeom>
        </p:spPr>
      </p:pic>
      <p:sp>
        <p:nvSpPr>
          <p:cNvPr id="8" name="TextBox 7">
            <a:extLst>
              <a:ext uri="{FF2B5EF4-FFF2-40B4-BE49-F238E27FC236}">
                <a16:creationId xmlns:a16="http://schemas.microsoft.com/office/drawing/2014/main" id="{096D862D-9B62-461E-B50B-398385895FA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53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75138" y="144096"/>
            <a:ext cx="99060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ESTATE PLANNING</a:t>
            </a:r>
          </a:p>
        </p:txBody>
      </p:sp>
      <p:sp>
        <p:nvSpPr>
          <p:cNvPr id="7" name="TextBox 6">
            <a:extLst>
              <a:ext uri="{FF2B5EF4-FFF2-40B4-BE49-F238E27FC236}">
                <a16:creationId xmlns:a16="http://schemas.microsoft.com/office/drawing/2014/main" id="{D9D8AC38-B699-4BE1-8038-C673489D858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18116" y="5468314"/>
            <a:ext cx="1094434" cy="1094434"/>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4876800" y="2423887"/>
            <a:ext cx="2409371" cy="2416660"/>
          </a:xfrm>
          <a:prstGeom prst="ellipse">
            <a:avLst/>
          </a:prstGeom>
          <a:solidFill>
            <a:srgbClr val="00174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SEE YOUR LOCAL LEGAL OFFICE TO GET STARTED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665" y="3343982"/>
            <a:ext cx="1137114" cy="113711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395" y="1856793"/>
            <a:ext cx="961588" cy="961588"/>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44743" y="5054251"/>
            <a:ext cx="1094434" cy="109443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819" y="3838739"/>
            <a:ext cx="967805" cy="96780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0665" y="1757170"/>
            <a:ext cx="866823" cy="866823"/>
          </a:xfrm>
          <a:prstGeom prst="rect">
            <a:avLst/>
          </a:prstGeom>
        </p:spPr>
      </p:pic>
      <p:sp>
        <p:nvSpPr>
          <p:cNvPr id="14" name="Block Arc 13"/>
          <p:cNvSpPr/>
          <p:nvPr/>
        </p:nvSpPr>
        <p:spPr>
          <a:xfrm rot="15108053">
            <a:off x="4499353" y="2545587"/>
            <a:ext cx="2829585" cy="2386018"/>
          </a:xfrm>
          <a:prstGeom prst="blockArc">
            <a:avLst>
              <a:gd name="adj1" fmla="val 17275479"/>
              <a:gd name="adj2" fmla="val 19612491"/>
              <a:gd name="adj3" fmla="val 17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p:cNvCxnSpPr>
            <a:stCxn id="14" idx="1"/>
          </p:cNvCxnSpPr>
          <p:nvPr/>
        </p:nvCxnSpPr>
        <p:spPr>
          <a:xfrm flipH="1" flipV="1">
            <a:off x="4003785" y="2423887"/>
            <a:ext cx="883540" cy="4927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423166" y="2423887"/>
            <a:ext cx="58061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35622" y="2843155"/>
            <a:ext cx="13649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Create a will</a:t>
            </a:r>
          </a:p>
        </p:txBody>
      </p:sp>
      <p:sp>
        <p:nvSpPr>
          <p:cNvPr id="24" name="Block Arc 23"/>
          <p:cNvSpPr/>
          <p:nvPr/>
        </p:nvSpPr>
        <p:spPr>
          <a:xfrm rot="12706594">
            <a:off x="4644608" y="2645730"/>
            <a:ext cx="2829585" cy="2386018"/>
          </a:xfrm>
          <a:prstGeom prst="blockArc">
            <a:avLst>
              <a:gd name="adj1" fmla="val 17140877"/>
              <a:gd name="adj2" fmla="val 19612491"/>
              <a:gd name="adj3" fmla="val 17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p:cNvCxnSpPr>
            <a:stCxn id="24" idx="1"/>
          </p:cNvCxnSpPr>
          <p:nvPr/>
        </p:nvCxnSpPr>
        <p:spPr>
          <a:xfrm flipH="1">
            <a:off x="3994769" y="3869694"/>
            <a:ext cx="749731" cy="4077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413131" y="4277443"/>
            <a:ext cx="5806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07848" y="4828940"/>
            <a:ext cx="1517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Set up a trust</a:t>
            </a:r>
          </a:p>
        </p:txBody>
      </p:sp>
      <p:sp>
        <p:nvSpPr>
          <p:cNvPr id="34" name="Block Arc 33"/>
          <p:cNvSpPr/>
          <p:nvPr/>
        </p:nvSpPr>
        <p:spPr>
          <a:xfrm rot="10137468">
            <a:off x="4824342" y="2629788"/>
            <a:ext cx="2829585" cy="2386018"/>
          </a:xfrm>
          <a:prstGeom prst="blockArc">
            <a:avLst>
              <a:gd name="adj1" fmla="val 17140877"/>
              <a:gd name="adj2" fmla="val 19612491"/>
              <a:gd name="adj3" fmla="val 172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5" name="Straight Connector 34"/>
          <p:cNvCxnSpPr/>
          <p:nvPr/>
        </p:nvCxnSpPr>
        <p:spPr>
          <a:xfrm flipH="1">
            <a:off x="4809044" y="4742887"/>
            <a:ext cx="487722" cy="101371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28425" y="5768375"/>
            <a:ext cx="58061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128623" y="5830864"/>
            <a:ext cx="16172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Establish guardians for dependents</a:t>
            </a:r>
          </a:p>
        </p:txBody>
      </p:sp>
      <p:sp>
        <p:nvSpPr>
          <p:cNvPr id="41" name="Block Arc 40"/>
          <p:cNvSpPr/>
          <p:nvPr/>
        </p:nvSpPr>
        <p:spPr>
          <a:xfrm rot="7326435">
            <a:off x="4853025" y="2516488"/>
            <a:ext cx="2829585" cy="2386018"/>
          </a:xfrm>
          <a:prstGeom prst="blockArc">
            <a:avLst>
              <a:gd name="adj1" fmla="val 17140877"/>
              <a:gd name="adj2" fmla="val 19612491"/>
              <a:gd name="adj3" fmla="val 17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2" name="Straight Connector 41"/>
          <p:cNvCxnSpPr>
            <a:stCxn id="41" idx="1"/>
          </p:cNvCxnSpPr>
          <p:nvPr/>
        </p:nvCxnSpPr>
        <p:spPr>
          <a:xfrm>
            <a:off x="6291183" y="5024554"/>
            <a:ext cx="516029" cy="73204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807211" y="5756603"/>
            <a:ext cx="73152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638800" y="5825173"/>
            <a:ext cx="2044666"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Set up Durable POA for Healthcare and Finance </a:t>
            </a:r>
          </a:p>
        </p:txBody>
      </p:sp>
      <p:sp>
        <p:nvSpPr>
          <p:cNvPr id="47" name="Block Arc 46"/>
          <p:cNvSpPr/>
          <p:nvPr/>
        </p:nvSpPr>
        <p:spPr>
          <a:xfrm rot="4818756">
            <a:off x="4854605" y="2323234"/>
            <a:ext cx="2829585" cy="2386018"/>
          </a:xfrm>
          <a:prstGeom prst="blockArc">
            <a:avLst>
              <a:gd name="adj1" fmla="val 17140877"/>
              <a:gd name="adj2" fmla="val 19612491"/>
              <a:gd name="adj3" fmla="val 1724"/>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8" name="Straight Connector 47"/>
          <p:cNvCxnSpPr>
            <a:stCxn id="47" idx="1"/>
          </p:cNvCxnSpPr>
          <p:nvPr/>
        </p:nvCxnSpPr>
        <p:spPr>
          <a:xfrm>
            <a:off x="7163254" y="4481096"/>
            <a:ext cx="888549"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8051803" y="4137147"/>
            <a:ext cx="448946" cy="343949"/>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436853" y="4332450"/>
            <a:ext cx="201006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Designate/update beneficiaries</a:t>
            </a:r>
          </a:p>
        </p:txBody>
      </p:sp>
      <p:sp>
        <p:nvSpPr>
          <p:cNvPr id="55" name="Block Arc 54"/>
          <p:cNvSpPr/>
          <p:nvPr/>
        </p:nvSpPr>
        <p:spPr>
          <a:xfrm rot="2117894">
            <a:off x="4721573" y="2236547"/>
            <a:ext cx="2829585" cy="2386018"/>
          </a:xfrm>
          <a:prstGeom prst="blockArc">
            <a:avLst>
              <a:gd name="adj1" fmla="val 16958600"/>
              <a:gd name="adj2" fmla="val 19612491"/>
              <a:gd name="adj3" fmla="val 172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Straight Connector 55"/>
          <p:cNvCxnSpPr>
            <a:stCxn id="55" idx="1"/>
          </p:cNvCxnSpPr>
          <p:nvPr/>
        </p:nvCxnSpPr>
        <p:spPr>
          <a:xfrm flipV="1">
            <a:off x="7450684" y="2312327"/>
            <a:ext cx="455567" cy="116710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890376" y="2322578"/>
            <a:ext cx="548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533317" y="2623993"/>
            <a:ext cx="1616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Establish a letter of intent</a:t>
            </a:r>
          </a:p>
        </p:txBody>
      </p:sp>
      <p:sp>
        <p:nvSpPr>
          <p:cNvPr id="65" name="TextBox 64"/>
          <p:cNvSpPr txBox="1"/>
          <p:nvPr/>
        </p:nvSpPr>
        <p:spPr>
          <a:xfrm>
            <a:off x="4366664" y="1153831"/>
            <a:ext cx="19346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DO YOU HAVE ALL OF THIS COVERED?</a:t>
            </a:r>
          </a:p>
        </p:txBody>
      </p:sp>
      <p:sp>
        <p:nvSpPr>
          <p:cNvPr id="96" name="Block Arc 95"/>
          <p:cNvSpPr/>
          <p:nvPr/>
        </p:nvSpPr>
        <p:spPr>
          <a:xfrm rot="17598879">
            <a:off x="4649928" y="2249949"/>
            <a:ext cx="3002952" cy="3093060"/>
          </a:xfrm>
          <a:prstGeom prst="blockArc">
            <a:avLst>
              <a:gd name="adj1" fmla="val 17110733"/>
              <a:gd name="adj2" fmla="val 560425"/>
              <a:gd name="adj3" fmla="val 162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7" name="Straight Connector 96"/>
          <p:cNvCxnSpPr>
            <a:stCxn id="96" idx="1"/>
          </p:cNvCxnSpPr>
          <p:nvPr/>
        </p:nvCxnSpPr>
        <p:spPr>
          <a:xfrm flipV="1">
            <a:off x="6948995" y="1966002"/>
            <a:ext cx="7145" cy="58595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6024538" y="1558445"/>
            <a:ext cx="915783" cy="42394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47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762000"/>
            <a:ext cx="9366243"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ASSETS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314340" y="2483709"/>
            <a:ext cx="512621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Asset,</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liability, net worth</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21" name="Group 20"/>
          <p:cNvGrpSpPr/>
          <p:nvPr/>
        </p:nvGrpSpPr>
        <p:grpSpPr>
          <a:xfrm>
            <a:off x="2834087" y="3712685"/>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4314340" y="3661254"/>
            <a:ext cx="7572860" cy="1200329"/>
          </a:xfrm>
          <a:prstGeom prst="rect">
            <a:avLst/>
          </a:prstGeom>
          <a:noFill/>
        </p:spPr>
        <p:txBody>
          <a:bodyPr wrap="square" rtlCol="0">
            <a:spAutoFit/>
          </a:bodyPr>
          <a:lstStyle/>
          <a:p>
            <a:pPr lvl="0"/>
            <a:r>
              <a:rPr lang="en-US" sz="3600" dirty="0">
                <a:solidFill>
                  <a:prstClr val="white"/>
                </a:solidFill>
              </a:rPr>
              <a:t>Defined-contribution and defined-benefit retirement plan?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838206" y="5164690"/>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318459" y="5440574"/>
            <a:ext cx="245528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Estate Plan?</a:t>
            </a:r>
          </a:p>
        </p:txBody>
      </p:sp>
    </p:spTree>
    <p:extLst>
      <p:ext uri="{BB962C8B-B14F-4D97-AF65-F5344CB8AC3E}">
        <p14:creationId xmlns:p14="http://schemas.microsoft.com/office/powerpoint/2010/main" val="25713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29000" y="1251355"/>
            <a:ext cx="8454093"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Create a plan containing next steps in the financial journey to prepare for transition</a:t>
            </a:r>
          </a:p>
          <a:p>
            <a:pPr marL="457200" indent="-457200">
              <a:spcAft>
                <a:spcPts val="600"/>
              </a:spcAft>
              <a:buClr>
                <a:srgbClr val="00B0F0"/>
              </a:buClr>
              <a:buFont typeface="Wingdings" panose="05000000000000000000" pitchFamily="2" charset="2"/>
              <a:buChar char="§"/>
              <a:defRPr/>
            </a:pPr>
            <a:r>
              <a:rPr lang="en-US" sz="2400" dirty="0">
                <a:solidFill>
                  <a:prstClr val="white"/>
                </a:solidFill>
              </a:rPr>
              <a:t>Interpret information to identify scams</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 reliable financial resources after transition</a:t>
            </a:r>
          </a:p>
          <a:p>
            <a:pPr marL="457200" marR="0" lvl="1" indent="0" algn="l" defTabSz="457200" rtl="0" eaLnBrk="1" fontAlgn="auto" latinLnBrk="0" hangingPunct="1">
              <a:lnSpc>
                <a:spcPct val="100000"/>
              </a:lnSpc>
              <a:spcBef>
                <a:spcPts val="0"/>
              </a:spcBef>
              <a:spcAft>
                <a:spcPts val="600"/>
              </a:spcAft>
              <a:buClr>
                <a:srgbClr val="00B0F0"/>
              </a:buClr>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4600281" y="28280"/>
            <a:ext cx="7451511" cy="137989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FINANCIAL PLANNING </a:t>
            </a: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FOR</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YOUR TRANSITION</a:t>
            </a:r>
          </a:p>
        </p:txBody>
      </p:sp>
      <p:sp>
        <p:nvSpPr>
          <p:cNvPr id="6" name="TextBox 5">
            <a:extLst>
              <a:ext uri="{FF2B5EF4-FFF2-40B4-BE49-F238E27FC236}">
                <a16:creationId xmlns:a16="http://schemas.microsoft.com/office/drawing/2014/main" id="{D9D8AC38-B699-4BE1-8038-C673489D858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69</a:t>
            </a:r>
          </a:p>
        </p:txBody>
      </p:sp>
      <p:grpSp>
        <p:nvGrpSpPr>
          <p:cNvPr id="4" name="Group 3">
            <a:extLst>
              <a:ext uri="{FF2B5EF4-FFF2-40B4-BE49-F238E27FC236}">
                <a16:creationId xmlns:a16="http://schemas.microsoft.com/office/drawing/2014/main" id="{3019DBCF-E795-820A-A089-E7B5B3EB253C}"/>
              </a:ext>
            </a:extLst>
          </p:cNvPr>
          <p:cNvGrpSpPr/>
          <p:nvPr/>
        </p:nvGrpSpPr>
        <p:grpSpPr>
          <a:xfrm>
            <a:off x="5257800" y="3737937"/>
            <a:ext cx="6187471" cy="3065204"/>
            <a:chOff x="3611880" y="971550"/>
            <a:chExt cx="6888579" cy="3429000"/>
          </a:xfrm>
        </p:grpSpPr>
        <p:graphicFrame>
          <p:nvGraphicFramePr>
            <p:cNvPr id="8" name="Chart 7">
              <a:extLst>
                <a:ext uri="{FF2B5EF4-FFF2-40B4-BE49-F238E27FC236}">
                  <a16:creationId xmlns:a16="http://schemas.microsoft.com/office/drawing/2014/main" id="{C44DA590-CB73-96F1-6FAF-93D9D07E5023}"/>
                </a:ext>
              </a:extLst>
            </p:cNvPr>
            <p:cNvGraphicFramePr/>
            <p:nvPr/>
          </p:nvGraphicFramePr>
          <p:xfrm>
            <a:off x="4064885" y="97155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51E5FAEE-2F33-15C9-1549-9194D7C047BE}"/>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CD3943D-F95C-EA14-5523-9653CD610592}"/>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F0E2246-82B9-D7A3-3A01-125FB3CC45F1}"/>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13E7BF8-47F9-19E5-AB50-3A85381F3922}"/>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3" name="Rectangle 12">
              <a:extLst>
                <a:ext uri="{FF2B5EF4-FFF2-40B4-BE49-F238E27FC236}">
                  <a16:creationId xmlns:a16="http://schemas.microsoft.com/office/drawing/2014/main" id="{0D68F22D-576F-578C-3DCB-A676A7576ED8}"/>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59758E4-D4A5-7E96-BAC5-F8DA80E9DD5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6317253-BB17-2ECC-0095-39EF6B61E47C}"/>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TextBox 15">
              <a:extLst>
                <a:ext uri="{FF2B5EF4-FFF2-40B4-BE49-F238E27FC236}">
                  <a16:creationId xmlns:a16="http://schemas.microsoft.com/office/drawing/2014/main" id="{9A29DDD5-892A-9ED0-9FD5-07CC2ECE64E7}"/>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7" name="Oval 16">
              <a:extLst>
                <a:ext uri="{FF2B5EF4-FFF2-40B4-BE49-F238E27FC236}">
                  <a16:creationId xmlns:a16="http://schemas.microsoft.com/office/drawing/2014/main" id="{F1B9BF0F-5DA9-7E74-B915-9083B16A18B8}"/>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4B75E2F-6B23-73E4-B2ED-27BD4A02D183}"/>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9" name="Rectangle 18">
              <a:extLst>
                <a:ext uri="{FF2B5EF4-FFF2-40B4-BE49-F238E27FC236}">
                  <a16:creationId xmlns:a16="http://schemas.microsoft.com/office/drawing/2014/main" id="{8D831FBD-767D-9810-BC65-1ECAA494B993}"/>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4F9146C-8F34-02A9-CBEF-3E55579E7B49}"/>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B382C2E-E9DC-E3C6-532C-CF97412D1660}"/>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687D07E-15A6-45DD-1DE7-73180CBD2AFC}"/>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3" name="Rectangle 22">
              <a:extLst>
                <a:ext uri="{FF2B5EF4-FFF2-40B4-BE49-F238E27FC236}">
                  <a16:creationId xmlns:a16="http://schemas.microsoft.com/office/drawing/2014/main" id="{0441526E-E500-CC65-C7B3-17A816C476C5}"/>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1398E6C-173F-ED0C-C3F0-D1E0B2738F93}"/>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CBC9D78-1B25-37DF-7E85-A37074CB5B35}"/>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CB77207-1483-FBED-36A0-6A17B12A6CFC}"/>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E34ADE56-7A9F-CD11-CE21-BACDFAC60200}"/>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FF0F58A-726E-1A4F-7AE1-37AD7C5123C2}"/>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13E7F0D-F63A-9CB3-E0E3-8B97D71BEA0E}"/>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F911515-AF0D-A435-A8B4-A3291C3FF84C}"/>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81B949E-FEB0-2121-E67B-EAC041A35898}"/>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FD2E164-70F0-309D-E395-8E32088BC438}"/>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81B4385E-F2C2-A678-B618-29F12F28580C}"/>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FDA66366-4D06-1F26-732D-1355B1AC3F51}"/>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1962714-3E59-9B42-A158-3F2A91D6EB4D}"/>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9D77120C-F247-857B-44FC-1BD84AC7AF68}"/>
                </a:ext>
              </a:extLst>
            </p:cNvPr>
            <p:cNvSpPr/>
            <p:nvPr/>
          </p:nvSpPr>
          <p:spPr>
            <a:xfrm>
              <a:off x="6147957" y="2375682"/>
              <a:ext cx="1635248" cy="647587"/>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221638427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355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7CA1BE1-9B24-8195-8499-EB553A67EAC5}"/>
              </a:ext>
            </a:extLst>
          </p:cNvPr>
          <p:cNvPicPr>
            <a:picLocks noChangeAspect="1"/>
          </p:cNvPicPr>
          <p:nvPr/>
        </p:nvPicPr>
        <p:blipFill>
          <a:blip r:embed="rId4"/>
          <a:stretch>
            <a:fillRect/>
          </a:stretch>
        </p:blipFill>
        <p:spPr>
          <a:xfrm>
            <a:off x="-15444" y="1123524"/>
            <a:ext cx="12192000" cy="1841913"/>
          </a:xfrm>
          <a:prstGeom prst="rect">
            <a:avLst/>
          </a:prstGeom>
          <a:ln w="15875">
            <a:solidFill>
              <a:schemeClr val="bg1">
                <a:lumMod val="75000"/>
              </a:schemeClr>
            </a:solidFill>
          </a:ln>
          <a:effectLst>
            <a:outerShdw blurRad="152400" dist="215900" dir="2700000" algn="tl" rotWithShape="0">
              <a:prstClr val="black">
                <a:alpha val="40000"/>
              </a:prstClr>
            </a:outerShdw>
          </a:effectLst>
        </p:spPr>
      </p:pic>
      <p:cxnSp>
        <p:nvCxnSpPr>
          <p:cNvPr id="4" name="Straight Connector 3">
            <a:extLst>
              <a:ext uri="{FF2B5EF4-FFF2-40B4-BE49-F238E27FC236}">
                <a16:creationId xmlns:a16="http://schemas.microsoft.com/office/drawing/2014/main" id="{ED8C192B-B14C-56CF-932A-C8F320D152BB}"/>
              </a:ext>
            </a:extLst>
          </p:cNvPr>
          <p:cNvCxnSpPr/>
          <p:nvPr/>
        </p:nvCxnSpPr>
        <p:spPr>
          <a:xfrm>
            <a:off x="-1043098" y="-704194"/>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1884CB2-7C8A-E5F2-FA5A-48A1B5E69258}"/>
              </a:ext>
            </a:extLst>
          </p:cNvPr>
          <p:cNvSpPr txBox="1">
            <a:spLocks/>
          </p:cNvSpPr>
          <p:nvPr/>
        </p:nvSpPr>
        <p:spPr>
          <a:xfrm>
            <a:off x="2387933" y="-41209"/>
            <a:ext cx="799484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r>
              <a:rPr lang="en-US" sz="5200" b="1" dirty="0">
                <a:solidFill>
                  <a:srgbClr val="82CAF6"/>
                </a:solidFill>
                <a:effectLst>
                  <a:outerShdw blurRad="38100" dist="38100" dir="2700000" algn="tl">
                    <a:srgbClr val="000000">
                      <a:alpha val="43137"/>
                    </a:srgbClr>
                  </a:outerShdw>
                </a:effectLst>
                <a:latin typeface="Franklin Gothic Medium" panose="020B0603020102020204" pitchFamily="34" charset="0"/>
              </a:rPr>
              <a:t>Access Your</a:t>
            </a: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LES</a:t>
            </a:r>
          </a:p>
        </p:txBody>
      </p:sp>
      <p:sp>
        <p:nvSpPr>
          <p:cNvPr id="10" name="TextBox 9">
            <a:extLst>
              <a:ext uri="{FF2B5EF4-FFF2-40B4-BE49-F238E27FC236}">
                <a16:creationId xmlns:a16="http://schemas.microsoft.com/office/drawing/2014/main" id="{054D3948-F43C-6A1C-E330-6F1EAF2CAF5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a:t>
            </a:r>
          </a:p>
        </p:txBody>
      </p:sp>
      <p:sp>
        <p:nvSpPr>
          <p:cNvPr id="11" name="TextBox 10">
            <a:extLst>
              <a:ext uri="{FF2B5EF4-FFF2-40B4-BE49-F238E27FC236}">
                <a16:creationId xmlns:a16="http://schemas.microsoft.com/office/drawing/2014/main" id="{25140EC2-9265-3EB4-2593-0E822AD433F7}"/>
              </a:ext>
            </a:extLst>
          </p:cNvPr>
          <p:cNvSpPr txBox="1"/>
          <p:nvPr/>
        </p:nvSpPr>
        <p:spPr>
          <a:xfrm>
            <a:off x="4152217" y="3318551"/>
            <a:ext cx="4034478" cy="835678"/>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B61BD6C7-0ED1-D424-6B25-CE17A7E929D3}"/>
              </a:ext>
            </a:extLst>
          </p:cNvPr>
          <p:cNvSpPr/>
          <p:nvPr/>
        </p:nvSpPr>
        <p:spPr>
          <a:xfrm>
            <a:off x="8573561" y="2695818"/>
            <a:ext cx="3618439" cy="4162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D4A82D6-BC93-6E92-6FB8-EE7ED32E940B}"/>
              </a:ext>
            </a:extLst>
          </p:cNvPr>
          <p:cNvSpPr txBox="1"/>
          <p:nvPr/>
        </p:nvSpPr>
        <p:spPr>
          <a:xfrm>
            <a:off x="8126867" y="2987170"/>
            <a:ext cx="21461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MyPay DFAS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F3B18452-0127-1C21-23E8-E9458C3F5F7D}"/>
              </a:ext>
            </a:extLst>
          </p:cNvPr>
          <p:cNvSpPr txBox="1"/>
          <p:nvPr/>
        </p:nvSpPr>
        <p:spPr>
          <a:xfrm>
            <a:off x="210710" y="3039579"/>
            <a:ext cx="30373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CG </a:t>
            </a:r>
            <a:r>
              <a:rPr kumimoji="0" lang="en-US" sz="2800" b="0" i="0" u="sng" strike="noStrike" kern="1200" cap="none" spc="0" normalizeH="0" baseline="0" noProof="0" dirty="0" err="1">
                <a:ln>
                  <a:noFill/>
                </a:ln>
                <a:solidFill>
                  <a:prstClr val="white"/>
                </a:solidFill>
                <a:effectLst/>
                <a:uLnTx/>
                <a:uFillTx/>
                <a:latin typeface="Calibri" panose="020F0502020204030204"/>
                <a:ea typeface="+mn-ea"/>
                <a:cs typeface="+mn-cs"/>
              </a:rPr>
              <a:t>Payslip</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D94368AC-54AF-E5E3-90DB-78C1332E1A3A}"/>
              </a:ext>
            </a:extLst>
          </p:cNvPr>
          <p:cNvSpPr txBox="1"/>
          <p:nvPr/>
        </p:nvSpPr>
        <p:spPr>
          <a:xfrm>
            <a:off x="8136131" y="3415352"/>
            <a:ext cx="40344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https://mypay.dfas.mil/#/ </a:t>
            </a:r>
          </a:p>
        </p:txBody>
      </p:sp>
      <p:sp>
        <p:nvSpPr>
          <p:cNvPr id="9" name="TextBox 8">
            <a:extLst>
              <a:ext uri="{FF2B5EF4-FFF2-40B4-BE49-F238E27FC236}">
                <a16:creationId xmlns:a16="http://schemas.microsoft.com/office/drawing/2014/main" id="{A2BD3460-4B1A-DCE0-03DF-A691E6A66A1D}"/>
              </a:ext>
            </a:extLst>
          </p:cNvPr>
          <p:cNvSpPr txBox="1"/>
          <p:nvPr/>
        </p:nvSpPr>
        <p:spPr>
          <a:xfrm>
            <a:off x="197519" y="3461196"/>
            <a:ext cx="38077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https://dcms.uscg.mil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13A3921-0C8F-F648-377F-721158274F81}"/>
              </a:ext>
            </a:extLst>
          </p:cNvPr>
          <p:cNvSpPr/>
          <p:nvPr/>
        </p:nvSpPr>
        <p:spPr>
          <a:xfrm>
            <a:off x="4096430" y="2987170"/>
            <a:ext cx="3837004" cy="3870829"/>
          </a:xfrm>
          <a:prstGeom prst="rect">
            <a:avLst/>
          </a:prstGeom>
          <a:solidFill>
            <a:srgbClr val="132F49"/>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925"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Use your Service website or the QR code to access your LES or </a:t>
            </a:r>
            <a:r>
              <a:rPr kumimoji="0" lang="en-US" sz="28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Payslip</a:t>
            </a: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5FFBF64D-DC84-D959-F9E6-BC0149EB4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675" y="3984416"/>
            <a:ext cx="2314256" cy="2314256"/>
          </a:xfrm>
          <a:prstGeom prst="rect">
            <a:avLst/>
          </a:prstGeom>
        </p:spPr>
      </p:pic>
      <p:pic>
        <p:nvPicPr>
          <p:cNvPr id="20" name="Picture 19">
            <a:extLst>
              <a:ext uri="{FF2B5EF4-FFF2-40B4-BE49-F238E27FC236}">
                <a16:creationId xmlns:a16="http://schemas.microsoft.com/office/drawing/2014/main" id="{C99589BF-09D7-D950-3A01-6B151B7127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7387" y="3984416"/>
            <a:ext cx="2314256" cy="2314256"/>
          </a:xfrm>
          <a:prstGeom prst="rect">
            <a:avLst/>
          </a:prstGeom>
        </p:spPr>
      </p:pic>
      <p:pic>
        <p:nvPicPr>
          <p:cNvPr id="15" name="Picture 14" descr="A blue and white pencil and speech bubble&#10;&#10;AI-generated content may be incorrect.">
            <a:extLst>
              <a:ext uri="{FF2B5EF4-FFF2-40B4-BE49-F238E27FC236}">
                <a16:creationId xmlns:a16="http://schemas.microsoft.com/office/drawing/2014/main" id="{1A463AD3-9DC1-7DA4-8A99-D1A54E7C6DBD}"/>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807675" y="81212"/>
            <a:ext cx="934390" cy="934390"/>
          </a:xfrm>
          <a:prstGeom prst="rect">
            <a:avLst/>
          </a:prstGeom>
        </p:spPr>
      </p:pic>
    </p:spTree>
    <p:custDataLst>
      <p:tags r:id="rId1"/>
    </p:custDataLst>
    <p:extLst>
      <p:ext uri="{BB962C8B-B14F-4D97-AF65-F5344CB8AC3E}">
        <p14:creationId xmlns:p14="http://schemas.microsoft.com/office/powerpoint/2010/main" val="803119866"/>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5"/>
          <a:stretch>
            <a:fillRect/>
          </a:stretch>
        </p:blipFill>
        <p:spPr>
          <a:xfrm>
            <a:off x="0" y="0"/>
            <a:ext cx="754563" cy="6858000"/>
          </a:xfrm>
          <a:prstGeom prst="rect">
            <a:avLst/>
          </a:prstGeom>
        </p:spPr>
      </p:pic>
      <p:grpSp>
        <p:nvGrpSpPr>
          <p:cNvPr id="5" name="Group 4">
            <a:extLst>
              <a:ext uri="{FF2B5EF4-FFF2-40B4-BE49-F238E27FC236}">
                <a16:creationId xmlns:a16="http://schemas.microsoft.com/office/drawing/2014/main" id="{EC596310-CB6A-4316-B841-796B6BBAF706}"/>
              </a:ext>
            </a:extLst>
          </p:cNvPr>
          <p:cNvGrpSpPr/>
          <p:nvPr/>
        </p:nvGrpSpPr>
        <p:grpSpPr>
          <a:xfrm>
            <a:off x="108778" y="450336"/>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D39BCAC-DE24-0961-4B1B-A9D26000B206}"/>
              </a:ext>
            </a:extLst>
          </p:cNvPr>
          <p:cNvSpPr txBox="1">
            <a:spLocks/>
          </p:cNvSpPr>
          <p:nvPr/>
        </p:nvSpPr>
        <p:spPr>
          <a:xfrm>
            <a:off x="1744969" y="108662"/>
            <a:ext cx="9837432" cy="1219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is your current financial situation?</a:t>
            </a:r>
          </a:p>
        </p:txBody>
      </p:sp>
      <p:sp>
        <p:nvSpPr>
          <p:cNvPr id="3" name="TextBox 2">
            <a:extLst>
              <a:ext uri="{FF2B5EF4-FFF2-40B4-BE49-F238E27FC236}">
                <a16:creationId xmlns:a16="http://schemas.microsoft.com/office/drawing/2014/main" id="{B4F302A9-F962-79C9-B00D-207A1BB05221}"/>
              </a:ext>
            </a:extLst>
          </p:cNvPr>
          <p:cNvSpPr txBox="1"/>
          <p:nvPr/>
        </p:nvSpPr>
        <p:spPr>
          <a:xfrm>
            <a:off x="1109271" y="2787696"/>
            <a:ext cx="3904841"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Review the following from your spending  plan:</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Income</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Expenses</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Debt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Assets</a:t>
            </a:r>
          </a:p>
        </p:txBody>
      </p:sp>
      <p:sp>
        <p:nvSpPr>
          <p:cNvPr id="8" name="TextBox 7">
            <a:extLst>
              <a:ext uri="{FF2B5EF4-FFF2-40B4-BE49-F238E27FC236}">
                <a16:creationId xmlns:a16="http://schemas.microsoft.com/office/drawing/2014/main" id="{B48A4925-320B-A7DE-83C6-90CED0228718}"/>
              </a:ext>
            </a:extLst>
          </p:cNvPr>
          <p:cNvSpPr txBox="1"/>
          <p:nvPr/>
        </p:nvSpPr>
        <p:spPr>
          <a:xfrm>
            <a:off x="5475515" y="2787696"/>
            <a:ext cx="6618514" cy="38010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Consider the following:</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 you </a:t>
            </a:r>
            <a:r>
              <a:rPr lang="en-US" sz="2400" dirty="0">
                <a:solidFill>
                  <a:prstClr val="white"/>
                </a:solidFill>
                <a:latin typeface="Calibri" panose="020F0502020204030204"/>
              </a:rPr>
              <a:t>use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military-specific benefits (i.e., healthcare, childcare)?</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Have you identified where your income is being spent?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Are you comfortable with your level of debt?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Have you calculated all savings and assets?</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 your credit report accurate and your score acceptable? </a:t>
            </a:r>
          </a:p>
        </p:txBody>
      </p:sp>
      <p:pic>
        <p:nvPicPr>
          <p:cNvPr id="12" name="Picture 11">
            <a:extLst>
              <a:ext uri="{FF2B5EF4-FFF2-40B4-BE49-F238E27FC236}">
                <a16:creationId xmlns:a16="http://schemas.microsoft.com/office/drawing/2014/main" id="{704FF9D6-1312-B59D-8CE7-F4A78C47F20A}"/>
              </a:ext>
            </a:extLst>
          </p:cNvPr>
          <p:cNvPicPr>
            <a:picLocks noChangeAspect="1"/>
          </p:cNvPicPr>
          <p:nvPr/>
        </p:nvPicPr>
        <p:blipFill>
          <a:blip r:embed="rId6"/>
          <a:stretch>
            <a:fillRect/>
          </a:stretch>
        </p:blipFill>
        <p:spPr>
          <a:xfrm>
            <a:off x="754563" y="1167267"/>
            <a:ext cx="11437437" cy="1397634"/>
          </a:xfrm>
          <a:prstGeom prst="rect">
            <a:avLst/>
          </a:prstGeom>
          <a:ln>
            <a:solidFill>
              <a:schemeClr val="bg2">
                <a:lumMod val="50000"/>
              </a:schemeClr>
            </a:solidFill>
          </a:ln>
          <a:effectLst>
            <a:outerShdw blurRad="266700" dist="76200" dir="6120000" sx="102000" sy="102000" algn="ctr" rotWithShape="0">
              <a:prstClr val="black">
                <a:alpha val="40000"/>
              </a:prstClr>
            </a:outerShdw>
          </a:effectLst>
        </p:spPr>
      </p:pic>
      <p:sp>
        <p:nvSpPr>
          <p:cNvPr id="13" name="TextBox 12">
            <a:extLst>
              <a:ext uri="{FF2B5EF4-FFF2-40B4-BE49-F238E27FC236}">
                <a16:creationId xmlns:a16="http://schemas.microsoft.com/office/drawing/2014/main" id="{A28A1EE2-A12F-25B9-A147-2CBD27E4F0B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69 </a:t>
            </a:r>
          </a:p>
        </p:txBody>
      </p:sp>
    </p:spTree>
    <p:custDataLst>
      <p:tags r:id="rId1"/>
    </p:custDataLst>
    <p:extLst>
      <p:ext uri="{BB962C8B-B14F-4D97-AF65-F5344CB8AC3E}">
        <p14:creationId xmlns:p14="http://schemas.microsoft.com/office/powerpoint/2010/main" val="3970125073"/>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87473" y="519784"/>
            <a:ext cx="6808728" cy="15083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financial changes will occur during and after transition?</a:t>
            </a:r>
          </a:p>
        </p:txBody>
      </p:sp>
      <p:sp>
        <p:nvSpPr>
          <p:cNvPr id="5" name="Content Placeholder 2"/>
          <p:cNvSpPr>
            <a:spLocks noGrp="1"/>
          </p:cNvSpPr>
          <p:nvPr>
            <p:ph idx="1"/>
          </p:nvPr>
        </p:nvSpPr>
        <p:spPr>
          <a:xfrm>
            <a:off x="341468" y="2232271"/>
            <a:ext cx="7620000" cy="4158110"/>
          </a:xfrm>
        </p:spPr>
        <p:txBody>
          <a:bodyPr>
            <a:normAutofit/>
          </a:bodyPr>
          <a:lstStyle/>
          <a:p>
            <a:pPr marL="347663" marR="0" lvl="0" indent="-347663">
              <a:lnSpc>
                <a:spcPct val="115000"/>
              </a:lnSpc>
              <a:spcBef>
                <a:spcPts val="0"/>
              </a:spcBef>
              <a:spcAft>
                <a:spcPts val="1200"/>
              </a:spcAft>
              <a:buFont typeface="Wingdings" panose="05000000000000000000" pitchFamily="2" charset="2"/>
              <a:buChar char="q"/>
            </a:pPr>
            <a:r>
              <a:rPr lang="en-US" sz="2400" dirty="0">
                <a:solidFill>
                  <a:schemeClr val="bg1"/>
                </a:solidFill>
                <a:effectLst/>
                <a:ea typeface="Times New Roman" panose="02020603050405020304" pitchFamily="18" charset="0"/>
                <a:cs typeface="Segoe UI" panose="020B0502040204020203" pitchFamily="34" charset="0"/>
              </a:rPr>
              <a:t>Based on your post-transition plans, what financial changes do you need to consider?</a:t>
            </a:r>
            <a:endParaRPr lang="en-US" sz="24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Have you calculated the income necessary to maintain your current lifestyle?</a:t>
            </a: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a typeface="Calibri" panose="020F0502020204030204" pitchFamily="34" charset="0"/>
                <a:cs typeface="Times New Roman" panose="02020603050405020304" pitchFamily="18" charset="0"/>
              </a:rPr>
              <a:t>Did you include reduced-cost benefits in your projected income needs?</a:t>
            </a:r>
            <a:endParaRPr lang="en-US" sz="20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Is your savings enough to cover 3-6 months of expenses?</a:t>
            </a:r>
            <a:endParaRPr lang="en-US" sz="20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What new living expenses do you have to pay?</a:t>
            </a: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Calibri" panose="020F0502020204030204" pitchFamily="34" charset="0"/>
                <a:cs typeface="Times New Roman" panose="02020603050405020304" pitchFamily="18" charset="0"/>
              </a:rPr>
              <a:t>Will there be relocation expenses?</a:t>
            </a:r>
            <a:endParaRPr lang="en-US" sz="2000"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4F61237C-07CF-4371-B54E-1BAB694D3E0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B483DB7D-E2A5-43AB-0B5D-6AC071667DAF}"/>
              </a:ext>
            </a:extLst>
          </p:cNvPr>
          <p:cNvGrpSpPr/>
          <p:nvPr/>
        </p:nvGrpSpPr>
        <p:grpSpPr>
          <a:xfrm>
            <a:off x="7339" y="428131"/>
            <a:ext cx="716848" cy="445592"/>
            <a:chOff x="7339" y="428131"/>
            <a:chExt cx="716848" cy="445592"/>
          </a:xfrm>
        </p:grpSpPr>
        <p:cxnSp>
          <p:nvCxnSpPr>
            <p:cNvPr id="3" name="Straight Connector 2">
              <a:extLst>
                <a:ext uri="{FF2B5EF4-FFF2-40B4-BE49-F238E27FC236}">
                  <a16:creationId xmlns:a16="http://schemas.microsoft.com/office/drawing/2014/main" id="{B96BE4CD-85EF-7D6C-EA28-518F4ACA23BD}"/>
                </a:ext>
              </a:extLst>
            </p:cNvPr>
            <p:cNvCxnSpPr>
              <a:cxnSpLocks/>
            </p:cNvCxnSpPr>
            <p:nvPr/>
          </p:nvCxnSpPr>
          <p:spPr>
            <a:xfrm>
              <a:off x="7339" y="650927"/>
              <a:ext cx="322097"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47804B-E953-8257-66F3-5613FF3C2013}"/>
                </a:ext>
              </a:extLst>
            </p:cNvPr>
            <p:cNvSpPr/>
            <p:nvPr/>
          </p:nvSpPr>
          <p:spPr>
            <a:xfrm>
              <a:off x="290985" y="428131"/>
              <a:ext cx="433202" cy="44559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7CA8985E-8AA3-C87D-3DC8-234E27A6D833}"/>
              </a:ext>
            </a:extLst>
          </p:cNvPr>
          <p:cNvPicPr>
            <a:picLocks noChangeAspect="1"/>
          </p:cNvPicPr>
          <p:nvPr/>
        </p:nvPicPr>
        <p:blipFill>
          <a:blip r:embed="rId5"/>
          <a:stretch>
            <a:fillRect/>
          </a:stretch>
        </p:blipFill>
        <p:spPr>
          <a:xfrm>
            <a:off x="8468310" y="0"/>
            <a:ext cx="3723690" cy="6858000"/>
          </a:xfrm>
          <a:prstGeom prst="rect">
            <a:avLst/>
          </a:prstGeom>
        </p:spPr>
      </p:pic>
    </p:spTree>
    <p:custDataLst>
      <p:tags r:id="rId1"/>
    </p:custDataLst>
    <p:extLst>
      <p:ext uri="{BB962C8B-B14F-4D97-AF65-F5344CB8AC3E}">
        <p14:creationId xmlns:p14="http://schemas.microsoft.com/office/powerpoint/2010/main" val="1854331636"/>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92ED-989A-9342-1F96-063BF2AF3AC5}"/>
              </a:ext>
            </a:extLst>
          </p:cNvPr>
          <p:cNvSpPr txBox="1">
            <a:spLocks/>
          </p:cNvSpPr>
          <p:nvPr/>
        </p:nvSpPr>
        <p:spPr>
          <a:xfrm>
            <a:off x="239558" y="549249"/>
            <a:ext cx="6618442" cy="222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Are you prepared with strategies to reduce the impact transition may have on your finances?</a:t>
            </a:r>
          </a:p>
        </p:txBody>
      </p:sp>
      <p:sp>
        <p:nvSpPr>
          <p:cNvPr id="3" name="TextBox 2">
            <a:extLst>
              <a:ext uri="{FF2B5EF4-FFF2-40B4-BE49-F238E27FC236}">
                <a16:creationId xmlns:a16="http://schemas.microsoft.com/office/drawing/2014/main" id="{9D001125-110D-3CE5-5BFA-3319F20A6C4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70</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07C65C74-0C8A-64F7-3A18-5D5E8C093722}"/>
              </a:ext>
            </a:extLst>
          </p:cNvPr>
          <p:cNvSpPr txBox="1"/>
          <p:nvPr/>
        </p:nvSpPr>
        <p:spPr>
          <a:xfrm>
            <a:off x="1385497" y="3253229"/>
            <a:ext cx="5646431" cy="3185487"/>
          </a:xfrm>
          <a:prstGeom prst="rect">
            <a:avLst/>
          </a:prstGeom>
          <a:noFill/>
        </p:spPr>
        <p:txBody>
          <a:bodyPr wrap="square" rtlCol="0">
            <a:spAutoFit/>
          </a:bodyPr>
          <a:lstStyle/>
          <a:p>
            <a:pPr marL="285750" marR="171450" lvl="0" indent="-285750" algn="l" defTabSz="457200" rtl="0" eaLnBrk="1" fontAlgn="ctr" latinLnBrk="0" hangingPunct="1">
              <a:lnSpc>
                <a:spcPct val="115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 Ways to improve a financial situation, through: </a:t>
            </a: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Increasing income</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Decreasing expenses</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Decreasing debt</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 you know which suggestions you can/will implement, if necessary?</a:t>
            </a:r>
          </a:p>
        </p:txBody>
      </p:sp>
      <p:sp>
        <p:nvSpPr>
          <p:cNvPr id="5" name="TextBox 4">
            <a:extLst>
              <a:ext uri="{FF2B5EF4-FFF2-40B4-BE49-F238E27FC236}">
                <a16:creationId xmlns:a16="http://schemas.microsoft.com/office/drawing/2014/main" id="{18A7A15E-76F8-07F8-3442-61BA63CEE339}"/>
              </a:ext>
            </a:extLst>
          </p:cNvPr>
          <p:cNvSpPr txBox="1"/>
          <p:nvPr/>
        </p:nvSpPr>
        <p:spPr>
          <a:xfrm>
            <a:off x="6985617" y="1453614"/>
            <a:ext cx="4887686" cy="1311128"/>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Create or update your spending plan</a:t>
            </a:r>
          </a:p>
        </p:txBody>
      </p:sp>
      <p:sp>
        <p:nvSpPr>
          <p:cNvPr id="6" name="TextBox 5">
            <a:extLst>
              <a:ext uri="{FF2B5EF4-FFF2-40B4-BE49-F238E27FC236}">
                <a16:creationId xmlns:a16="http://schemas.microsoft.com/office/drawing/2014/main" id="{B0A01014-41B1-57B3-248E-FCAC11C3E934}"/>
              </a:ext>
            </a:extLst>
          </p:cNvPr>
          <p:cNvSpPr txBox="1"/>
          <p:nvPr/>
        </p:nvSpPr>
        <p:spPr>
          <a:xfrm>
            <a:off x="7344334" y="3721857"/>
            <a:ext cx="4691744"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 now have ability and knowledge, through the activities and websites, required to complete your spending plan.  </a:t>
            </a:r>
          </a:p>
        </p:txBody>
      </p:sp>
      <p:cxnSp>
        <p:nvCxnSpPr>
          <p:cNvPr id="8" name="Straight Connector 7">
            <a:extLst>
              <a:ext uri="{FF2B5EF4-FFF2-40B4-BE49-F238E27FC236}">
                <a16:creationId xmlns:a16="http://schemas.microsoft.com/office/drawing/2014/main" id="{05DAE357-A47B-0610-128E-C325FBEE7B48}"/>
              </a:ext>
            </a:extLst>
          </p:cNvPr>
          <p:cNvCxnSpPr/>
          <p:nvPr/>
        </p:nvCxnSpPr>
        <p:spPr>
          <a:xfrm>
            <a:off x="1600200" y="3124200"/>
            <a:ext cx="3370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8E0B38-799C-B901-8937-BAD749C52240}"/>
              </a:ext>
            </a:extLst>
          </p:cNvPr>
          <p:cNvCxnSpPr/>
          <p:nvPr/>
        </p:nvCxnSpPr>
        <p:spPr>
          <a:xfrm>
            <a:off x="7543800" y="3124200"/>
            <a:ext cx="3370513" cy="0"/>
          </a:xfrm>
          <a:prstGeom prst="line">
            <a:avLst/>
          </a:prstGeom>
          <a:ln w="38100">
            <a:solidFill>
              <a:srgbClr val="00D2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F9AF7C-81FD-D36A-732A-EEA5634EB267}"/>
              </a:ext>
            </a:extLst>
          </p:cNvPr>
          <p:cNvCxnSpPr/>
          <p:nvPr/>
        </p:nvCxnSpPr>
        <p:spPr>
          <a:xfrm>
            <a:off x="6629400" y="1066978"/>
            <a:ext cx="0" cy="552771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7" name="Picture 6" descr="A blue and white pencil and speech bubble&#10;&#10;AI-generated content may be incorrect.">
            <a:extLst>
              <a:ext uri="{FF2B5EF4-FFF2-40B4-BE49-F238E27FC236}">
                <a16:creationId xmlns:a16="http://schemas.microsoft.com/office/drawing/2014/main" id="{9C6D9E3E-1150-42CE-29E6-71B4C0A3C10C}"/>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8686800" y="339495"/>
            <a:ext cx="934390" cy="934390"/>
          </a:xfrm>
          <a:prstGeom prst="rect">
            <a:avLst/>
          </a:prstGeom>
        </p:spPr>
      </p:pic>
    </p:spTree>
    <p:custDataLst>
      <p:tags r:id="rId1"/>
    </p:custDataLst>
    <p:extLst>
      <p:ext uri="{BB962C8B-B14F-4D97-AF65-F5344CB8AC3E}">
        <p14:creationId xmlns:p14="http://schemas.microsoft.com/office/powerpoint/2010/main" val="2792470313"/>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2336361-4A97-A35E-803A-4AFD641FDCDE}"/>
              </a:ext>
            </a:extLst>
          </p:cNvPr>
          <p:cNvGrpSpPr/>
          <p:nvPr/>
        </p:nvGrpSpPr>
        <p:grpSpPr>
          <a:xfrm>
            <a:off x="914400" y="2441325"/>
            <a:ext cx="5785978" cy="3341992"/>
            <a:chOff x="5824083" y="98342"/>
            <a:chExt cx="6885670" cy="3716723"/>
          </a:xfrm>
        </p:grpSpPr>
        <p:sp>
          <p:nvSpPr>
            <p:cNvPr id="12" name="Freeform: Shape 11">
              <a:extLst>
                <a:ext uri="{FF2B5EF4-FFF2-40B4-BE49-F238E27FC236}">
                  <a16:creationId xmlns:a16="http://schemas.microsoft.com/office/drawing/2014/main" id="{96A6B490-4185-2EF8-F19D-4B9B9E6DF5DE}"/>
                </a:ext>
              </a:extLst>
            </p:cNvPr>
            <p:cNvSpPr/>
            <p:nvPr/>
          </p:nvSpPr>
          <p:spPr>
            <a:xfrm>
              <a:off x="6716486" y="98342"/>
              <a:ext cx="5100864" cy="3203911"/>
            </a:xfrm>
            <a:custGeom>
              <a:avLst/>
              <a:gdLst>
                <a:gd name="connsiteX0" fmla="*/ 5216525 w 5721350"/>
                <a:gd name="connsiteY0" fmla="*/ 2950984 h 3393631"/>
                <a:gd name="connsiteX1" fmla="*/ 504825 w 5721350"/>
                <a:gd name="connsiteY1" fmla="*/ 2950984 h 3393631"/>
                <a:gd name="connsiteX2" fmla="*/ 504825 w 5721350"/>
                <a:gd name="connsiteY2" fmla="*/ 442648 h 3393631"/>
                <a:gd name="connsiteX3" fmla="*/ 5216525 w 5721350"/>
                <a:gd name="connsiteY3" fmla="*/ 442648 h 3393631"/>
                <a:gd name="connsiteX4" fmla="*/ 5216525 w 5721350"/>
                <a:gd name="connsiteY4" fmla="*/ 2950984 h 3393631"/>
                <a:gd name="connsiteX5" fmla="*/ 5721350 w 5721350"/>
                <a:gd name="connsiteY5" fmla="*/ 295098 h 3393631"/>
                <a:gd name="connsiteX6" fmla="*/ 5384800 w 5721350"/>
                <a:gd name="connsiteY6" fmla="*/ 0 h 3393631"/>
                <a:gd name="connsiteX7" fmla="*/ 336550 w 5721350"/>
                <a:gd name="connsiteY7" fmla="*/ 0 h 3393631"/>
                <a:gd name="connsiteX8" fmla="*/ 0 w 5721350"/>
                <a:gd name="connsiteY8" fmla="*/ 295098 h 3393631"/>
                <a:gd name="connsiteX9" fmla="*/ 0 w 5721350"/>
                <a:gd name="connsiteY9" fmla="*/ 3393631 h 3393631"/>
                <a:gd name="connsiteX10" fmla="*/ 5721350 w 5721350"/>
                <a:gd name="connsiteY10" fmla="*/ 3393631 h 3393631"/>
                <a:gd name="connsiteX11" fmla="*/ 5721350 w 5721350"/>
                <a:gd name="connsiteY11" fmla="*/ 295098 h 339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1350" h="3393631">
                  <a:moveTo>
                    <a:pt x="5216525" y="2950984"/>
                  </a:moveTo>
                  <a:lnTo>
                    <a:pt x="504825" y="2950984"/>
                  </a:lnTo>
                  <a:lnTo>
                    <a:pt x="504825" y="442648"/>
                  </a:lnTo>
                  <a:lnTo>
                    <a:pt x="5216525" y="442648"/>
                  </a:lnTo>
                  <a:lnTo>
                    <a:pt x="5216525" y="2950984"/>
                  </a:lnTo>
                  <a:close/>
                  <a:moveTo>
                    <a:pt x="5721350" y="295098"/>
                  </a:moveTo>
                  <a:cubicBezTo>
                    <a:pt x="5721350" y="132794"/>
                    <a:pt x="5569902" y="0"/>
                    <a:pt x="5384800" y="0"/>
                  </a:cubicBezTo>
                  <a:lnTo>
                    <a:pt x="336550" y="0"/>
                  </a:lnTo>
                  <a:cubicBezTo>
                    <a:pt x="151448" y="0"/>
                    <a:pt x="0" y="132794"/>
                    <a:pt x="0" y="295098"/>
                  </a:cubicBezTo>
                  <a:lnTo>
                    <a:pt x="0" y="3393631"/>
                  </a:lnTo>
                  <a:lnTo>
                    <a:pt x="5721350" y="3393631"/>
                  </a:lnTo>
                  <a:lnTo>
                    <a:pt x="5721350" y="295098"/>
                  </a:lnTo>
                  <a:close/>
                </a:path>
              </a:pathLst>
            </a:custGeom>
            <a:solidFill>
              <a:srgbClr val="000000"/>
            </a:solidFill>
            <a:ln w="84138"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BBE1C5D-AD31-DF69-68A5-86AA08C8AA67}"/>
                </a:ext>
              </a:extLst>
            </p:cNvPr>
            <p:cNvSpPr/>
            <p:nvPr/>
          </p:nvSpPr>
          <p:spPr>
            <a:xfrm>
              <a:off x="5824083" y="3372418"/>
              <a:ext cx="6885670" cy="442647"/>
            </a:xfrm>
            <a:custGeom>
              <a:avLst/>
              <a:gdLst>
                <a:gd name="connsiteX0" fmla="*/ 4375150 w 7740650"/>
                <a:gd name="connsiteY0" fmla="*/ 0 h 442647"/>
                <a:gd name="connsiteX1" fmla="*/ 4375150 w 7740650"/>
                <a:gd name="connsiteY1" fmla="*/ 73775 h 442647"/>
                <a:gd name="connsiteX2" fmla="*/ 4291013 w 7740650"/>
                <a:gd name="connsiteY2" fmla="*/ 147549 h 442647"/>
                <a:gd name="connsiteX3" fmla="*/ 3449638 w 7740650"/>
                <a:gd name="connsiteY3" fmla="*/ 147549 h 442647"/>
                <a:gd name="connsiteX4" fmla="*/ 3365500 w 7740650"/>
                <a:gd name="connsiteY4" fmla="*/ 73775 h 442647"/>
                <a:gd name="connsiteX5" fmla="*/ 3365500 w 7740650"/>
                <a:gd name="connsiteY5" fmla="*/ 0 h 442647"/>
                <a:gd name="connsiteX6" fmla="*/ 0 w 7740650"/>
                <a:gd name="connsiteY6" fmla="*/ 0 h 442647"/>
                <a:gd name="connsiteX7" fmla="*/ 0 w 7740650"/>
                <a:gd name="connsiteY7" fmla="*/ 147549 h 442647"/>
                <a:gd name="connsiteX8" fmla="*/ 336550 w 7740650"/>
                <a:gd name="connsiteY8" fmla="*/ 442648 h 442647"/>
                <a:gd name="connsiteX9" fmla="*/ 7404100 w 7740650"/>
                <a:gd name="connsiteY9" fmla="*/ 442648 h 442647"/>
                <a:gd name="connsiteX10" fmla="*/ 7740650 w 7740650"/>
                <a:gd name="connsiteY10" fmla="*/ 147549 h 442647"/>
                <a:gd name="connsiteX11" fmla="*/ 7740650 w 7740650"/>
                <a:gd name="connsiteY11" fmla="*/ 0 h 442647"/>
                <a:gd name="connsiteX12" fmla="*/ 4375150 w 7740650"/>
                <a:gd name="connsiteY12" fmla="*/ 0 h 4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40650" h="442647">
                  <a:moveTo>
                    <a:pt x="4375150" y="0"/>
                  </a:moveTo>
                  <a:lnTo>
                    <a:pt x="4375150" y="73775"/>
                  </a:lnTo>
                  <a:cubicBezTo>
                    <a:pt x="4375150" y="118039"/>
                    <a:pt x="4341495" y="147549"/>
                    <a:pt x="4291013" y="147549"/>
                  </a:cubicBezTo>
                  <a:lnTo>
                    <a:pt x="3449638" y="147549"/>
                  </a:lnTo>
                  <a:cubicBezTo>
                    <a:pt x="3399155" y="147549"/>
                    <a:pt x="3365500" y="118039"/>
                    <a:pt x="3365500" y="73775"/>
                  </a:cubicBezTo>
                  <a:lnTo>
                    <a:pt x="3365500" y="0"/>
                  </a:lnTo>
                  <a:lnTo>
                    <a:pt x="0" y="0"/>
                  </a:lnTo>
                  <a:lnTo>
                    <a:pt x="0" y="147549"/>
                  </a:lnTo>
                  <a:cubicBezTo>
                    <a:pt x="0" y="309853"/>
                    <a:pt x="151448" y="442648"/>
                    <a:pt x="336550" y="442648"/>
                  </a:cubicBezTo>
                  <a:lnTo>
                    <a:pt x="7404100" y="442648"/>
                  </a:lnTo>
                  <a:cubicBezTo>
                    <a:pt x="7589202" y="442648"/>
                    <a:pt x="7740650" y="309853"/>
                    <a:pt x="7740650" y="147549"/>
                  </a:cubicBezTo>
                  <a:lnTo>
                    <a:pt x="7740650" y="0"/>
                  </a:lnTo>
                  <a:lnTo>
                    <a:pt x="4375150" y="0"/>
                  </a:lnTo>
                  <a:close/>
                </a:path>
              </a:pathLst>
            </a:custGeom>
            <a:solidFill>
              <a:srgbClr val="000000"/>
            </a:solidFill>
            <a:ln w="84138"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6BD1742-9686-AD4A-29F4-C2A4C9326B86}"/>
                </a:ext>
              </a:extLst>
            </p:cNvPr>
            <p:cNvPicPr>
              <a:picLocks noChangeAspect="1"/>
            </p:cNvPicPr>
            <p:nvPr/>
          </p:nvPicPr>
          <p:blipFill>
            <a:blip r:embed="rId5"/>
            <a:stretch>
              <a:fillRect/>
            </a:stretch>
          </p:blipFill>
          <p:spPr>
            <a:xfrm>
              <a:off x="6839949" y="249752"/>
              <a:ext cx="4853938" cy="2901090"/>
            </a:xfrm>
            <a:prstGeom prst="rect">
              <a:avLst/>
            </a:prstGeom>
            <a:ln>
              <a:solidFill>
                <a:schemeClr val="bg1">
                  <a:lumMod val="50000"/>
                </a:schemeClr>
              </a:solidFill>
            </a:ln>
          </p:spPr>
        </p:pic>
      </p:grpSp>
      <p:sp>
        <p:nvSpPr>
          <p:cNvPr id="2" name="Title 1">
            <a:extLst>
              <a:ext uri="{FF2B5EF4-FFF2-40B4-BE49-F238E27FC236}">
                <a16:creationId xmlns:a16="http://schemas.microsoft.com/office/drawing/2014/main" id="{719A22EE-968D-C80B-9362-337CBE0C6BC4}"/>
              </a:ext>
            </a:extLst>
          </p:cNvPr>
          <p:cNvSpPr txBox="1">
            <a:spLocks/>
          </p:cNvSpPr>
          <p:nvPr/>
        </p:nvSpPr>
        <p:spPr>
          <a:xfrm>
            <a:off x="457200" y="310521"/>
            <a:ext cx="8077200" cy="1455683"/>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FINAL PAY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PROCESS</a:t>
            </a:r>
          </a:p>
        </p:txBody>
      </p:sp>
      <p:sp>
        <p:nvSpPr>
          <p:cNvPr id="3" name="Content Placeholder 2">
            <a:extLst>
              <a:ext uri="{FF2B5EF4-FFF2-40B4-BE49-F238E27FC236}">
                <a16:creationId xmlns:a16="http://schemas.microsoft.com/office/drawing/2014/main" id="{B0FA82C7-44DD-331C-D52E-9FF0D423CED3}"/>
              </a:ext>
            </a:extLst>
          </p:cNvPr>
          <p:cNvSpPr txBox="1">
            <a:spLocks/>
          </p:cNvSpPr>
          <p:nvPr/>
        </p:nvSpPr>
        <p:spPr>
          <a:xfrm>
            <a:off x="6918093" y="535891"/>
            <a:ext cx="5061858" cy="24606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FINAL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Can take up to 120 days before your final paycheck is deposited.</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Will be deposited on random day; similar to a special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Issues: Contact DFAS – 888-332-7411</a:t>
            </a:r>
          </a:p>
        </p:txBody>
      </p:sp>
      <p:sp>
        <p:nvSpPr>
          <p:cNvPr id="4" name="TextBox 3">
            <a:extLst>
              <a:ext uri="{FF2B5EF4-FFF2-40B4-BE49-F238E27FC236}">
                <a16:creationId xmlns:a16="http://schemas.microsoft.com/office/drawing/2014/main" id="{C591CE26-B2EC-CDC9-ACA8-8204AB6EEB42}"/>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5A270614-B5E7-3FC4-D7F0-F72DA0574121}"/>
              </a:ext>
            </a:extLst>
          </p:cNvPr>
          <p:cNvSpPr txBox="1">
            <a:spLocks/>
          </p:cNvSpPr>
          <p:nvPr/>
        </p:nvSpPr>
        <p:spPr>
          <a:xfrm>
            <a:off x="6918093" y="3373127"/>
            <a:ext cx="5181599" cy="23077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RETIREE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Complete the DD 2656 for retirement pay processing.</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Can take 30-60 days after retirement date to receive first retiree check.</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Issues: Contact DFAS – 800-321-1080</a:t>
            </a:r>
          </a:p>
        </p:txBody>
      </p:sp>
    </p:spTree>
    <p:custDataLst>
      <p:tags r:id="rId1"/>
    </p:custDataLst>
    <p:extLst>
      <p:ext uri="{BB962C8B-B14F-4D97-AF65-F5344CB8AC3E}">
        <p14:creationId xmlns:p14="http://schemas.microsoft.com/office/powerpoint/2010/main" val="2021415744"/>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703546" y="130175"/>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ACCESSING myPAY</a:t>
            </a:r>
          </a:p>
        </p:txBody>
      </p:sp>
      <p:sp>
        <p:nvSpPr>
          <p:cNvPr id="6" name="Content Placeholder 2"/>
          <p:cNvSpPr>
            <a:spLocks noGrp="1"/>
          </p:cNvSpPr>
          <p:nvPr>
            <p:ph idx="1"/>
          </p:nvPr>
        </p:nvSpPr>
        <p:spPr>
          <a:xfrm>
            <a:off x="1066800" y="667264"/>
            <a:ext cx="5410200" cy="5241925"/>
          </a:xfrm>
        </p:spPr>
        <p:txBody>
          <a:bodyPr>
            <a:noAutofit/>
          </a:bodyPr>
          <a:lstStyle/>
          <a:p>
            <a:pPr marL="0" indent="0">
              <a:lnSpc>
                <a:spcPct val="100000"/>
              </a:lnSpc>
              <a:spcBef>
                <a:spcPts val="0"/>
              </a:spcBef>
              <a:spcAft>
                <a:spcPts val="300"/>
              </a:spcAft>
              <a:buNone/>
            </a:pPr>
            <a:r>
              <a:rPr lang="en-US" sz="2400" b="1" dirty="0">
                <a:solidFill>
                  <a:srgbClr val="66BEF4"/>
                </a:solidFill>
                <a:effectLst>
                  <a:outerShdw blurRad="38100" dist="38100" dir="2700000" algn="tl">
                    <a:srgbClr val="000000">
                      <a:alpha val="43137"/>
                    </a:srgbClr>
                  </a:outerShdw>
                </a:effectLst>
              </a:rPr>
              <a:t>TIME TO ACCESS:</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Separating </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13 months only</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Retiring </a:t>
            </a:r>
            <a:r>
              <a:rPr lang="en-US" sz="2000" dirty="0">
                <a:solidFill>
                  <a:schemeClr val="bg1"/>
                </a:solidFill>
              </a:rPr>
              <a:t> </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13 months for statements from in service period</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New Login credentials will arrive when your retired pay account is established</a:t>
            </a:r>
            <a:br>
              <a:rPr lang="en-US" sz="2000" dirty="0">
                <a:solidFill>
                  <a:schemeClr val="bg1"/>
                </a:solidFill>
              </a:rPr>
            </a:br>
            <a:endParaRPr lang="en-US" sz="2000" dirty="0">
              <a:solidFill>
                <a:schemeClr val="bg1"/>
              </a:solidFill>
            </a:endParaRPr>
          </a:p>
          <a:p>
            <a:pPr marL="0" indent="0">
              <a:lnSpc>
                <a:spcPct val="100000"/>
              </a:lnSpc>
              <a:spcBef>
                <a:spcPts val="0"/>
              </a:spcBef>
              <a:spcAft>
                <a:spcPts val="300"/>
              </a:spcAft>
              <a:buNone/>
            </a:pPr>
            <a:r>
              <a:rPr lang="en-US" sz="2400" b="1" dirty="0">
                <a:solidFill>
                  <a:srgbClr val="66BEF4"/>
                </a:solidFill>
                <a:effectLst>
                  <a:outerShdw blurRad="38100" dist="38100" dir="2700000" algn="tl">
                    <a:srgbClr val="000000">
                      <a:alpha val="43137"/>
                    </a:srgbClr>
                  </a:outerShdw>
                </a:effectLst>
              </a:rPr>
              <a:t>TO MAINTAIN ACCESS:</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Log on using a personal device to:</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Update email and physical address</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Update security questions and review personal settings</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Print/save a copy of all W2s for the last 13 months</a:t>
            </a:r>
          </a:p>
        </p:txBody>
      </p:sp>
      <p:grpSp>
        <p:nvGrpSpPr>
          <p:cNvPr id="9" name="Group 8">
            <a:extLst>
              <a:ext uri="{FF2B5EF4-FFF2-40B4-BE49-F238E27FC236}">
                <a16:creationId xmlns:a16="http://schemas.microsoft.com/office/drawing/2014/main" id="{27169FB4-989D-4A34-8F4B-4A242E2D0D1F}"/>
              </a:ext>
            </a:extLst>
          </p:cNvPr>
          <p:cNvGrpSpPr/>
          <p:nvPr/>
        </p:nvGrpSpPr>
        <p:grpSpPr>
          <a:xfrm>
            <a:off x="10876006" y="420129"/>
            <a:ext cx="1315994" cy="494271"/>
            <a:chOff x="10668000" y="183514"/>
            <a:chExt cx="1315994" cy="494271"/>
          </a:xfrm>
        </p:grpSpPr>
        <p:cxnSp>
          <p:nvCxnSpPr>
            <p:cNvPr id="7" name="Straight Connector 6">
              <a:extLst>
                <a:ext uri="{FF2B5EF4-FFF2-40B4-BE49-F238E27FC236}">
                  <a16:creationId xmlns:a16="http://schemas.microsoft.com/office/drawing/2014/main" id="{820AD786-6CC4-449F-B971-C573CC9F6A17}"/>
                </a:ext>
              </a:extLst>
            </p:cNvPr>
            <p:cNvCxnSpPr>
              <a:cxnSpLocks/>
            </p:cNvCxnSpPr>
            <p:nvPr/>
          </p:nvCxnSpPr>
          <p:spPr>
            <a:xfrm flipH="1">
              <a:off x="11125200" y="430650"/>
              <a:ext cx="858794"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D3DA59F-03F5-4428-9772-A70BC6D28EE6}"/>
                </a:ext>
              </a:extLst>
            </p:cNvPr>
            <p:cNvSpPr/>
            <p:nvPr/>
          </p:nvSpPr>
          <p:spPr>
            <a:xfrm rot="10800000">
              <a:off x="10668000" y="183514"/>
              <a:ext cx="512760"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CAA47355-7BF0-4CF8-9537-99A9FE5BC559}"/>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67</a:t>
            </a:r>
          </a:p>
        </p:txBody>
      </p:sp>
      <p:sp>
        <p:nvSpPr>
          <p:cNvPr id="3" name="Rectangle: Rounded Corners 2">
            <a:extLst>
              <a:ext uri="{FF2B5EF4-FFF2-40B4-BE49-F238E27FC236}">
                <a16:creationId xmlns:a16="http://schemas.microsoft.com/office/drawing/2014/main" id="{1CD71AD4-978B-8479-2FA5-6D778D870883}"/>
              </a:ext>
            </a:extLst>
          </p:cNvPr>
          <p:cNvSpPr/>
          <p:nvPr/>
        </p:nvSpPr>
        <p:spPr>
          <a:xfrm>
            <a:off x="7239000" y="5410200"/>
            <a:ext cx="4541746" cy="1027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300"/>
              </a:spcAft>
            </a:pPr>
            <a:r>
              <a:rPr lang="en-US" sz="3200" b="1" dirty="0">
                <a:solidFill>
                  <a:schemeClr val="bg1"/>
                </a:solidFill>
              </a:rPr>
              <a:t>Create a non-CAC Login </a:t>
            </a:r>
            <a:r>
              <a:rPr lang="en-US" sz="2400" dirty="0">
                <a:solidFill>
                  <a:schemeClr val="bg1"/>
                </a:solidFill>
              </a:rPr>
              <a:t>to maintain access without a CAC</a:t>
            </a:r>
          </a:p>
        </p:txBody>
      </p:sp>
    </p:spTree>
    <p:extLst>
      <p:ext uri="{BB962C8B-B14F-4D97-AF65-F5344CB8AC3E}">
        <p14:creationId xmlns:p14="http://schemas.microsoft.com/office/powerpoint/2010/main" val="4028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38200" y="-228600"/>
            <a:ext cx="3962400" cy="3276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DIRECT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ACCESS</a:t>
            </a:r>
          </a:p>
        </p:txBody>
      </p:sp>
      <p:sp>
        <p:nvSpPr>
          <p:cNvPr id="7" name="TextBox 6">
            <a:extLst>
              <a:ext uri="{FF2B5EF4-FFF2-40B4-BE49-F238E27FC236}">
                <a16:creationId xmlns:a16="http://schemas.microsoft.com/office/drawing/2014/main" id="{BE1E4676-4E1C-4BFD-9E7B-9196F7EFAF87}"/>
              </a:ext>
            </a:extLst>
          </p:cNvPr>
          <p:cNvSpPr txBox="1"/>
          <p:nvPr/>
        </p:nvSpPr>
        <p:spPr>
          <a:xfrm>
            <a:off x="58725" y="6390381"/>
            <a:ext cx="1165251"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27324E3-5B15-4A89-8070-ECA5E04455D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23976" y="1143000"/>
            <a:ext cx="4743309" cy="3141928"/>
          </a:xfrm>
          <a:prstGeom prst="rect">
            <a:avLst/>
          </a:prstGeom>
        </p:spPr>
      </p:pic>
      <p:sp>
        <p:nvSpPr>
          <p:cNvPr id="10" name="TextBox 9"/>
          <p:cNvSpPr txBox="1"/>
          <p:nvPr/>
        </p:nvSpPr>
        <p:spPr>
          <a:xfrm>
            <a:off x="1552462" y="6083914"/>
            <a:ext cx="4086338" cy="442674"/>
          </a:xfrm>
          <a:prstGeom prst="roundRect">
            <a:avLst/>
          </a:prstGeom>
          <a:solidFill>
            <a:schemeClr val="accent6">
              <a:lumMod val="75000"/>
            </a:schemeClr>
          </a:solidFill>
          <a:ln>
            <a:solidFill>
              <a:schemeClr val="accent6">
                <a:lumMod val="50000"/>
              </a:schemeClr>
            </a:solidFill>
          </a:ln>
          <a:effectLst>
            <a:outerShdw blurRad="165100" dist="152400" dir="5040000" algn="ctr" rotWithShape="0">
              <a:srgbClr val="000000">
                <a:alpha val="43137"/>
              </a:srgbClr>
            </a:outerShdw>
          </a:effectLst>
          <a:scene3d>
            <a:camera prst="orthographicFront"/>
            <a:lightRig rig="threePt" dir="t"/>
          </a:scene3d>
          <a:sp3d extrusionH="101600">
            <a:bevelB w="165100" prst="coolSlant"/>
          </a:sp3d>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Log in through: </a:t>
            </a:r>
            <a:r>
              <a:rPr lang="en-US" sz="2000" b="1" dirty="0">
                <a:solidFill>
                  <a:schemeClr val="bg1"/>
                </a:solidFill>
                <a:effectLst>
                  <a:outerShdw blurRad="38100" dist="38100" dir="2700000" algn="tl">
                    <a:srgbClr val="000000">
                      <a:alpha val="43137"/>
                    </a:srgbClr>
                  </a:outerShdw>
                </a:effectLst>
              </a:rPr>
              <a:t>www.dcms.uscg.mil</a:t>
            </a:r>
          </a:p>
        </p:txBody>
      </p:sp>
      <p:pic>
        <p:nvPicPr>
          <p:cNvPr id="12" name="Graphic 11" descr="Single gear">
            <a:extLst>
              <a:ext uri="{FF2B5EF4-FFF2-40B4-BE49-F238E27FC236}">
                <a16:creationId xmlns:a16="http://schemas.microsoft.com/office/drawing/2014/main" id="{2300550D-5C87-4D4E-BF0E-EE69950B18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9200" y="211850"/>
            <a:ext cx="228600" cy="228600"/>
          </a:xfrm>
          <a:prstGeom prst="rect">
            <a:avLst/>
          </a:prstGeom>
        </p:spPr>
      </p:pic>
      <p:pic>
        <p:nvPicPr>
          <p:cNvPr id="9" name="Picture 8" descr="cid:image001.png@01D874FA.2CC7FEA0"/>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967285" y="211850"/>
            <a:ext cx="5996115" cy="6417550"/>
          </a:xfrm>
          <a:prstGeom prst="rect">
            <a:avLst/>
          </a:prstGeom>
          <a:noFill/>
          <a:ln>
            <a:noFill/>
          </a:ln>
        </p:spPr>
      </p:pic>
    </p:spTree>
    <p:extLst>
      <p:ext uri="{BB962C8B-B14F-4D97-AF65-F5344CB8AC3E}">
        <p14:creationId xmlns:p14="http://schemas.microsoft.com/office/powerpoint/2010/main" val="219488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985900-5DC4-F726-47E2-44BE69F6D2A8}"/>
              </a:ext>
            </a:extLst>
          </p:cNvPr>
          <p:cNvPicPr>
            <a:picLocks noChangeAspect="1"/>
          </p:cNvPicPr>
          <p:nvPr/>
        </p:nvPicPr>
        <p:blipFill>
          <a:blip r:embed="rId5"/>
          <a:stretch>
            <a:fillRect/>
          </a:stretch>
        </p:blipFill>
        <p:spPr>
          <a:xfrm>
            <a:off x="-26949" y="11350"/>
            <a:ext cx="754563" cy="6858000"/>
          </a:xfrm>
          <a:prstGeom prst="rect">
            <a:avLst/>
          </a:prstGeom>
        </p:spPr>
      </p:pic>
      <p:sp>
        <p:nvSpPr>
          <p:cNvPr id="2" name="Title 1">
            <a:extLst>
              <a:ext uri="{FF2B5EF4-FFF2-40B4-BE49-F238E27FC236}">
                <a16:creationId xmlns:a16="http://schemas.microsoft.com/office/drawing/2014/main" id="{17E001AE-1BAF-764F-ACD2-08670E8E4B07}"/>
              </a:ext>
            </a:extLst>
          </p:cNvPr>
          <p:cNvSpPr txBox="1">
            <a:spLocks/>
          </p:cNvSpPr>
          <p:nvPr/>
        </p:nvSpPr>
        <p:spPr>
          <a:xfrm>
            <a:off x="3660445" y="461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FRAUD AND SCAMS</a:t>
            </a:r>
          </a:p>
        </p:txBody>
      </p:sp>
      <p:sp>
        <p:nvSpPr>
          <p:cNvPr id="3" name="Content Placeholder 2">
            <a:extLst>
              <a:ext uri="{FF2B5EF4-FFF2-40B4-BE49-F238E27FC236}">
                <a16:creationId xmlns:a16="http://schemas.microsoft.com/office/drawing/2014/main" id="{80A78179-9CF3-B9F7-29B1-725CDA7C1E60}"/>
              </a:ext>
            </a:extLst>
          </p:cNvPr>
          <p:cNvSpPr txBox="1">
            <a:spLocks/>
          </p:cNvSpPr>
          <p:nvPr/>
        </p:nvSpPr>
        <p:spPr>
          <a:xfrm>
            <a:off x="4800600" y="1488492"/>
            <a:ext cx="7391400" cy="17761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In 2024, Americans were scammed </a:t>
            </a:r>
          </a:p>
          <a:p>
            <a:pPr marL="0" marR="0" lvl="0" indent="0" algn="l"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out of </a:t>
            </a:r>
            <a:r>
              <a:rPr kumimoji="0" lang="en-US"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$12.5 billion</a:t>
            </a:r>
            <a:r>
              <a:rPr kumimoji="0" lang="en-US" altLang="en-US" sz="3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dollars.</a:t>
            </a:r>
          </a:p>
          <a:p>
            <a:pPr marL="0" marR="0" lvl="0" indent="0"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sz="2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If it seems too good to be true, it probably is!</a:t>
            </a:r>
          </a:p>
        </p:txBody>
      </p:sp>
      <p:sp>
        <p:nvSpPr>
          <p:cNvPr id="4" name="TextBox 3">
            <a:extLst>
              <a:ext uri="{FF2B5EF4-FFF2-40B4-BE49-F238E27FC236}">
                <a16:creationId xmlns:a16="http://schemas.microsoft.com/office/drawing/2014/main" id="{943E4E95-9C04-D370-0D4B-66F3A09F4CD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73</a:t>
            </a:r>
          </a:p>
        </p:txBody>
      </p:sp>
      <p:sp>
        <p:nvSpPr>
          <p:cNvPr id="5" name="TextBox 4">
            <a:extLst>
              <a:ext uri="{FF2B5EF4-FFF2-40B4-BE49-F238E27FC236}">
                <a16:creationId xmlns:a16="http://schemas.microsoft.com/office/drawing/2014/main" id="{B471D21D-A4E5-7739-5230-B43F03F61297}"/>
              </a:ext>
            </a:extLst>
          </p:cNvPr>
          <p:cNvSpPr txBox="1"/>
          <p:nvPr/>
        </p:nvSpPr>
        <p:spPr>
          <a:xfrm>
            <a:off x="4136571" y="6460247"/>
            <a:ext cx="4876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According to the Federal Trade Commission</a:t>
            </a:r>
          </a:p>
        </p:txBody>
      </p:sp>
      <p:sp>
        <p:nvSpPr>
          <p:cNvPr id="6" name="TextBox 5">
            <a:extLst>
              <a:ext uri="{FF2B5EF4-FFF2-40B4-BE49-F238E27FC236}">
                <a16:creationId xmlns:a16="http://schemas.microsoft.com/office/drawing/2014/main" id="{5AEEBEED-72EC-4B63-C839-958332BF58B3}"/>
              </a:ext>
            </a:extLst>
          </p:cNvPr>
          <p:cNvSpPr txBox="1"/>
          <p:nvPr/>
        </p:nvSpPr>
        <p:spPr>
          <a:xfrm>
            <a:off x="2098107" y="3661435"/>
            <a:ext cx="4020819" cy="27699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4343"/>
                </a:solidFill>
                <a:effectLst>
                  <a:outerShdw blurRad="38100" dist="38100" dir="2700000" algn="tl">
                    <a:srgbClr val="000000">
                      <a:alpha val="43137"/>
                    </a:srgbClr>
                  </a:outerShdw>
                </a:effectLst>
                <a:uLnTx/>
                <a:uFillTx/>
                <a:latin typeface="Calibri" panose="020F0502020204030204"/>
                <a:ea typeface="+mn-ea"/>
                <a:cs typeface="+mn-cs"/>
              </a:rPr>
              <a:t>Red Flags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Pressured to act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Guaranteed success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Promise high returns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Requires upfront investment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Requests overpayment</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C2FC13D-B548-CE7D-9577-BDCD16C7F88E}"/>
              </a:ext>
            </a:extLst>
          </p:cNvPr>
          <p:cNvSpPr txBox="1"/>
          <p:nvPr/>
        </p:nvSpPr>
        <p:spPr>
          <a:xfrm>
            <a:off x="7280678" y="3603121"/>
            <a:ext cx="4102430" cy="31547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Common Scams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Fake military charities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Phone debt collectors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Military loan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Lump Sum BRS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DFAS/MyPay phishing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Insurance scam</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7A48EFB-D96F-0C70-5ADB-95D62169EB74}"/>
              </a:ext>
            </a:extLst>
          </p:cNvPr>
          <p:cNvSpPr txBox="1"/>
          <p:nvPr/>
        </p:nvSpPr>
        <p:spPr>
          <a:xfrm>
            <a:off x="2764971" y="8222396"/>
            <a:ext cx="762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6" tooltip="https://altcoinmonitor.blogspot.com/2019/06/review-digitaldogebot-scam-or-legit.html"/>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7"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3CF1068-1ED0-1C9B-9234-BB474A061AB7}"/>
              </a:ext>
            </a:extLst>
          </p:cNvPr>
          <p:cNvGrpSpPr/>
          <p:nvPr/>
        </p:nvGrpSpPr>
        <p:grpSpPr>
          <a:xfrm>
            <a:off x="387925" y="1237223"/>
            <a:ext cx="3849258" cy="2031325"/>
            <a:chOff x="234369" y="881853"/>
            <a:chExt cx="3849258" cy="2031325"/>
          </a:xfrm>
          <a:effectLst>
            <a:outerShdw blurRad="292100" dist="355600" dir="2700000" algn="tl" rotWithShape="0">
              <a:prstClr val="black">
                <a:alpha val="40000"/>
              </a:prstClr>
            </a:outerShdw>
          </a:effectLst>
        </p:grpSpPr>
        <p:sp>
          <p:nvSpPr>
            <p:cNvPr id="11" name="Rectangle: Rounded Corners 10">
              <a:extLst>
                <a:ext uri="{FF2B5EF4-FFF2-40B4-BE49-F238E27FC236}">
                  <a16:creationId xmlns:a16="http://schemas.microsoft.com/office/drawing/2014/main" id="{98A68DF3-C1F3-89A7-FD51-A78EA0B5FD51}"/>
                </a:ext>
              </a:extLst>
            </p:cNvPr>
            <p:cNvSpPr/>
            <p:nvPr/>
          </p:nvSpPr>
          <p:spPr>
            <a:xfrm>
              <a:off x="250371" y="881853"/>
              <a:ext cx="3833256" cy="2031325"/>
            </a:xfrm>
            <a:prstGeom prst="roundRect">
              <a:avLst/>
            </a:prstGeom>
            <a:solidFill>
              <a:srgbClr val="91BC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18326DA-1EBA-2501-2181-D6B21157EB8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522016">
              <a:off x="234369" y="1299956"/>
              <a:ext cx="3374513" cy="894246"/>
            </a:xfrm>
            <a:prstGeom prst="rect">
              <a:avLst/>
            </a:prstGeom>
          </p:spPr>
        </p:pic>
        <p:pic>
          <p:nvPicPr>
            <p:cNvPr id="10" name="Picture 9">
              <a:extLst>
                <a:ext uri="{FF2B5EF4-FFF2-40B4-BE49-F238E27FC236}">
                  <a16:creationId xmlns:a16="http://schemas.microsoft.com/office/drawing/2014/main" id="{4B8F3378-6915-8DFE-69EA-2972D0C916EF}"/>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2732433" y="1629364"/>
              <a:ext cx="1088333" cy="1242212"/>
            </a:xfrm>
            <a:prstGeom prst="rect">
              <a:avLst/>
            </a:prstGeom>
          </p:spPr>
        </p:pic>
      </p:grpSp>
      <p:cxnSp>
        <p:nvCxnSpPr>
          <p:cNvPr id="14" name="Straight Connector 13">
            <a:extLst>
              <a:ext uri="{FF2B5EF4-FFF2-40B4-BE49-F238E27FC236}">
                <a16:creationId xmlns:a16="http://schemas.microsoft.com/office/drawing/2014/main" id="{B1C87979-7523-44C2-5047-1232788F1395}"/>
              </a:ext>
            </a:extLst>
          </p:cNvPr>
          <p:cNvCxnSpPr>
            <a:cxnSpLocks/>
          </p:cNvCxnSpPr>
          <p:nvPr/>
        </p:nvCxnSpPr>
        <p:spPr>
          <a:xfrm flipV="1">
            <a:off x="814524" y="3440350"/>
            <a:ext cx="11137990" cy="54891"/>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AE94360-19CD-72D8-290B-24EEA9AADEDA}"/>
              </a:ext>
            </a:extLst>
          </p:cNvPr>
          <p:cNvGrpSpPr/>
          <p:nvPr/>
        </p:nvGrpSpPr>
        <p:grpSpPr>
          <a:xfrm>
            <a:off x="134903" y="299490"/>
            <a:ext cx="1717588" cy="494271"/>
            <a:chOff x="1594022" y="1248032"/>
            <a:chExt cx="1717588" cy="494271"/>
          </a:xfrm>
        </p:grpSpPr>
        <p:cxnSp>
          <p:nvCxnSpPr>
            <p:cNvPr id="18" name="Straight Connector 17">
              <a:extLst>
                <a:ext uri="{FF2B5EF4-FFF2-40B4-BE49-F238E27FC236}">
                  <a16:creationId xmlns:a16="http://schemas.microsoft.com/office/drawing/2014/main" id="{44B44153-FAD0-0973-0A1A-29D688466B50}"/>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FBB1711-A394-9FC7-5A06-0F22D3C6F295}"/>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4109A2AE-220B-384F-0CA0-626514A191C0}"/>
              </a:ext>
            </a:extLst>
          </p:cNvPr>
          <p:cNvGrpSpPr/>
          <p:nvPr/>
        </p:nvGrpSpPr>
        <p:grpSpPr>
          <a:xfrm rot="10800000">
            <a:off x="10474412" y="299490"/>
            <a:ext cx="1717588" cy="494271"/>
            <a:chOff x="1594022" y="1248032"/>
            <a:chExt cx="1717588" cy="494271"/>
          </a:xfrm>
        </p:grpSpPr>
        <p:cxnSp>
          <p:nvCxnSpPr>
            <p:cNvPr id="21" name="Straight Connector 20">
              <a:extLst>
                <a:ext uri="{FF2B5EF4-FFF2-40B4-BE49-F238E27FC236}">
                  <a16:creationId xmlns:a16="http://schemas.microsoft.com/office/drawing/2014/main" id="{C1FBE7E1-4D35-0440-AFC4-A7738B4B0B94}"/>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5B883A0-F020-28EF-F86F-4141C8A35FE6}"/>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90183421"/>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5873" y="2744439"/>
            <a:ext cx="12192000" cy="2552700"/>
          </a:xfrm>
          <a:prstGeom prst="rect">
            <a:avLst/>
          </a:prstGeom>
          <a:solidFill>
            <a:schemeClr val="bg1"/>
          </a:solidFill>
          <a:ln>
            <a:noFill/>
          </a:ln>
          <a:effectLst>
            <a:outerShdw blurRad="342900" dist="368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629822" y="1111016"/>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PRE-TRANSITION RESOURCES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060" y="3099223"/>
            <a:ext cx="2069252" cy="206925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4944" y="3013184"/>
            <a:ext cx="2582210" cy="9921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606" y="3345737"/>
            <a:ext cx="2369197" cy="135010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50695" t="4667" r="4815" b="6429"/>
          <a:stretch/>
        </p:blipFill>
        <p:spPr>
          <a:xfrm>
            <a:off x="9923415" y="3099223"/>
            <a:ext cx="2144759" cy="1971613"/>
          </a:xfrm>
          <a:prstGeom prst="rect">
            <a:avLst/>
          </a:prstGeom>
        </p:spPr>
      </p:pic>
      <p:sp>
        <p:nvSpPr>
          <p:cNvPr id="10" name="TextBox 9">
            <a:extLst>
              <a:ext uri="{FF2B5EF4-FFF2-40B4-BE49-F238E27FC236}">
                <a16:creationId xmlns:a16="http://schemas.microsoft.com/office/drawing/2014/main" id="{578999A7-F73A-422A-A4BB-1006A5BBDC3B}"/>
              </a:ext>
            </a:extLst>
          </p:cNvPr>
          <p:cNvSpPr txBox="1"/>
          <p:nvPr/>
        </p:nvSpPr>
        <p:spPr>
          <a:xfrm>
            <a:off x="85778" y="6368633"/>
            <a:ext cx="113342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75</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505" y="3147023"/>
            <a:ext cx="1876011" cy="187601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9312" y="3648433"/>
            <a:ext cx="3241682" cy="1948776"/>
          </a:xfrm>
          <a:prstGeom prst="rect">
            <a:avLst/>
          </a:prstGeom>
        </p:spPr>
      </p:pic>
    </p:spTree>
    <p:extLst>
      <p:ext uri="{BB962C8B-B14F-4D97-AF65-F5344CB8AC3E}">
        <p14:creationId xmlns:p14="http://schemas.microsoft.com/office/powerpoint/2010/main" val="310850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Installation Resources.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HIDE slide if not used; if deleted, slide numbers used in the Facilitator Guide will not match the slides.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INSTALLATION RESOURCES</a:t>
            </a:r>
          </a:p>
        </p:txBody>
      </p:sp>
    </p:spTree>
    <p:extLst>
      <p:ext uri="{BB962C8B-B14F-4D97-AF65-F5344CB8AC3E}">
        <p14:creationId xmlns:p14="http://schemas.microsoft.com/office/powerpoint/2010/main" val="434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857500"/>
            <a:ext cx="12192000" cy="2552700"/>
          </a:xfrm>
          <a:prstGeom prst="rect">
            <a:avLst/>
          </a:prstGeom>
          <a:solidFill>
            <a:schemeClr val="bg1"/>
          </a:solidFill>
          <a:ln>
            <a:solidFill>
              <a:srgbClr val="43B0F1"/>
            </a:solidFill>
          </a:ln>
          <a:effectLst>
            <a:outerShdw blurRad="508000" dist="4699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POST-TRANSITION RESOURCES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3400"/>
            <a:ext cx="4662520" cy="104267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39" y="3056476"/>
            <a:ext cx="3695024" cy="92745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1200" y="2895600"/>
            <a:ext cx="2362200" cy="1162352"/>
          </a:xfrm>
          <a:prstGeom prst="rect">
            <a:avLst/>
          </a:prstGeom>
        </p:spPr>
      </p:pic>
      <p:pic>
        <p:nvPicPr>
          <p:cNvPr id="12" name="Picture 11"/>
          <p:cNvPicPr>
            <a:picLocks noChangeAspect="1"/>
          </p:cNvPicPr>
          <p:nvPr/>
        </p:nvPicPr>
        <p:blipFill>
          <a:blip r:embed="rId7"/>
          <a:stretch>
            <a:fillRect/>
          </a:stretch>
        </p:blipFill>
        <p:spPr>
          <a:xfrm>
            <a:off x="8936381" y="3962400"/>
            <a:ext cx="3255619" cy="135650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8800" y="3200400"/>
            <a:ext cx="3124200" cy="3124200"/>
          </a:xfrm>
          <a:prstGeom prst="rect">
            <a:avLst/>
          </a:prstGeom>
        </p:spPr>
      </p:pic>
      <p:pic>
        <p:nvPicPr>
          <p:cNvPr id="14"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4742" t="11630" r="13654" b="10734"/>
          <a:stretch/>
        </p:blipFill>
        <p:spPr bwMode="auto">
          <a:xfrm>
            <a:off x="6963508" y="2971800"/>
            <a:ext cx="259079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19639" r="16972"/>
          <a:stretch/>
        </p:blipFill>
        <p:spPr>
          <a:xfrm>
            <a:off x="4191000" y="2895600"/>
            <a:ext cx="2024098" cy="1676400"/>
          </a:xfrm>
          <a:prstGeom prst="rect">
            <a:avLst/>
          </a:prstGeom>
        </p:spPr>
      </p:pic>
      <p:sp>
        <p:nvSpPr>
          <p:cNvPr id="17" name="TextBox 16">
            <a:extLst>
              <a:ext uri="{FF2B5EF4-FFF2-40B4-BE49-F238E27FC236}">
                <a16:creationId xmlns:a16="http://schemas.microsoft.com/office/drawing/2014/main" id="{9190B143-3B4A-4E61-9C6F-E2D4AB91DFDE}"/>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75</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0603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812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 DEFINITIONS</a:t>
            </a:r>
          </a:p>
        </p:txBody>
      </p:sp>
      <p:grpSp>
        <p:nvGrpSpPr>
          <p:cNvPr id="13" name="Group 12"/>
          <p:cNvGrpSpPr/>
          <p:nvPr/>
        </p:nvGrpSpPr>
        <p:grpSpPr>
          <a:xfrm>
            <a:off x="905839" y="2461115"/>
            <a:ext cx="10447960" cy="1938992"/>
            <a:chOff x="-1786207" y="284641"/>
            <a:chExt cx="11000763" cy="1915143"/>
          </a:xfrm>
          <a:effectLst/>
        </p:grpSpPr>
        <p:sp>
          <p:nvSpPr>
            <p:cNvPr id="6" name="TextBox 6"/>
            <p:cNvSpPr txBox="1">
              <a:spLocks noChangeArrowheads="1"/>
            </p:cNvSpPr>
            <p:nvPr/>
          </p:nvSpPr>
          <p:spPr bwMode="auto">
            <a:xfrm>
              <a:off x="-1786207" y="338520"/>
              <a:ext cx="2647648" cy="1458275"/>
            </a:xfrm>
            <a:prstGeom prst="rect">
              <a:avLst/>
            </a:prstGeom>
            <a:noFill/>
            <a:ln>
              <a:noFill/>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2" charset="-128"/>
                  <a:cs typeface="+mn-cs"/>
                </a:defRPr>
              </a:lvl5pPr>
              <a:lvl6pPr marL="2286000" algn="l" defTabSz="914400" rtl="0" eaLnBrk="1" latinLnBrk="0" hangingPunct="1">
                <a:defRPr kern="1200">
                  <a:solidFill>
                    <a:schemeClr val="tx1"/>
                  </a:solidFill>
                  <a:latin typeface="Arial" charset="0"/>
                  <a:ea typeface="ＭＳ Ｐゴシック" pitchFamily="32" charset="-128"/>
                  <a:cs typeface="+mn-cs"/>
                </a:defRPr>
              </a:lvl6pPr>
              <a:lvl7pPr marL="2743200" algn="l" defTabSz="914400" rtl="0" eaLnBrk="1" latinLnBrk="0" hangingPunct="1">
                <a:defRPr kern="1200">
                  <a:solidFill>
                    <a:schemeClr val="tx1"/>
                  </a:solidFill>
                  <a:latin typeface="Arial" charset="0"/>
                  <a:ea typeface="ＭＳ Ｐゴシック" pitchFamily="32" charset="-128"/>
                  <a:cs typeface="+mn-cs"/>
                </a:defRPr>
              </a:lvl7pPr>
              <a:lvl8pPr marL="3200400" algn="l" defTabSz="914400" rtl="0" eaLnBrk="1" latinLnBrk="0" hangingPunct="1">
                <a:defRPr kern="1200">
                  <a:solidFill>
                    <a:schemeClr val="tx1"/>
                  </a:solidFill>
                  <a:latin typeface="Arial" charset="0"/>
                  <a:ea typeface="ＭＳ Ｐゴシック" pitchFamily="32" charset="-128"/>
                  <a:cs typeface="+mn-cs"/>
                </a:defRPr>
              </a:lvl8pPr>
              <a:lvl9pPr marL="3657600" algn="l" defTabSz="914400" rtl="0" eaLnBrk="1" latinLnBrk="0" hangingPunct="1">
                <a:defRPr kern="1200">
                  <a:solidFill>
                    <a:schemeClr val="tx1"/>
                  </a:solidFill>
                  <a:latin typeface="Arial" charset="0"/>
                  <a:ea typeface="ＭＳ Ｐゴシック" pitchFamily="32"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Total pay + allowances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ＭＳ Ｐゴシック" pitchFamily="32" charset="-128"/>
                  <a:cs typeface="ＭＳ Ｐゴシック" pitchFamily="32" charset="-128"/>
                </a:rPr>
                <a:t>Gross Income</a:t>
              </a:r>
            </a:p>
          </p:txBody>
        </p:sp>
        <p:sp>
          <p:nvSpPr>
            <p:cNvPr id="11" name="TextBox 6"/>
            <p:cNvSpPr txBox="1">
              <a:spLocks noChangeArrowheads="1"/>
            </p:cNvSpPr>
            <p:nvPr/>
          </p:nvSpPr>
          <p:spPr bwMode="auto">
            <a:xfrm>
              <a:off x="2107428" y="406237"/>
              <a:ext cx="3209270" cy="1793547"/>
            </a:xfrm>
            <a:prstGeom prst="rect">
              <a:avLst/>
            </a:prstGeom>
            <a:noFill/>
            <a:ln>
              <a:noFill/>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2" charset="-128"/>
                  <a:cs typeface="+mn-cs"/>
                </a:defRPr>
              </a:lvl5pPr>
              <a:lvl6pPr marL="2286000" algn="l" defTabSz="914400" rtl="0" eaLnBrk="1" latinLnBrk="0" hangingPunct="1">
                <a:defRPr kern="1200">
                  <a:solidFill>
                    <a:schemeClr val="tx1"/>
                  </a:solidFill>
                  <a:latin typeface="Arial" charset="0"/>
                  <a:ea typeface="ＭＳ Ｐゴシック" pitchFamily="32" charset="-128"/>
                  <a:cs typeface="+mn-cs"/>
                </a:defRPr>
              </a:lvl6pPr>
              <a:lvl7pPr marL="2743200" algn="l" defTabSz="914400" rtl="0" eaLnBrk="1" latinLnBrk="0" hangingPunct="1">
                <a:defRPr kern="1200">
                  <a:solidFill>
                    <a:schemeClr val="tx1"/>
                  </a:solidFill>
                  <a:latin typeface="Arial" charset="0"/>
                  <a:ea typeface="ＭＳ Ｐゴシック" pitchFamily="32" charset="-128"/>
                  <a:cs typeface="+mn-cs"/>
                </a:defRPr>
              </a:lvl7pPr>
              <a:lvl8pPr marL="3200400" algn="l" defTabSz="914400" rtl="0" eaLnBrk="1" latinLnBrk="0" hangingPunct="1">
                <a:defRPr kern="1200">
                  <a:solidFill>
                    <a:schemeClr val="tx1"/>
                  </a:solidFill>
                  <a:latin typeface="Arial" charset="0"/>
                  <a:ea typeface="ＭＳ Ｐゴシック" pitchFamily="32" charset="-128"/>
                  <a:cs typeface="+mn-cs"/>
                </a:defRPr>
              </a:lvl8pPr>
              <a:lvl9pPr marL="3657600" algn="l" defTabSz="914400" rtl="0" eaLnBrk="1" latinLnBrk="0" hangingPunct="1">
                <a:defRPr kern="1200">
                  <a:solidFill>
                    <a:schemeClr val="tx1"/>
                  </a:solidFill>
                  <a:latin typeface="Arial" charset="0"/>
                  <a:ea typeface="ＭＳ Ｐゴシック" pitchFamily="32"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ＭＳ Ｐゴシック" pitchFamily="32" charset="-128"/>
                  <a:cs typeface="ＭＳ Ｐゴシック" pitchFamily="32" charset="-128"/>
                </a:rPr>
                <a:t>Gross Income </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a:t>
              </a:r>
              <a:r>
                <a:rPr kumimoji="0" lang="en-US" sz="2800" b="1" i="0" u="none" strike="noStrike" kern="1200" cap="none" spc="0" normalizeH="0" baseline="0" noProof="0" dirty="0">
                  <a:ln>
                    <a:noFill/>
                  </a:ln>
                  <a:solidFill>
                    <a:srgbClr val="FF0000"/>
                  </a:solidFill>
                  <a:effectLst/>
                  <a:uLnTx/>
                  <a:uFillTx/>
                  <a:latin typeface="Calibri" panose="020F0502020204030204"/>
                  <a:ea typeface="ＭＳ Ｐゴシック" pitchFamily="32" charset="-128"/>
                  <a:cs typeface="ＭＳ Ｐゴシック" pitchFamily="32" charset="-128"/>
                </a:rPr>
                <a:t>deductions</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and </a:t>
              </a:r>
              <a:r>
                <a:rPr kumimoji="0" lang="en-US" sz="2800" b="1" i="0" u="none" strike="noStrike" kern="1200" cap="none" spc="0" normalizeH="0" baseline="0" noProof="0" dirty="0">
                  <a:ln>
                    <a:noFill/>
                  </a:ln>
                  <a:solidFill>
                    <a:srgbClr val="FF0000"/>
                  </a:solidFill>
                  <a:effectLst/>
                  <a:uLnTx/>
                  <a:uFillTx/>
                  <a:latin typeface="Calibri" panose="020F0502020204030204"/>
                  <a:ea typeface="ＭＳ Ｐゴシック" pitchFamily="32" charset="-128"/>
                  <a:cs typeface="ＭＳ Ｐゴシック" pitchFamily="32" charset="-128"/>
                </a:rPr>
                <a:t>allotments</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ＭＳ Ｐゴシック" pitchFamily="32" charset="-128"/>
                  <a:cs typeface="ＭＳ Ｐゴシック" pitchFamily="32" charset="-128"/>
                </a:rPr>
                <a:t>Net Pay</a:t>
              </a:r>
            </a:p>
          </p:txBody>
        </p:sp>
        <p:sp>
          <p:nvSpPr>
            <p:cNvPr id="12" name="Rectangle 11"/>
            <p:cNvSpPr/>
            <p:nvPr/>
          </p:nvSpPr>
          <p:spPr>
            <a:xfrm>
              <a:off x="6486677" y="284641"/>
              <a:ext cx="2727879" cy="179354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mn-ea"/>
                  <a:cs typeface="+mn-cs"/>
                </a:rPr>
                <a:t>Net Pay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is the money you take home from each paycheck</a:t>
              </a:r>
              <a:endParaRPr kumimoji="0" lang="en-US" sz="2800" b="1" i="0" u="none" strike="noStrike" kern="1200" cap="none" spc="0" normalizeH="0" baseline="0" noProof="0" dirty="0">
                <a:ln>
                  <a:noFill/>
                </a:ln>
                <a:solidFill>
                  <a:srgbClr val="215968"/>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767C71E7-A8DF-4872-B072-9DDBEA17CB80}"/>
              </a:ext>
            </a:extLst>
          </p:cNvPr>
          <p:cNvSpPr txBox="1"/>
          <p:nvPr/>
        </p:nvSpPr>
        <p:spPr>
          <a:xfrm>
            <a:off x="76201" y="6324600"/>
            <a:ext cx="106680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a:t>
            </a:r>
          </a:p>
        </p:txBody>
      </p:sp>
    </p:spTree>
    <p:extLst>
      <p:ext uri="{BB962C8B-B14F-4D97-AF65-F5344CB8AC3E}">
        <p14:creationId xmlns:p14="http://schemas.microsoft.com/office/powerpoint/2010/main" val="7522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845210"/>
            <a:ext cx="9366243" cy="1143000"/>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6000" b="1" dirty="0">
                <a:solidFill>
                  <a:prstClr val="white"/>
                </a:solidFill>
                <a:effectLst>
                  <a:outerShdw blurRad="38100" dist="38100" dir="2700000" algn="tl">
                    <a:srgbClr val="000000">
                      <a:alpha val="43137"/>
                    </a:srgbClr>
                  </a:outerShdw>
                </a:effectLst>
                <a:latin typeface="Franklin Gothic Medium" panose="020B0603020102020204" pitchFamily="34" charset="0"/>
              </a:rPr>
              <a:t>FINANCIAL PLANNING FOR YOUR TRANSITION </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REVIEW</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326178" y="2392450"/>
            <a:ext cx="7725260" cy="646331"/>
          </a:xfrm>
          <a:prstGeom prst="rect">
            <a:avLst/>
          </a:prstGeom>
          <a:noFill/>
        </p:spPr>
        <p:txBody>
          <a:bodyPr wrap="square" rtlCol="0">
            <a:spAutoFit/>
          </a:bodyPr>
          <a:lstStyle/>
          <a:p>
            <a:pPr lvl="0"/>
            <a:r>
              <a:rPr lang="en-US" sz="3600" dirty="0">
                <a:solidFill>
                  <a:prstClr val="white"/>
                </a:solidFill>
              </a:rPr>
              <a:t>Financially ready for transition?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2834087" y="3712685"/>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4312281" y="3932504"/>
            <a:ext cx="75728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Final Pay?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838206" y="5164690"/>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318459" y="5440574"/>
            <a:ext cx="405470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Financial assistance?</a:t>
            </a:r>
          </a:p>
        </p:txBody>
      </p:sp>
      <p:sp>
        <p:nvSpPr>
          <p:cNvPr id="33" name="TextBox 32">
            <a:extLst>
              <a:ext uri="{FF2B5EF4-FFF2-40B4-BE49-F238E27FC236}">
                <a16:creationId xmlns:a16="http://schemas.microsoft.com/office/drawing/2014/main" id="{9190B143-3B4A-4E61-9C6F-E2D4AB91DFDE}"/>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18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 y="228600"/>
            <a:ext cx="8077200" cy="114300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200" b="1" dirty="0">
                <a:solidFill>
                  <a:schemeClr val="bg1"/>
                </a:solidFill>
                <a:effectLst>
                  <a:outerShdw blurRad="38100" dist="38100" dir="2700000" algn="tl">
                    <a:srgbClr val="000000">
                      <a:alpha val="43137"/>
                    </a:srgbClr>
                  </a:outerShdw>
                </a:effectLst>
                <a:latin typeface="Franklin Gothic Medium" panose="020B0603020102020204" pitchFamily="34" charset="0"/>
              </a:rPr>
              <a:t>FINANCIAL PLANNING for TRANSITION Summary</a:t>
            </a:r>
          </a:p>
        </p:txBody>
      </p:sp>
      <p:sp>
        <p:nvSpPr>
          <p:cNvPr id="5" name="Content Placeholder 2"/>
          <p:cNvSpPr txBox="1">
            <a:spLocks/>
          </p:cNvSpPr>
          <p:nvPr/>
        </p:nvSpPr>
        <p:spPr>
          <a:xfrm>
            <a:off x="609600" y="1851391"/>
            <a:ext cx="6904892" cy="4525963"/>
          </a:xfrm>
          <a:prstGeom prst="rect">
            <a:avLst/>
          </a:prstGeom>
        </p:spPr>
        <p:txBody>
          <a:bodyPr vert="horz" lIns="0" tIns="91440" rIns="0" bIns="9144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accent4"/>
                </a:solidFill>
              </a:rPr>
              <a:t>CRS: Complete a transition spending plan</a:t>
            </a:r>
          </a:p>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Make an appointment with installation or TAP financial counselor, if necessary</a:t>
            </a:r>
          </a:p>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Complete the TAP Participant Assessment for Financial Planning for Transition </a:t>
            </a:r>
          </a:p>
        </p:txBody>
      </p:sp>
      <p:sp>
        <p:nvSpPr>
          <p:cNvPr id="7" name="TextBox 6">
            <a:extLst>
              <a:ext uri="{FF2B5EF4-FFF2-40B4-BE49-F238E27FC236}">
                <a16:creationId xmlns:a16="http://schemas.microsoft.com/office/drawing/2014/main" id="{6A7AAEBA-0D3E-4F04-B7BC-1A1F6042BE54}"/>
              </a:ext>
            </a:extLst>
          </p:cNvPr>
          <p:cNvSpPr txBox="1"/>
          <p:nvPr/>
        </p:nvSpPr>
        <p:spPr>
          <a:xfrm>
            <a:off x="53335" y="6377354"/>
            <a:ext cx="1112529" cy="408478"/>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76</a:t>
            </a:r>
          </a:p>
        </p:txBody>
      </p:sp>
    </p:spTree>
    <p:extLst>
      <p:ext uri="{BB962C8B-B14F-4D97-AF65-F5344CB8AC3E}">
        <p14:creationId xmlns:p14="http://schemas.microsoft.com/office/powerpoint/2010/main" val="229730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D3E7AF-97CE-57B9-0D08-3CEC6D2AE0BD}"/>
              </a:ext>
            </a:extLst>
          </p:cNvPr>
          <p:cNvSpPr/>
          <p:nvPr/>
        </p:nvSpPr>
        <p:spPr>
          <a:xfrm>
            <a:off x="0" y="1810328"/>
            <a:ext cx="12192000" cy="422563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3962400" y="2210438"/>
            <a:ext cx="5029200" cy="387798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04813"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https://www.</a:t>
            </a:r>
            <a:r>
              <a:rPr lang="en-US" sz="2400" dirty="0">
                <a:solidFill>
                  <a:prstClr val="white"/>
                </a:solidFill>
                <a:latin typeface="Calibri" panose="020F0502020204030204" pitchFamily="34" charset="0"/>
                <a:ea typeface="Calibri" panose="020F0502020204030204" pitchFamily="34" charset="0"/>
                <a:cs typeface="Calibri" panose="020F0502020204030204" pitchFamily="34" charset="0"/>
              </a:rPr>
              <a:t>TAP</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events.mil/Assets/ResourceContent/TAP/TAP_Interagency_Website_Guide.pdf</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Website Guide on your  computer or email it to yourself if using a government computer</a:t>
            </a:r>
          </a:p>
        </p:txBody>
      </p:sp>
      <p:sp>
        <p:nvSpPr>
          <p:cNvPr id="5" name="Rectangle 4"/>
          <p:cNvSpPr/>
          <p:nvPr/>
        </p:nvSpPr>
        <p:spPr>
          <a:xfrm>
            <a:off x="3201617" y="228798"/>
            <a:ext cx="5788764"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TAP Interagency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website Guide (TIWG)</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10" name="TextBox 9">
            <a:extLst>
              <a:ext uri="{FF2B5EF4-FFF2-40B4-BE49-F238E27FC236}">
                <a16:creationId xmlns:a16="http://schemas.microsoft.com/office/drawing/2014/main" id="{3930DE72-5177-AA18-9333-5836E90337AA}"/>
              </a:ext>
            </a:extLst>
          </p:cNvPr>
          <p:cNvSpPr txBox="1"/>
          <p:nvPr/>
        </p:nvSpPr>
        <p:spPr>
          <a:xfrm>
            <a:off x="412230" y="1557813"/>
            <a:ext cx="11658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you have not yet downloaded the Website Guide, please do so now by following the instructions below: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AE4A0CF-6D1A-4DC2-3539-D36BD215A6BE}"/>
              </a:ext>
            </a:extLst>
          </p:cNvPr>
          <p:cNvSpPr txBox="1"/>
          <p:nvPr/>
        </p:nvSpPr>
        <p:spPr>
          <a:xfrm>
            <a:off x="121159" y="630318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77</a:t>
            </a:r>
          </a:p>
        </p:txBody>
      </p:sp>
      <p:pic>
        <p:nvPicPr>
          <p:cNvPr id="6" name="Picture 5">
            <a:extLst>
              <a:ext uri="{FF2B5EF4-FFF2-40B4-BE49-F238E27FC236}">
                <a16:creationId xmlns:a16="http://schemas.microsoft.com/office/drawing/2014/main" id="{A96A04CE-772B-9050-2585-9641F352FCE8}"/>
              </a:ext>
            </a:extLst>
          </p:cNvPr>
          <p:cNvPicPr>
            <a:picLocks noChangeAspect="1"/>
          </p:cNvPicPr>
          <p:nvPr/>
        </p:nvPicPr>
        <p:blipFill>
          <a:blip r:embed="rId5"/>
          <a:stretch>
            <a:fillRect/>
          </a:stretch>
        </p:blipFill>
        <p:spPr>
          <a:xfrm>
            <a:off x="9439539" y="2596927"/>
            <a:ext cx="2600061" cy="2625522"/>
          </a:xfrm>
          <a:prstGeom prst="rect">
            <a:avLst/>
          </a:prstGeom>
        </p:spPr>
      </p:pic>
      <p:grpSp>
        <p:nvGrpSpPr>
          <p:cNvPr id="22" name="Group 21">
            <a:extLst>
              <a:ext uri="{FF2B5EF4-FFF2-40B4-BE49-F238E27FC236}">
                <a16:creationId xmlns:a16="http://schemas.microsoft.com/office/drawing/2014/main" id="{6A1A258D-24FE-9FCE-5F55-FCE8C1C5A9FF}"/>
              </a:ext>
            </a:extLst>
          </p:cNvPr>
          <p:cNvGrpSpPr/>
          <p:nvPr/>
        </p:nvGrpSpPr>
        <p:grpSpPr>
          <a:xfrm>
            <a:off x="2577488" y="-285155"/>
            <a:ext cx="360" cy="360"/>
            <a:chOff x="2577488" y="-285155"/>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6" name="Ink 15">
                  <a:extLst>
                    <a:ext uri="{FF2B5EF4-FFF2-40B4-BE49-F238E27FC236}">
                      <a16:creationId xmlns:a16="http://schemas.microsoft.com/office/drawing/2014/main" id="{350311A4-10D7-ECE4-0DBB-5CA0A5F5EC12}"/>
                    </a:ext>
                  </a:extLst>
                </p14:cNvPr>
                <p14:cNvContentPartPr/>
                <p14:nvPr/>
              </p14:nvContentPartPr>
              <p14:xfrm>
                <a:off x="2577488" y="-285155"/>
                <a:ext cx="360" cy="360"/>
              </p14:xfrm>
            </p:contentPart>
          </mc:Choice>
          <mc:Fallback xmlns="">
            <p:pic>
              <p:nvPicPr>
                <p:cNvPr id="16" name="Ink 15">
                  <a:extLst>
                    <a:ext uri="{FF2B5EF4-FFF2-40B4-BE49-F238E27FC236}">
                      <a16:creationId xmlns:a16="http://schemas.microsoft.com/office/drawing/2014/main" id="{350311A4-10D7-ECE4-0DBB-5CA0A5F5EC12}"/>
                    </a:ext>
                  </a:extLst>
                </p:cNvPr>
                <p:cNvPicPr/>
                <p:nvPr/>
              </p:nvPicPr>
              <p:blipFill>
                <a:blip r:embed="rId8"/>
                <a:stretch>
                  <a:fillRect/>
                </a:stretch>
              </p:blipFill>
              <p:spPr>
                <a:xfrm>
                  <a:off x="2559848" y="-302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7" name="Ink 16">
                  <a:extLst>
                    <a:ext uri="{FF2B5EF4-FFF2-40B4-BE49-F238E27FC236}">
                      <a16:creationId xmlns:a16="http://schemas.microsoft.com/office/drawing/2014/main" id="{2C93C85A-0E63-D42F-6790-1ACEB7B28174}"/>
                    </a:ext>
                  </a:extLst>
                </p14:cNvPr>
                <p14:cNvContentPartPr/>
                <p14:nvPr/>
              </p14:nvContentPartPr>
              <p14:xfrm>
                <a:off x="2577488" y="-285155"/>
                <a:ext cx="360" cy="360"/>
              </p14:xfrm>
            </p:contentPart>
          </mc:Choice>
          <mc:Fallback xmlns="">
            <p:pic>
              <p:nvPicPr>
                <p:cNvPr id="17" name="Ink 16">
                  <a:extLst>
                    <a:ext uri="{FF2B5EF4-FFF2-40B4-BE49-F238E27FC236}">
                      <a16:creationId xmlns:a16="http://schemas.microsoft.com/office/drawing/2014/main" id="{2C93C85A-0E63-D42F-6790-1ACEB7B28174}"/>
                    </a:ext>
                  </a:extLst>
                </p:cNvPr>
                <p:cNvPicPr/>
                <p:nvPr/>
              </p:nvPicPr>
              <p:blipFill>
                <a:blip r:embed="rId10"/>
                <a:stretch>
                  <a:fillRect/>
                </a:stretch>
              </p:blipFill>
              <p:spPr>
                <a:xfrm>
                  <a:off x="2559848" y="-302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1" name="Ink 20">
                  <a:extLst>
                    <a:ext uri="{FF2B5EF4-FFF2-40B4-BE49-F238E27FC236}">
                      <a16:creationId xmlns:a16="http://schemas.microsoft.com/office/drawing/2014/main" id="{2BCEB1D8-D0E4-6DDC-9459-7F214BF54E71}"/>
                    </a:ext>
                  </a:extLst>
                </p14:cNvPr>
                <p14:cNvContentPartPr/>
                <p14:nvPr/>
              </p14:nvContentPartPr>
              <p14:xfrm>
                <a:off x="2577488" y="-285155"/>
                <a:ext cx="360" cy="360"/>
              </p14:xfrm>
            </p:contentPart>
          </mc:Choice>
          <mc:Fallback xmlns="">
            <p:pic>
              <p:nvPicPr>
                <p:cNvPr id="21" name="Ink 20">
                  <a:extLst>
                    <a:ext uri="{FF2B5EF4-FFF2-40B4-BE49-F238E27FC236}">
                      <a16:creationId xmlns:a16="http://schemas.microsoft.com/office/drawing/2014/main" id="{2BCEB1D8-D0E4-6DDC-9459-7F214BF54E71}"/>
                    </a:ext>
                  </a:extLst>
                </p:cNvPr>
                <p:cNvPicPr/>
                <p:nvPr/>
              </p:nvPicPr>
              <p:blipFill>
                <a:blip r:embed="rId12"/>
                <a:stretch>
                  <a:fillRect/>
                </a:stretch>
              </p:blipFill>
              <p:spPr>
                <a:xfrm>
                  <a:off x="2559848" y="-302795"/>
                  <a:ext cx="36000" cy="36000"/>
                </a:xfrm>
                <a:prstGeom prst="rect">
                  <a:avLst/>
                </a:prstGeom>
              </p:spPr>
            </p:pic>
          </mc:Fallback>
        </mc:AlternateContent>
      </p:grpSp>
      <p:grpSp>
        <p:nvGrpSpPr>
          <p:cNvPr id="35" name="Group 34">
            <a:extLst>
              <a:ext uri="{FF2B5EF4-FFF2-40B4-BE49-F238E27FC236}">
                <a16:creationId xmlns:a16="http://schemas.microsoft.com/office/drawing/2014/main" id="{0C4DC452-4C47-9F3A-5807-EC6930D4B381}"/>
              </a:ext>
            </a:extLst>
          </p:cNvPr>
          <p:cNvGrpSpPr/>
          <p:nvPr/>
        </p:nvGrpSpPr>
        <p:grpSpPr>
          <a:xfrm>
            <a:off x="202911" y="2317569"/>
            <a:ext cx="3682742" cy="2965923"/>
            <a:chOff x="270914" y="2440183"/>
            <a:chExt cx="3682742" cy="2965923"/>
          </a:xfrm>
        </p:grpSpPr>
        <p:pic>
          <p:nvPicPr>
            <p:cNvPr id="13" name="Picture 12">
              <a:extLst>
                <a:ext uri="{FF2B5EF4-FFF2-40B4-BE49-F238E27FC236}">
                  <a16:creationId xmlns:a16="http://schemas.microsoft.com/office/drawing/2014/main" id="{3604FF68-BCE3-286C-2579-CADE588A0229}"/>
                </a:ext>
              </a:extLst>
            </p:cNvPr>
            <p:cNvPicPr>
              <a:picLocks noChangeAspect="1"/>
            </p:cNvPicPr>
            <p:nvPr/>
          </p:nvPicPr>
          <p:blipFill>
            <a:blip r:embed="rId13"/>
            <a:stretch>
              <a:fillRect/>
            </a:stretch>
          </p:blipFill>
          <p:spPr>
            <a:xfrm>
              <a:off x="270914" y="2440183"/>
              <a:ext cx="3682742" cy="2965923"/>
            </a:xfrm>
            <a:prstGeom prst="rect">
              <a:avLst/>
            </a:prstGeom>
          </p:spPr>
        </p:pic>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6C446F73-6936-8276-03E7-3B972691DA5F}"/>
                    </a:ext>
                  </a:extLst>
                </p14:cNvPr>
                <p14:cNvContentPartPr/>
                <p14:nvPr/>
              </p14:nvContentPartPr>
              <p14:xfrm>
                <a:off x="1620968" y="3832165"/>
                <a:ext cx="765720" cy="459000"/>
              </p14:xfrm>
            </p:contentPart>
          </mc:Choice>
          <mc:Fallback xmlns="">
            <p:pic>
              <p:nvPicPr>
                <p:cNvPr id="23" name="Ink 22">
                  <a:extLst>
                    <a:ext uri="{FF2B5EF4-FFF2-40B4-BE49-F238E27FC236}">
                      <a16:creationId xmlns:a16="http://schemas.microsoft.com/office/drawing/2014/main" id="{6C446F73-6936-8276-03E7-3B972691DA5F}"/>
                    </a:ext>
                  </a:extLst>
                </p:cNvPr>
                <p:cNvPicPr/>
                <p:nvPr/>
              </p:nvPicPr>
              <p:blipFill>
                <a:blip r:embed="rId15"/>
                <a:stretch>
                  <a:fillRect/>
                </a:stretch>
              </p:blipFill>
              <p:spPr>
                <a:xfrm>
                  <a:off x="1585328" y="3760525"/>
                  <a:ext cx="837360" cy="602640"/>
                </a:xfrm>
                <a:prstGeom prst="rect">
                  <a:avLst/>
                </a:prstGeom>
              </p:spPr>
            </p:pic>
          </mc:Fallback>
        </mc:AlternateContent>
        <p:grpSp>
          <p:nvGrpSpPr>
            <p:cNvPr id="34" name="Group 33">
              <a:extLst>
                <a:ext uri="{FF2B5EF4-FFF2-40B4-BE49-F238E27FC236}">
                  <a16:creationId xmlns:a16="http://schemas.microsoft.com/office/drawing/2014/main" id="{29326319-4835-9C1E-B20A-1C6AF80A4B0B}"/>
                </a:ext>
              </a:extLst>
            </p:cNvPr>
            <p:cNvGrpSpPr/>
            <p:nvPr/>
          </p:nvGrpSpPr>
          <p:grpSpPr>
            <a:xfrm>
              <a:off x="1327208" y="3805165"/>
              <a:ext cx="1806120" cy="500040"/>
              <a:chOff x="1327208" y="3805165"/>
              <a:chExt cx="1806120" cy="500040"/>
            </a:xfrm>
          </p:grpSpPr>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707F874A-C168-4F8A-3D4E-20FCE92FFE75}"/>
                      </a:ext>
                    </a:extLst>
                  </p14:cNvPr>
                  <p14:cNvContentPartPr/>
                  <p14:nvPr/>
                </p14:nvContentPartPr>
                <p14:xfrm>
                  <a:off x="1327208" y="3805165"/>
                  <a:ext cx="922320" cy="500040"/>
                </p14:xfrm>
              </p:contentPart>
            </mc:Choice>
            <mc:Fallback xmlns="">
              <p:pic>
                <p:nvPicPr>
                  <p:cNvPr id="24" name="Ink 23">
                    <a:extLst>
                      <a:ext uri="{FF2B5EF4-FFF2-40B4-BE49-F238E27FC236}">
                        <a16:creationId xmlns:a16="http://schemas.microsoft.com/office/drawing/2014/main" id="{707F874A-C168-4F8A-3D4E-20FCE92FFE75}"/>
                      </a:ext>
                    </a:extLst>
                  </p:cNvPr>
                  <p:cNvPicPr/>
                  <p:nvPr/>
                </p:nvPicPr>
                <p:blipFill>
                  <a:blip r:embed="rId17"/>
                  <a:stretch>
                    <a:fillRect/>
                  </a:stretch>
                </p:blipFill>
                <p:spPr>
                  <a:xfrm>
                    <a:off x="1318208" y="3796525"/>
                    <a:ext cx="939960" cy="517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F5464CB9-FCDE-1657-439B-0D9CF6B2F90A}"/>
                      </a:ext>
                    </a:extLst>
                  </p14:cNvPr>
                  <p14:cNvContentPartPr/>
                  <p14:nvPr/>
                </p14:nvContentPartPr>
                <p14:xfrm>
                  <a:off x="2052968" y="3896965"/>
                  <a:ext cx="360" cy="223920"/>
                </p14:xfrm>
              </p:contentPart>
            </mc:Choice>
            <mc:Fallback xmlns="">
              <p:pic>
                <p:nvPicPr>
                  <p:cNvPr id="25" name="Ink 24">
                    <a:extLst>
                      <a:ext uri="{FF2B5EF4-FFF2-40B4-BE49-F238E27FC236}">
                        <a16:creationId xmlns:a16="http://schemas.microsoft.com/office/drawing/2014/main" id="{F5464CB9-FCDE-1657-439B-0D9CF6B2F90A}"/>
                      </a:ext>
                    </a:extLst>
                  </p:cNvPr>
                  <p:cNvPicPr/>
                  <p:nvPr/>
                </p:nvPicPr>
                <p:blipFill>
                  <a:blip r:embed="rId19"/>
                  <a:stretch>
                    <a:fillRect/>
                  </a:stretch>
                </p:blipFill>
                <p:spPr>
                  <a:xfrm>
                    <a:off x="2043968" y="3887965"/>
                    <a:ext cx="180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 26">
                    <a:extLst>
                      <a:ext uri="{FF2B5EF4-FFF2-40B4-BE49-F238E27FC236}">
                        <a16:creationId xmlns:a16="http://schemas.microsoft.com/office/drawing/2014/main" id="{C9950D49-E0B4-9C7E-6584-29B0B7C9272B}"/>
                      </a:ext>
                    </a:extLst>
                  </p14:cNvPr>
                  <p14:cNvContentPartPr/>
                  <p14:nvPr/>
                </p14:nvContentPartPr>
                <p14:xfrm>
                  <a:off x="2158448" y="3821725"/>
                  <a:ext cx="974880" cy="61920"/>
                </p14:xfrm>
              </p:contentPart>
            </mc:Choice>
            <mc:Fallback xmlns="">
              <p:pic>
                <p:nvPicPr>
                  <p:cNvPr id="27" name="Ink 26">
                    <a:extLst>
                      <a:ext uri="{FF2B5EF4-FFF2-40B4-BE49-F238E27FC236}">
                        <a16:creationId xmlns:a16="http://schemas.microsoft.com/office/drawing/2014/main" id="{C9950D49-E0B4-9C7E-6584-29B0B7C9272B}"/>
                      </a:ext>
                    </a:extLst>
                  </p:cNvPr>
                  <p:cNvPicPr/>
                  <p:nvPr/>
                </p:nvPicPr>
                <p:blipFill>
                  <a:blip r:embed="rId21"/>
                  <a:stretch>
                    <a:fillRect/>
                  </a:stretch>
                </p:blipFill>
                <p:spPr>
                  <a:xfrm>
                    <a:off x="2149448" y="3812725"/>
                    <a:ext cx="9925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262161FF-AA60-20FD-CE26-14F29D79E3F5}"/>
                      </a:ext>
                    </a:extLst>
                  </p14:cNvPr>
                  <p14:cNvContentPartPr/>
                  <p14:nvPr/>
                </p14:nvContentPartPr>
                <p14:xfrm>
                  <a:off x="2248448" y="3867085"/>
                  <a:ext cx="686880" cy="84600"/>
                </p14:xfrm>
              </p:contentPart>
            </mc:Choice>
            <mc:Fallback xmlns="">
              <p:pic>
                <p:nvPicPr>
                  <p:cNvPr id="29" name="Ink 28">
                    <a:extLst>
                      <a:ext uri="{FF2B5EF4-FFF2-40B4-BE49-F238E27FC236}">
                        <a16:creationId xmlns:a16="http://schemas.microsoft.com/office/drawing/2014/main" id="{262161FF-AA60-20FD-CE26-14F29D79E3F5}"/>
                      </a:ext>
                    </a:extLst>
                  </p:cNvPr>
                  <p:cNvPicPr/>
                  <p:nvPr/>
                </p:nvPicPr>
                <p:blipFill>
                  <a:blip r:embed="rId23"/>
                  <a:stretch>
                    <a:fillRect/>
                  </a:stretch>
                </p:blipFill>
                <p:spPr>
                  <a:xfrm>
                    <a:off x="2239448" y="3858085"/>
                    <a:ext cx="7045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A4B7DD12-78F5-5074-EA26-7BE5A443DDB4}"/>
                      </a:ext>
                    </a:extLst>
                  </p14:cNvPr>
                  <p14:cNvContentPartPr/>
                  <p14:nvPr/>
                </p14:nvContentPartPr>
                <p14:xfrm>
                  <a:off x="2008328" y="3806965"/>
                  <a:ext cx="360" cy="360"/>
                </p14:xfrm>
              </p:contentPart>
            </mc:Choice>
            <mc:Fallback xmlns="">
              <p:pic>
                <p:nvPicPr>
                  <p:cNvPr id="31" name="Ink 30">
                    <a:extLst>
                      <a:ext uri="{FF2B5EF4-FFF2-40B4-BE49-F238E27FC236}">
                        <a16:creationId xmlns:a16="http://schemas.microsoft.com/office/drawing/2014/main" id="{A4B7DD12-78F5-5074-EA26-7BE5A443DDB4}"/>
                      </a:ext>
                    </a:extLst>
                  </p:cNvPr>
                  <p:cNvPicPr/>
                  <p:nvPr/>
                </p:nvPicPr>
                <p:blipFill>
                  <a:blip r:embed="rId25"/>
                  <a:stretch>
                    <a:fillRect/>
                  </a:stretch>
                </p:blipFill>
                <p:spPr>
                  <a:xfrm>
                    <a:off x="1999328" y="37979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FE221CA3-E562-A11C-B079-CFB89F026A37}"/>
                      </a:ext>
                    </a:extLst>
                  </p14:cNvPr>
                  <p14:cNvContentPartPr/>
                  <p14:nvPr/>
                </p14:nvContentPartPr>
                <p14:xfrm>
                  <a:off x="2008328" y="3806965"/>
                  <a:ext cx="1045440" cy="318600"/>
                </p14:xfrm>
              </p:contentPart>
            </mc:Choice>
            <mc:Fallback xmlns="">
              <p:pic>
                <p:nvPicPr>
                  <p:cNvPr id="33" name="Ink 32">
                    <a:extLst>
                      <a:ext uri="{FF2B5EF4-FFF2-40B4-BE49-F238E27FC236}">
                        <a16:creationId xmlns:a16="http://schemas.microsoft.com/office/drawing/2014/main" id="{FE221CA3-E562-A11C-B079-CFB89F026A37}"/>
                      </a:ext>
                    </a:extLst>
                  </p:cNvPr>
                  <p:cNvPicPr/>
                  <p:nvPr/>
                </p:nvPicPr>
                <p:blipFill>
                  <a:blip r:embed="rId27"/>
                  <a:stretch>
                    <a:fillRect/>
                  </a:stretch>
                </p:blipFill>
                <p:spPr>
                  <a:xfrm>
                    <a:off x="1999328" y="3797965"/>
                    <a:ext cx="1063080" cy="33624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a16="http://schemas.microsoft.com/office/drawing/2014/main" id="{931A53BB-2915-DDBA-90FD-5B3A485DC89A}"/>
                  </a:ext>
                </a:extLst>
              </p14:cNvPr>
              <p14:cNvContentPartPr/>
              <p14:nvPr/>
            </p14:nvContentPartPr>
            <p14:xfrm>
              <a:off x="983509" y="3015065"/>
              <a:ext cx="21240" cy="66240"/>
            </p14:xfrm>
          </p:contentPart>
        </mc:Choice>
        <mc:Fallback xmlns="">
          <p:pic>
            <p:nvPicPr>
              <p:cNvPr id="36" name="Ink 35">
                <a:extLst>
                  <a:ext uri="{FF2B5EF4-FFF2-40B4-BE49-F238E27FC236}">
                    <a16:creationId xmlns:a16="http://schemas.microsoft.com/office/drawing/2014/main" id="{931A53BB-2915-DDBA-90FD-5B3A485DC89A}"/>
                  </a:ext>
                </a:extLst>
              </p:cNvPr>
              <p:cNvPicPr/>
              <p:nvPr/>
            </p:nvPicPr>
            <p:blipFill>
              <a:blip r:embed="rId29"/>
              <a:stretch>
                <a:fillRect/>
              </a:stretch>
            </p:blipFill>
            <p:spPr>
              <a:xfrm>
                <a:off x="974509" y="3006425"/>
                <a:ext cx="388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F338A6D9-6C9B-DDE9-7BD3-3521B2CFC4E0}"/>
                  </a:ext>
                </a:extLst>
              </p14:cNvPr>
              <p14:cNvContentPartPr/>
              <p14:nvPr/>
            </p14:nvContentPartPr>
            <p14:xfrm>
              <a:off x="602989" y="3089225"/>
              <a:ext cx="242280" cy="141120"/>
            </p14:xfrm>
          </p:contentPart>
        </mc:Choice>
        <mc:Fallback xmlns="">
          <p:pic>
            <p:nvPicPr>
              <p:cNvPr id="38" name="Ink 37">
                <a:extLst>
                  <a:ext uri="{FF2B5EF4-FFF2-40B4-BE49-F238E27FC236}">
                    <a16:creationId xmlns:a16="http://schemas.microsoft.com/office/drawing/2014/main" id="{F338A6D9-6C9B-DDE9-7BD3-3521B2CFC4E0}"/>
                  </a:ext>
                </a:extLst>
              </p:cNvPr>
              <p:cNvPicPr/>
              <p:nvPr/>
            </p:nvPicPr>
            <p:blipFill>
              <a:blip r:embed="rId31"/>
              <a:stretch>
                <a:fillRect/>
              </a:stretch>
            </p:blipFill>
            <p:spPr>
              <a:xfrm>
                <a:off x="593989" y="3080585"/>
                <a:ext cx="2599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9" name="Ink 38">
                <a:extLst>
                  <a:ext uri="{FF2B5EF4-FFF2-40B4-BE49-F238E27FC236}">
                    <a16:creationId xmlns:a16="http://schemas.microsoft.com/office/drawing/2014/main" id="{D20A6FE6-EC98-0043-1D87-0F5C25D11F99}"/>
                  </a:ext>
                </a:extLst>
              </p14:cNvPr>
              <p14:cNvContentPartPr/>
              <p14:nvPr/>
            </p14:nvContentPartPr>
            <p14:xfrm>
              <a:off x="641869" y="2958545"/>
              <a:ext cx="258840" cy="55080"/>
            </p14:xfrm>
          </p:contentPart>
        </mc:Choice>
        <mc:Fallback xmlns="">
          <p:pic>
            <p:nvPicPr>
              <p:cNvPr id="39" name="Ink 38">
                <a:extLst>
                  <a:ext uri="{FF2B5EF4-FFF2-40B4-BE49-F238E27FC236}">
                    <a16:creationId xmlns:a16="http://schemas.microsoft.com/office/drawing/2014/main" id="{D20A6FE6-EC98-0043-1D87-0F5C25D11F99}"/>
                  </a:ext>
                </a:extLst>
              </p:cNvPr>
              <p:cNvPicPr/>
              <p:nvPr/>
            </p:nvPicPr>
            <p:blipFill>
              <a:blip r:embed="rId33"/>
              <a:stretch>
                <a:fillRect/>
              </a:stretch>
            </p:blipFill>
            <p:spPr>
              <a:xfrm>
                <a:off x="632869" y="2949545"/>
                <a:ext cx="2764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D22AC64C-7007-70C8-DDE3-B2C306A81D0F}"/>
                  </a:ext>
                </a:extLst>
              </p14:cNvPr>
              <p14:cNvContentPartPr/>
              <p14:nvPr/>
            </p14:nvContentPartPr>
            <p14:xfrm>
              <a:off x="785483" y="2790053"/>
              <a:ext cx="181440" cy="100080"/>
            </p14:xfrm>
          </p:contentPart>
        </mc:Choice>
        <mc:Fallback xmlns="">
          <p:pic>
            <p:nvPicPr>
              <p:cNvPr id="40" name="Ink 39">
                <a:extLst>
                  <a:ext uri="{FF2B5EF4-FFF2-40B4-BE49-F238E27FC236}">
                    <a16:creationId xmlns:a16="http://schemas.microsoft.com/office/drawing/2014/main" id="{D22AC64C-7007-70C8-DDE3-B2C306A81D0F}"/>
                  </a:ext>
                </a:extLst>
              </p:cNvPr>
              <p:cNvPicPr/>
              <p:nvPr/>
            </p:nvPicPr>
            <p:blipFill>
              <a:blip r:embed="rId35"/>
              <a:stretch>
                <a:fillRect/>
              </a:stretch>
            </p:blipFill>
            <p:spPr>
              <a:xfrm>
                <a:off x="776843" y="2781413"/>
                <a:ext cx="1990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BDD95FB9-716C-F8AB-0CF4-F4C6E90A3619}"/>
                  </a:ext>
                </a:extLst>
              </p14:cNvPr>
              <p14:cNvContentPartPr/>
              <p14:nvPr/>
            </p14:nvContentPartPr>
            <p14:xfrm>
              <a:off x="928403" y="2989853"/>
              <a:ext cx="96840" cy="102240"/>
            </p14:xfrm>
          </p:contentPart>
        </mc:Choice>
        <mc:Fallback xmlns="">
          <p:pic>
            <p:nvPicPr>
              <p:cNvPr id="41" name="Ink 40">
                <a:extLst>
                  <a:ext uri="{FF2B5EF4-FFF2-40B4-BE49-F238E27FC236}">
                    <a16:creationId xmlns:a16="http://schemas.microsoft.com/office/drawing/2014/main" id="{BDD95FB9-716C-F8AB-0CF4-F4C6E90A3619}"/>
                  </a:ext>
                </a:extLst>
              </p:cNvPr>
              <p:cNvPicPr/>
              <p:nvPr/>
            </p:nvPicPr>
            <p:blipFill>
              <a:blip r:embed="rId37"/>
              <a:stretch>
                <a:fillRect/>
              </a:stretch>
            </p:blipFill>
            <p:spPr>
              <a:xfrm>
                <a:off x="919763" y="2981213"/>
                <a:ext cx="114480" cy="119880"/>
              </a:xfrm>
              <a:prstGeom prst="rect">
                <a:avLst/>
              </a:prstGeom>
            </p:spPr>
          </p:pic>
        </mc:Fallback>
      </mc:AlternateContent>
      <p:pic>
        <p:nvPicPr>
          <p:cNvPr id="8" name="Picture 7">
            <a:extLst>
              <a:ext uri="{FF2B5EF4-FFF2-40B4-BE49-F238E27FC236}">
                <a16:creationId xmlns:a16="http://schemas.microsoft.com/office/drawing/2014/main" id="{C78FB532-E877-ACDF-B9A8-574EAFFA9D14}"/>
              </a:ext>
            </a:extLst>
          </p:cNvPr>
          <p:cNvPicPr>
            <a:picLocks noChangeAspect="1"/>
          </p:cNvPicPr>
          <p:nvPr/>
        </p:nvPicPr>
        <p:blipFill>
          <a:blip r:embed="rId38"/>
          <a:stretch>
            <a:fillRect/>
          </a:stretch>
        </p:blipFill>
        <p:spPr>
          <a:xfrm rot="-660000">
            <a:off x="264976" y="2577106"/>
            <a:ext cx="3166720" cy="2348058"/>
          </a:xfrm>
          <a:prstGeom prst="rect">
            <a:avLst/>
          </a:prstGeom>
        </p:spPr>
      </p:pic>
    </p:spTree>
    <p:custDataLst>
      <p:tags r:id="rId1"/>
    </p:custDataLst>
    <p:extLst>
      <p:ext uri="{BB962C8B-B14F-4D97-AF65-F5344CB8AC3E}">
        <p14:creationId xmlns:p14="http://schemas.microsoft.com/office/powerpoint/2010/main" val="408709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42993" y="840184"/>
            <a:ext cx="4466177" cy="18268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RANSITION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SSISTANCE </a:t>
            </a: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ARTICIPANT </a:t>
            </a: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SSESSMENT</a:t>
            </a:r>
          </a:p>
        </p:txBody>
      </p:sp>
      <p:sp>
        <p:nvSpPr>
          <p:cNvPr id="3" name="Rectangle 2"/>
          <p:cNvSpPr/>
          <p:nvPr/>
        </p:nvSpPr>
        <p:spPr>
          <a:xfrm>
            <a:off x="5307496" y="2173174"/>
            <a:ext cx="6248400" cy="1800493"/>
          </a:xfrm>
          <a:prstGeom prst="rect">
            <a:avLst/>
          </a:prstGeom>
          <a:solidFill>
            <a:srgbClr val="0D2031"/>
          </a:solidFill>
          <a:effectLst>
            <a:outerShdw blurRad="266700" dist="368300" dir="1980000" algn="ctr" rotWithShape="0">
              <a:srgbClr val="000000">
                <a:alpha val="43137"/>
              </a:srgbClr>
            </a:outerShdw>
            <a:softEdge rad="0"/>
          </a:effectLst>
          <a:scene3d>
            <a:camera prst="orthographicFront"/>
            <a:lightRig rig="threePt" dir="t"/>
          </a:scene3d>
          <a:sp3d>
            <a:bevelT w="165100" prst="coolSlant"/>
          </a:sp3d>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computer or mobile device</a:t>
            </a: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 to: </a:t>
            </a:r>
            <a:r>
              <a:rPr kumimoji="0" lang="en-US" sz="2400" b="0" i="0" u="sng"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https://www.dodsurveys.mil/tap</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Select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Financial Planning for Transition</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Complete assessment</a:t>
            </a:r>
          </a:p>
        </p:txBody>
      </p:sp>
      <p:sp>
        <p:nvSpPr>
          <p:cNvPr id="4" name="Rectangle 3"/>
          <p:cNvSpPr/>
          <p:nvPr/>
        </p:nvSpPr>
        <p:spPr>
          <a:xfrm>
            <a:off x="5105399" y="136525"/>
            <a:ext cx="6248401" cy="1846659"/>
          </a:xfrm>
          <a:prstGeom prst="rect">
            <a:avLst/>
          </a:prstGeom>
        </p:spPr>
        <p:txBody>
          <a:bodyPr wrap="square">
            <a:spAutoFit/>
          </a:bodyPr>
          <a:lstStyle/>
          <a:p>
            <a:pPr marL="0" marR="0" lvl="0" indent="0" algn="ctr" defTabSz="1022350" rtl="0" eaLnBrk="1" fontAlgn="auto" latinLnBrk="0" hangingPunct="1">
              <a:lnSpc>
                <a:spcPct val="100000"/>
              </a:lnSpc>
              <a:spcBef>
                <a:spcPct val="0"/>
              </a:spcBef>
              <a:spcAft>
                <a:spcPts val="1200"/>
              </a:spcAft>
              <a:buClr>
                <a:srgbClr val="43B0F1"/>
              </a:buClr>
              <a:buSzTx/>
              <a:buFontTx/>
              <a:buNone/>
              <a:tabLst/>
              <a:defRPr/>
            </a:pPr>
            <a:r>
              <a:rPr kumimoji="0" lang="en-US" sz="3200" b="1"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We want your feedback! </a:t>
            </a:r>
            <a:endParaRPr kumimoji="0" lang="en-US" sz="2800" b="0"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1022350" rtl="0" eaLnBrk="1" fontAlgn="auto" latinLnBrk="0" hangingPunct="1">
              <a:lnSpc>
                <a:spcPct val="100000"/>
              </a:lnSpc>
              <a:spcBef>
                <a:spcPct val="0"/>
              </a:spcBef>
              <a:spcAft>
                <a:spcPts val="0"/>
              </a:spcAft>
              <a:buClr>
                <a:srgbClr val="43B0F1"/>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Your feedback is anonymous and very valuable to the success of TAP.  </a:t>
            </a:r>
            <a:r>
              <a:rPr kumimoji="0" lang="en-US" sz="2400" b="1"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Every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comment is read and addressed as appropriate.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Rectangle 7"/>
          <p:cNvSpPr/>
          <p:nvPr/>
        </p:nvSpPr>
        <p:spPr>
          <a:xfrm>
            <a:off x="4914900" y="4572000"/>
            <a:ext cx="4299527"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OR…</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SCAN THIS QR CODE WITH YOUR PERSONAL DEVICE TO BEGIN THE ASSESSMENT</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orbel" panose="020B0503020204020204" pitchFamily="34" charset="0"/>
            </a:endParaRPr>
          </a:p>
        </p:txBody>
      </p:sp>
      <p:cxnSp>
        <p:nvCxnSpPr>
          <p:cNvPr id="10" name="Straight Connector 9">
            <a:extLst>
              <a:ext uri="{FF2B5EF4-FFF2-40B4-BE49-F238E27FC236}">
                <a16:creationId xmlns:a16="http://schemas.microsoft.com/office/drawing/2014/main" id="{E15AFD67-BF8A-4739-8742-0CE1DA4BA079}"/>
              </a:ext>
            </a:extLst>
          </p:cNvPr>
          <p:cNvCxnSpPr/>
          <p:nvPr/>
        </p:nvCxnSpPr>
        <p:spPr>
          <a:xfrm>
            <a:off x="4880113" y="0"/>
            <a:ext cx="69574"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5F7D570-6DEF-4D03-90EE-234231F8B5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9920" y="3544817"/>
            <a:ext cx="3910094" cy="1891394"/>
          </a:xfrm>
          <a:prstGeom prst="rect">
            <a:avLst/>
          </a:prstGeom>
          <a:effectLst>
            <a:outerShdw blurRad="165100" dist="457200" dir="2700000" algn="tl" rotWithShape="0">
              <a:prstClr val="black">
                <a:alpha val="40000"/>
              </a:prstClr>
            </a:outerShdw>
          </a:effectLst>
        </p:spPr>
      </p:pic>
      <p:sp>
        <p:nvSpPr>
          <p:cNvPr id="9" name="TextBox 8">
            <a:extLst>
              <a:ext uri="{FF2B5EF4-FFF2-40B4-BE49-F238E27FC236}">
                <a16:creationId xmlns:a16="http://schemas.microsoft.com/office/drawing/2014/main" id="{D332507F-7FC9-42D7-9C0A-52B8808E03C8}"/>
              </a:ext>
            </a:extLst>
          </p:cNvPr>
          <p:cNvSpPr txBox="1"/>
          <p:nvPr/>
        </p:nvSpPr>
        <p:spPr>
          <a:xfrm>
            <a:off x="76200" y="6314028"/>
            <a:ext cx="1112529" cy="408478"/>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78</a:t>
            </a:r>
          </a:p>
        </p:txBody>
      </p:sp>
      <p:pic>
        <p:nvPicPr>
          <p:cNvPr id="6" name="Picture 5">
            <a:extLst>
              <a:ext uri="{FF2B5EF4-FFF2-40B4-BE49-F238E27FC236}">
                <a16:creationId xmlns:a16="http://schemas.microsoft.com/office/drawing/2014/main" id="{EC35D3A6-0CC5-FBAD-3690-801B0526AEE4}"/>
              </a:ext>
            </a:extLst>
          </p:cNvPr>
          <p:cNvPicPr>
            <a:picLocks noChangeAspect="1"/>
          </p:cNvPicPr>
          <p:nvPr/>
        </p:nvPicPr>
        <p:blipFill>
          <a:blip r:embed="rId6"/>
          <a:stretch>
            <a:fillRect/>
          </a:stretch>
        </p:blipFill>
        <p:spPr>
          <a:xfrm>
            <a:off x="9492986" y="4283668"/>
            <a:ext cx="2310994" cy="2305085"/>
          </a:xfrm>
          <a:prstGeom prst="rect">
            <a:avLst/>
          </a:prstGeom>
        </p:spPr>
      </p:pic>
    </p:spTree>
    <p:extLst>
      <p:ext uri="{BB962C8B-B14F-4D97-AF65-F5344CB8AC3E}">
        <p14:creationId xmlns:p14="http://schemas.microsoft.com/office/powerpoint/2010/main" val="419950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QUESTIONS?</a:t>
            </a:r>
          </a:p>
        </p:txBody>
      </p:sp>
      <p:sp>
        <p:nvSpPr>
          <p:cNvPr id="7" name="Rounded Rectangle 7"/>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6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Reminder: </a:t>
            </a:r>
          </a:p>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We are here to help YOU! If you have any questions at any point during your transition, please let us know.</a:t>
            </a:r>
          </a:p>
          <a:p>
            <a:pPr marL="514350" marR="0" lvl="0" indent="-51435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4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Custom 7">
      <a:dk1>
        <a:srgbClr val="0C6D82"/>
      </a:dk1>
      <a:lt1>
        <a:srgbClr val="FFFFFF"/>
      </a:lt1>
      <a:dk2>
        <a:srgbClr val="6F0066"/>
      </a:dk2>
      <a:lt2>
        <a:srgbClr val="1E597D"/>
      </a:lt2>
      <a:accent1>
        <a:srgbClr val="571B6D"/>
      </a:accent1>
      <a:accent2>
        <a:srgbClr val="2CA05B"/>
      </a:accent2>
      <a:accent3>
        <a:srgbClr val="C90B24"/>
      </a:accent3>
      <a:accent4>
        <a:srgbClr val="E8611D"/>
      </a:accent4>
      <a:accent5>
        <a:srgbClr val="F39D21"/>
      </a:accent5>
      <a:accent6>
        <a:srgbClr val="1B866F"/>
      </a:accent6>
      <a:hlink>
        <a:srgbClr val="0C6D82"/>
      </a:hlink>
      <a:folHlink>
        <a:srgbClr val="0C6D82"/>
      </a:folHlink>
    </a:clrScheme>
    <a:fontScheme name="Custom 10">
      <a:majorFont>
        <a:latin typeface="Franklin Gothic Dem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2390">
          <a:solidFill>
            <a:srgbClr val="454D5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admap_Timeline_05_MO - v3" id="{A9CD7B3E-F553-4D42-AA9A-34F849A8D81E}" vid="{892193B0-ABEF-4C5B-ACF0-242E70DE990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1BF55A0202494CBAB3468C6E08FFC3" ma:contentTypeVersion="16" ma:contentTypeDescription="Create a new document." ma:contentTypeScope="" ma:versionID="565070c72b7829a1c6ff4d2f106306da">
  <xsd:schema xmlns:xsd="http://www.w3.org/2001/XMLSchema" xmlns:xs="http://www.w3.org/2001/XMLSchema" xmlns:p="http://schemas.microsoft.com/office/2006/metadata/properties" xmlns:ns1="http://schemas.microsoft.com/sharepoint/v3" xmlns:ns2="60d5df60-3008-45e1-88fc-bb033cd5ad3a" xmlns:ns3="bac4e3eb-747f-43bc-bf10-c1bbb893ecac" xmlns:ns4="bfae8765-a5a1-4a5b-bb08-96e68a30b218" targetNamespace="http://schemas.microsoft.com/office/2006/metadata/properties" ma:root="true" ma:fieldsID="886f3845029d015fe55b03ad84fdebcd" ns1:_="" ns2:_="" ns3:_="" ns4:_="">
    <xsd:import namespace="http://schemas.microsoft.com/sharepoint/v3"/>
    <xsd:import namespace="60d5df60-3008-45e1-88fc-bb033cd5ad3a"/>
    <xsd:import namespace="bac4e3eb-747f-43bc-bf10-c1bbb893ecac"/>
    <xsd:import namespace="bfae8765-a5a1-4a5b-bb08-96e68a30b2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4:SharedWithUsers" minOccurs="0"/>
                <xsd:element ref="ns4:SharedWithDetails" minOccurs="0"/>
                <xsd:element ref="ns2:MediaServiceSearchProperties" minOccurs="0"/>
                <xsd:element ref="ns1:_ip_UnifiedCompliancePolicyProperties" minOccurs="0"/>
                <xsd:element ref="ns1:_ip_UnifiedCompliancePolicyUIAction"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d5df60-3008-45e1-88fc-bb033cd5a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4e3eb-747f-43bc-bf10-c1bbb893eca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5bf1b28-4177-40f4-81b5-0f1cb14a1ed4}" ma:internalName="TaxCatchAll" ma:showField="CatchAllData" ma:web="bfae8765-a5a1-4a5b-bb08-96e68a30b2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ae8765-a5a1-4a5b-bb08-96e68a30b2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c4e3eb-747f-43bc-bf10-c1bbb893ecac" xsi:nil="true"/>
    <_ip_UnifiedCompliancePolicyUIAction xmlns="http://schemas.microsoft.com/sharepoint/v3" xsi:nil="true"/>
    <_ip_UnifiedCompliancePolicyProperties xmlns="http://schemas.microsoft.com/sharepoint/v3" xsi:nil="true"/>
    <lcf76f155ced4ddcb4097134ff3c332f xmlns="60d5df60-3008-45e1-88fc-bb033cd5ad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F0EA0EA-189E-41C2-A92B-7842995D1FE0}"/>
</file>

<file path=customXml/itemProps2.xml><?xml version="1.0" encoding="utf-8"?>
<ds:datastoreItem xmlns:ds="http://schemas.openxmlformats.org/officeDocument/2006/customXml" ds:itemID="{ECD95515-DB78-4F0B-B51C-7B5C96E1F80B}">
  <ds:schemaRefs>
    <ds:schemaRef ds:uri="http://schemas.microsoft.com/sharepoint/v3/contenttype/forms"/>
  </ds:schemaRefs>
</ds:datastoreItem>
</file>

<file path=customXml/itemProps3.xml><?xml version="1.0" encoding="utf-8"?>
<ds:datastoreItem xmlns:ds="http://schemas.openxmlformats.org/officeDocument/2006/customXml" ds:itemID="{4BA1B500-4AF1-4985-9C03-83A578871ECA}">
  <ds:schemaRefs>
    <ds:schemaRef ds:uri="http://schemas.microsoft.com/office/2006/metadata/properties"/>
    <ds:schemaRef ds:uri="f24dd76f-2db2-4aff-8d81-8461f774cb6f"/>
    <ds:schemaRef ds:uri="http://www.w3.org/XML/1998/namespace"/>
    <ds:schemaRef ds:uri="http://schemas.openxmlformats.org/package/2006/metadata/core-properties"/>
    <ds:schemaRef ds:uri="http://purl.org/dc/terms/"/>
    <ds:schemaRef ds:uri="3f63e637-ce5b-4de7-91c4-ee4f06a94433"/>
    <ds:schemaRef ds:uri="http://schemas.microsoft.com/office/2006/documentManagement/types"/>
    <ds:schemaRef ds:uri="http://schemas.microsoft.com/office/infopath/2007/PartnerControls"/>
    <ds:schemaRef ds:uri="http://purl.org/dc/dcmitype/"/>
    <ds:schemaRef ds:uri="50c1f6c9-5874-4672-a0af-1cb883187924"/>
    <ds:schemaRef ds:uri="http://schemas.microsoft.com/sharepoint/v3"/>
    <ds:schemaRef ds:uri="http://purl.org/dc/elements/1.1/"/>
  </ds:schemaRefs>
</ds:datastoreItem>
</file>

<file path=docMetadata/LabelInfo.xml><?xml version="1.0" encoding="utf-8"?>
<clbl:labelList xmlns:clbl="http://schemas.microsoft.com/office/2020/mipLabelMetadata">
  <clbl:label id="{1bd84cd2-a803-4625-aaf7-424aaac7782e}" enabled="1" method="Standard" siteId="{8331b18d-2d87-48ef-a35f-ac8818ebf9b4}" contentBits="0" removed="0"/>
</clbl:labelList>
</file>

<file path=docProps/app.xml><?xml version="1.0" encoding="utf-8"?>
<Properties xmlns="http://schemas.openxmlformats.org/officeDocument/2006/extended-properties" xmlns:vt="http://schemas.openxmlformats.org/officeDocument/2006/docPropsVTypes">
  <Template>Office Theme</Template>
  <TotalTime>66931</TotalTime>
  <Words>5021</Words>
  <Application>Microsoft Office PowerPoint</Application>
  <PresentationFormat>Widescreen</PresentationFormat>
  <Paragraphs>987</Paragraphs>
  <Slides>94</Slides>
  <Notes>74</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94</vt:i4>
      </vt:variant>
    </vt:vector>
  </HeadingPairs>
  <TitlesOfParts>
    <vt:vector size="118" baseType="lpstr">
      <vt:lpstr>ＭＳ Ｐゴシック</vt:lpstr>
      <vt:lpstr>Arial</vt:lpstr>
      <vt:lpstr>Baskerville Old Face</vt:lpstr>
      <vt:lpstr>Calibri</vt:lpstr>
      <vt:lpstr>Calibri Light</vt:lpstr>
      <vt:lpstr>Copperplate Gothic Bold</vt:lpstr>
      <vt:lpstr>Corbel</vt:lpstr>
      <vt:lpstr>Courier New</vt:lpstr>
      <vt:lpstr>Franklin Gothic Book</vt:lpstr>
      <vt:lpstr>Franklin Gothic Demi</vt:lpstr>
      <vt:lpstr>Franklin Gothic Heavy</vt:lpstr>
      <vt:lpstr>Franklin Gothic Medium</vt:lpstr>
      <vt:lpstr>Segoe UI</vt:lpstr>
      <vt:lpstr>Symbol</vt:lpstr>
      <vt:lpstr>Times New Roman</vt:lpstr>
      <vt:lpstr>Verdana</vt:lpstr>
      <vt:lpstr>Wingdings</vt:lpstr>
      <vt:lpstr>Office Theme</vt:lpstr>
      <vt:lpstr>1_Office Theme</vt:lpstr>
      <vt:lpstr>2_Office Theme</vt:lpstr>
      <vt:lpstr>5_Office Theme</vt:lpstr>
      <vt:lpstr>6_Office Theme</vt:lpstr>
      <vt:lpstr>3_Office Theme</vt:lpstr>
      <vt:lpstr>4_Office Theme</vt:lpstr>
      <vt:lpstr>PowerPoint Presentation</vt:lpstr>
      <vt:lpstr>PowerPoint Presentation</vt:lpstr>
      <vt:lpstr>DISCLAIMER</vt:lpstr>
      <vt:lpstr> TRANSITION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 REPAIR/DEBT RELIEF</vt:lpstr>
      <vt:lpstr>FINANCIAL WELL-BEING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Defense Manpower Data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Marissa A CTR DMDC</dc:creator>
  <cp:lastModifiedBy>HILLARD, CANDACE L CIV USAF AFPC AFPC/DPFFF</cp:lastModifiedBy>
  <cp:revision>768</cp:revision>
  <cp:lastPrinted>2022-10-07T14:08:58Z</cp:lastPrinted>
  <dcterms:created xsi:type="dcterms:W3CDTF">2014-07-02T13:56:11Z</dcterms:created>
  <dcterms:modified xsi:type="dcterms:W3CDTF">2026-03-02T16:36:58Z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0x010100A81BF55A0202494CBAB3468C6E08FFC3</vt:lpwstr>
  </property>
  <property fmtid="{D5CDD505-2E9C-101B-9397-08002B2CF9AE}" pid="3" name="MediaServiceImageTags">
    <vt:lpwstr/>
  </property>
  <property fmtid="{D5CDD505-2E9C-101B-9397-08002B2CF9AE}" pid="4" name="ArticulateGUID">
    <vt:lpwstr>76B66CDB-869C-4AF2-80B8-15E710BE4B78</vt:lpwstr>
  </property>
  <property fmtid="{D5CDD505-2E9C-101B-9397-08002B2CF9AE}" pid="5" name="ArticulatePath">
    <vt:lpwstr>FP for T_Slide Deck_CY2026_2026.02.27_FINAL_SRR</vt:lpwstr>
  </property>
</Properties>
</file>