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6.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7.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8.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9.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 id="2147483710" r:id="rId3"/>
    <p:sldMasterId id="2147483722" r:id="rId4"/>
    <p:sldMasterId id="2147483726" r:id="rId5"/>
    <p:sldMasterId id="2147483739" r:id="rId6"/>
  </p:sldMasterIdLst>
  <p:notesMasterIdLst>
    <p:notesMasterId r:id="rId95"/>
  </p:notesMasterIdLst>
  <p:handoutMasterIdLst>
    <p:handoutMasterId r:id="rId96"/>
  </p:handoutMasterIdLst>
  <p:sldIdLst>
    <p:sldId id="532" r:id="rId7"/>
    <p:sldId id="458" r:id="rId8"/>
    <p:sldId id="281" r:id="rId9"/>
    <p:sldId id="280" r:id="rId10"/>
    <p:sldId id="299" r:id="rId11"/>
    <p:sldId id="463" r:id="rId12"/>
    <p:sldId id="478" r:id="rId13"/>
    <p:sldId id="438" r:id="rId14"/>
    <p:sldId id="449" r:id="rId15"/>
    <p:sldId id="500" r:id="rId16"/>
    <p:sldId id="474" r:id="rId17"/>
    <p:sldId id="466" r:id="rId18"/>
    <p:sldId id="542" r:id="rId19"/>
    <p:sldId id="490" r:id="rId20"/>
    <p:sldId id="366" r:id="rId21"/>
    <p:sldId id="479" r:id="rId22"/>
    <p:sldId id="495" r:id="rId23"/>
    <p:sldId id="283" r:id="rId24"/>
    <p:sldId id="543" r:id="rId25"/>
    <p:sldId id="320" r:id="rId26"/>
    <p:sldId id="537" r:id="rId27"/>
    <p:sldId id="538" r:id="rId28"/>
    <p:sldId id="539" r:id="rId29"/>
    <p:sldId id="540" r:id="rId30"/>
    <p:sldId id="462" r:id="rId31"/>
    <p:sldId id="513" r:id="rId32"/>
    <p:sldId id="491" r:id="rId33"/>
    <p:sldId id="533" r:id="rId34"/>
    <p:sldId id="521" r:id="rId35"/>
    <p:sldId id="440" r:id="rId36"/>
    <p:sldId id="496" r:id="rId37"/>
    <p:sldId id="519" r:id="rId38"/>
    <p:sldId id="497" r:id="rId39"/>
    <p:sldId id="522" r:id="rId40"/>
    <p:sldId id="441" r:id="rId41"/>
    <p:sldId id="499" r:id="rId42"/>
    <p:sldId id="432" r:id="rId43"/>
    <p:sldId id="332" r:id="rId44"/>
    <p:sldId id="512" r:id="rId45"/>
    <p:sldId id="437" r:id="rId46"/>
    <p:sldId id="476" r:id="rId47"/>
    <p:sldId id="523" r:id="rId48"/>
    <p:sldId id="442" r:id="rId49"/>
    <p:sldId id="502" r:id="rId50"/>
    <p:sldId id="451" r:id="rId51"/>
    <p:sldId id="452" r:id="rId52"/>
    <p:sldId id="347" r:id="rId53"/>
    <p:sldId id="460" r:id="rId54"/>
    <p:sldId id="349" r:id="rId55"/>
    <p:sldId id="346" r:id="rId56"/>
    <p:sldId id="524" r:id="rId57"/>
    <p:sldId id="443" r:id="rId58"/>
    <p:sldId id="468" r:id="rId59"/>
    <p:sldId id="469" r:id="rId60"/>
    <p:sldId id="518" r:id="rId61"/>
    <p:sldId id="457" r:id="rId62"/>
    <p:sldId id="375" r:id="rId63"/>
    <p:sldId id="400" r:id="rId64"/>
    <p:sldId id="372" r:id="rId65"/>
    <p:sldId id="534" r:id="rId66"/>
    <p:sldId id="402" r:id="rId67"/>
    <p:sldId id="525" r:id="rId68"/>
    <p:sldId id="444" r:id="rId69"/>
    <p:sldId id="535" r:id="rId70"/>
    <p:sldId id="410" r:id="rId71"/>
    <p:sldId id="529" r:id="rId72"/>
    <p:sldId id="445" r:id="rId73"/>
    <p:sldId id="470" r:id="rId74"/>
    <p:sldId id="484" r:id="rId75"/>
    <p:sldId id="418" r:id="rId76"/>
    <p:sldId id="526" r:id="rId77"/>
    <p:sldId id="446" r:id="rId78"/>
    <p:sldId id="471" r:id="rId79"/>
    <p:sldId id="420" r:id="rId80"/>
    <p:sldId id="447" r:id="rId81"/>
    <p:sldId id="306" r:id="rId82"/>
    <p:sldId id="511" r:id="rId83"/>
    <p:sldId id="509" r:id="rId84"/>
    <p:sldId id="380" r:id="rId85"/>
    <p:sldId id="430" r:id="rId86"/>
    <p:sldId id="530" r:id="rId87"/>
    <p:sldId id="448" r:id="rId88"/>
    <p:sldId id="482" r:id="rId89"/>
    <p:sldId id="536" r:id="rId90"/>
    <p:sldId id="527" r:id="rId91"/>
    <p:sldId id="414" r:id="rId92"/>
    <p:sldId id="279" r:id="rId93"/>
    <p:sldId id="514" r:id="rId94"/>
  </p:sldIdLst>
  <p:sldSz cx="12192000" cy="6858000"/>
  <p:notesSz cx="6858000"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39E896-A0DE-1403-3731-1F3062E0AF6B}" name="Kaiser, Jayne" initials="JNK" userId="Kaiser, Jay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mcharan, Randi R Maj USAF OSD OUSD P-R (USA)" initials="RRRMUOOP(" lastIdx="6" clrIdx="6">
    <p:extLst>
      <p:ext uri="{19B8F6BF-5375-455C-9EA6-DF929625EA0E}">
        <p15:presenceInfo xmlns:p15="http://schemas.microsoft.com/office/powerpoint/2012/main" userId="Ramcharan, Randi R Maj USAF OSD OUSD P-R (USA)" providerId="None"/>
      </p:ext>
    </p:extLst>
  </p:cmAuthor>
  <p:cmAuthor id="1" name="Kaiser, Jayne" initials="JNK" lastIdx="4" clrIdx="0">
    <p:extLst>
      <p:ext uri="{19B8F6BF-5375-455C-9EA6-DF929625EA0E}">
        <p15:presenceInfo xmlns:p15="http://schemas.microsoft.com/office/powerpoint/2012/main" userId="Kaiser, Jayne" providerId="None"/>
      </p:ext>
    </p:extLst>
  </p:cmAuthor>
  <p:cmAuthor id="8" name="Manyx, Melinda C MCTO" initials="MCTO" lastIdx="11" clrIdx="7">
    <p:extLst>
      <p:ext uri="{19B8F6BF-5375-455C-9EA6-DF929625EA0E}">
        <p15:presenceInfo xmlns:p15="http://schemas.microsoft.com/office/powerpoint/2012/main" userId="Manyx, Melinda C MCTO" providerId="None"/>
      </p:ext>
    </p:extLst>
  </p:cmAuthor>
  <p:cmAuthor id="2" name="Elizabeth DeFay" initials="ED" lastIdx="7" clrIdx="1">
    <p:extLst>
      <p:ext uri="{19B8F6BF-5375-455C-9EA6-DF929625EA0E}">
        <p15:presenceInfo xmlns:p15="http://schemas.microsoft.com/office/powerpoint/2012/main" userId="b239e0396897cf74" providerId="Windows Live"/>
      </p:ext>
    </p:extLst>
  </p:cmAuthor>
  <p:cmAuthor id="9" name="Swisher, Scott B CIV (USA)" initials="SSBC(" lastIdx="1" clrIdx="8">
    <p:extLst>
      <p:ext uri="{19B8F6BF-5375-455C-9EA6-DF929625EA0E}">
        <p15:presenceInfo xmlns:p15="http://schemas.microsoft.com/office/powerpoint/2012/main" userId="S::scott.b.swisher2.civ@mail.mil::58343e23-c280-4ab5-be45-30cd4cc626c5" providerId="AD"/>
      </p:ext>
    </p:extLst>
  </p:cmAuthor>
  <p:cmAuthor id="3" name="MCTO" initials="JNK" lastIdx="49" clrIdx="2">
    <p:extLst>
      <p:ext uri="{19B8F6BF-5375-455C-9EA6-DF929625EA0E}">
        <p15:presenceInfo xmlns:p15="http://schemas.microsoft.com/office/powerpoint/2012/main" userId="MCTO" providerId="None"/>
      </p:ext>
    </p:extLst>
  </p:cmAuthor>
  <p:cmAuthor id="4" name="Kaiser, Jayne N CTR DODHRA DPFSC (USA)" initials="KJNCDD(" lastIdx="101" clrIdx="3">
    <p:extLst>
      <p:ext uri="{19B8F6BF-5375-455C-9EA6-DF929625EA0E}">
        <p15:presenceInfo xmlns:p15="http://schemas.microsoft.com/office/powerpoint/2012/main" userId="S-1-5-21-412667653-668731278-4213794525-330354" providerId="AD"/>
      </p:ext>
    </p:extLst>
  </p:cmAuthor>
  <p:cmAuthor id="5" name="Ramcharan, Randi R Maj DHRA TVPO" initials="RRRMDT" lastIdx="7" clrIdx="4">
    <p:extLst>
      <p:ext uri="{19B8F6BF-5375-455C-9EA6-DF929625EA0E}">
        <p15:presenceInfo xmlns:p15="http://schemas.microsoft.com/office/powerpoint/2012/main" userId="S-1-5-21-412667653-668731278-4213794525-1368315" providerId="AD"/>
      </p:ext>
    </p:extLst>
  </p:cmAuthor>
  <p:cmAuthor id="6" name="Monk, jinelle CTR DHRA TVPO" initials="MjCDT" lastIdx="1" clrIdx="5">
    <p:extLst>
      <p:ext uri="{19B8F6BF-5375-455C-9EA6-DF929625EA0E}">
        <p15:presenceInfo xmlns:p15="http://schemas.microsoft.com/office/powerpoint/2012/main" userId="S-1-5-21-412667653-668731278-4213794525-15559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A4EA"/>
    <a:srgbClr val="00B0F0"/>
    <a:srgbClr val="00B000"/>
    <a:srgbClr val="A7E8FF"/>
    <a:srgbClr val="163856"/>
    <a:srgbClr val="44B5E8"/>
    <a:srgbClr val="5BD4FF"/>
    <a:srgbClr val="33CAFF"/>
    <a:srgbClr val="1535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4A935D-E295-42CA-BB90-713A489F0ADF}" v="12" dt="2023-10-31T00:13:54.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p:restoredLeft sz="34587" autoAdjust="0"/>
    <p:restoredTop sz="86453" autoAdjust="0"/>
  </p:normalViewPr>
  <p:slideViewPr>
    <p:cSldViewPr snapToGrid="0">
      <p:cViewPr varScale="1">
        <p:scale>
          <a:sx n="94" d="100"/>
          <a:sy n="94" d="100"/>
        </p:scale>
        <p:origin x="144"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2" d="100"/>
          <a:sy n="82" d="100"/>
        </p:scale>
        <p:origin x="39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customXml" Target="../customXml/item3.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microsoft.com/office/2016/11/relationships/changesInfo" Target="changesInfos/changesInfo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customXml" Target="../customXml/item2.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commentAuthors" Target="commentAuthors.xml"/><Relationship Id="rId104" Type="http://schemas.microsoft.com/office/2018/10/relationships/authors" Targe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105" Type="http://schemas.openxmlformats.org/officeDocument/2006/relationships/customXml" Target="../customXml/item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K, ANNA M CIV USAF AMC 628 FSS/FSH" userId="39ef14b6-74f5-4285-a470-5ae7e0b9a1b2" providerId="ADAL" clId="{BE4A935D-E295-42CA-BB90-713A489F0ADF}"/>
    <pc:docChg chg="undo custSel addSld delSld modSld">
      <pc:chgData name="COOK, ANNA M CIV USAF AMC 628 FSS/FSH" userId="39ef14b6-74f5-4285-a470-5ae7e0b9a1b2" providerId="ADAL" clId="{BE4A935D-E295-42CA-BB90-713A489F0ADF}" dt="2023-11-16T12:45:58.752" v="2622" actId="20577"/>
      <pc:docMkLst>
        <pc:docMk/>
      </pc:docMkLst>
      <pc:sldChg chg="modNotes modNotesTx">
        <pc:chgData name="COOK, ANNA M CIV USAF AMC 628 FSS/FSH" userId="39ef14b6-74f5-4285-a470-5ae7e0b9a1b2" providerId="ADAL" clId="{BE4A935D-E295-42CA-BB90-713A489F0ADF}" dt="2023-11-16T12:25:28.274" v="2276" actId="20577"/>
        <pc:sldMkLst>
          <pc:docMk/>
          <pc:sldMk cId="2858589209" sldId="283"/>
        </pc:sldMkLst>
      </pc:sldChg>
      <pc:sldChg chg="modNotes modNotesTx">
        <pc:chgData name="COOK, ANNA M CIV USAF AMC 628 FSS/FSH" userId="39ef14b6-74f5-4285-a470-5ae7e0b9a1b2" providerId="ADAL" clId="{BE4A935D-E295-42CA-BB90-713A489F0ADF}" dt="2023-11-16T12:24:40.923" v="2271" actId="2711"/>
        <pc:sldMkLst>
          <pc:docMk/>
          <pc:sldMk cId="4113209005" sldId="299"/>
        </pc:sldMkLst>
      </pc:sldChg>
      <pc:sldChg chg="modNotes modNotesTx">
        <pc:chgData name="COOK, ANNA M CIV USAF AMC 628 FSS/FSH" userId="39ef14b6-74f5-4285-a470-5ae7e0b9a1b2" providerId="ADAL" clId="{BE4A935D-E295-42CA-BB90-713A489F0ADF}" dt="2023-11-16T12:42:32.673" v="2482" actId="2711"/>
        <pc:sldMkLst>
          <pc:docMk/>
          <pc:sldMk cId="3227797148" sldId="306"/>
        </pc:sldMkLst>
      </pc:sldChg>
      <pc:sldChg chg="del">
        <pc:chgData name="COOK, ANNA M CIV USAF AMC 628 FSS/FSH" userId="39ef14b6-74f5-4285-a470-5ae7e0b9a1b2" providerId="ADAL" clId="{BE4A935D-E295-42CA-BB90-713A489F0ADF}" dt="2023-10-31T00:08:02.130" v="1446" actId="2696"/>
        <pc:sldMkLst>
          <pc:docMk/>
          <pc:sldMk cId="1174933207" sldId="324"/>
        </pc:sldMkLst>
      </pc:sldChg>
      <pc:sldChg chg="modNotes modNotesTx">
        <pc:chgData name="COOK, ANNA M CIV USAF AMC 628 FSS/FSH" userId="39ef14b6-74f5-4285-a470-5ae7e0b9a1b2" providerId="ADAL" clId="{BE4A935D-E295-42CA-BB90-713A489F0ADF}" dt="2023-11-16T12:33:40.641" v="2350" actId="2711"/>
        <pc:sldMkLst>
          <pc:docMk/>
          <pc:sldMk cId="2235129107" sldId="332"/>
        </pc:sldMkLst>
      </pc:sldChg>
      <pc:sldChg chg="modNotes modNotesTx">
        <pc:chgData name="COOK, ANNA M CIV USAF AMC 628 FSS/FSH" userId="39ef14b6-74f5-4285-a470-5ae7e0b9a1b2" providerId="ADAL" clId="{BE4A935D-E295-42CA-BB90-713A489F0ADF}" dt="2023-11-16T12:36:49.143" v="2375" actId="6549"/>
        <pc:sldMkLst>
          <pc:docMk/>
          <pc:sldMk cId="3877013768" sldId="346"/>
        </pc:sldMkLst>
      </pc:sldChg>
      <pc:sldChg chg="modNotes modNotesTx">
        <pc:chgData name="COOK, ANNA M CIV USAF AMC 628 FSS/FSH" userId="39ef14b6-74f5-4285-a470-5ae7e0b9a1b2" providerId="ADAL" clId="{BE4A935D-E295-42CA-BB90-713A489F0ADF}" dt="2023-11-16T12:35:43.833" v="2364" actId="6549"/>
        <pc:sldMkLst>
          <pc:docMk/>
          <pc:sldMk cId="2966008506" sldId="347"/>
        </pc:sldMkLst>
      </pc:sldChg>
      <pc:sldChg chg="modNotes modNotesTx">
        <pc:chgData name="COOK, ANNA M CIV USAF AMC 628 FSS/FSH" userId="39ef14b6-74f5-4285-a470-5ae7e0b9a1b2" providerId="ADAL" clId="{BE4A935D-E295-42CA-BB90-713A489F0ADF}" dt="2023-11-16T12:36:22.847" v="2372" actId="113"/>
        <pc:sldMkLst>
          <pc:docMk/>
          <pc:sldMk cId="3517778213" sldId="349"/>
        </pc:sldMkLst>
      </pc:sldChg>
      <pc:sldChg chg="modNotes modNotesTx">
        <pc:chgData name="COOK, ANNA M CIV USAF AMC 628 FSS/FSH" userId="39ef14b6-74f5-4285-a470-5ae7e0b9a1b2" providerId="ADAL" clId="{BE4A935D-E295-42CA-BB90-713A489F0ADF}" dt="2023-11-16T12:22:32.223" v="2244" actId="6549"/>
        <pc:sldMkLst>
          <pc:docMk/>
          <pc:sldMk cId="1702686632" sldId="366"/>
        </pc:sldMkLst>
      </pc:sldChg>
      <pc:sldChg chg="modNotes modNotesTx">
        <pc:chgData name="COOK, ANNA M CIV USAF AMC 628 FSS/FSH" userId="39ef14b6-74f5-4285-a470-5ae7e0b9a1b2" providerId="ADAL" clId="{BE4A935D-E295-42CA-BB90-713A489F0ADF}" dt="2023-11-16T12:40:00.110" v="2453" actId="2711"/>
        <pc:sldMkLst>
          <pc:docMk/>
          <pc:sldMk cId="4014538167" sldId="372"/>
        </pc:sldMkLst>
      </pc:sldChg>
      <pc:sldChg chg="modSp mod modNotes modNotesTx">
        <pc:chgData name="COOK, ANNA M CIV USAF AMC 628 FSS/FSH" userId="39ef14b6-74f5-4285-a470-5ae7e0b9a1b2" providerId="ADAL" clId="{BE4A935D-E295-42CA-BB90-713A489F0ADF}" dt="2023-11-16T12:39:18.088" v="2446" actId="20577"/>
        <pc:sldMkLst>
          <pc:docMk/>
          <pc:sldMk cId="290183421" sldId="375"/>
        </pc:sldMkLst>
        <pc:spChg chg="mod">
          <ac:chgData name="COOK, ANNA M CIV USAF AMC 628 FSS/FSH" userId="39ef14b6-74f5-4285-a470-5ae7e0b9a1b2" providerId="ADAL" clId="{BE4A935D-E295-42CA-BB90-713A489F0ADF}" dt="2023-10-23T17:12:56.738" v="8" actId="6549"/>
          <ac:spMkLst>
            <pc:docMk/>
            <pc:sldMk cId="290183421" sldId="375"/>
            <ac:spMk id="7" creationId="{F1B9D293-74E2-B8E7-98DD-3A831B9E2E2D}"/>
          </ac:spMkLst>
        </pc:spChg>
      </pc:sldChg>
      <pc:sldChg chg="modNotes modNotesTx">
        <pc:chgData name="COOK, ANNA M CIV USAF AMC 628 FSS/FSH" userId="39ef14b6-74f5-4285-a470-5ae7e0b9a1b2" providerId="ADAL" clId="{BE4A935D-E295-42CA-BB90-713A489F0ADF}" dt="2023-11-16T12:43:09.933" v="2494" actId="20577"/>
        <pc:sldMkLst>
          <pc:docMk/>
          <pc:sldMk cId="1753595178" sldId="380"/>
        </pc:sldMkLst>
      </pc:sldChg>
      <pc:sldChg chg="modNotes modNotesTx">
        <pc:chgData name="COOK, ANNA M CIV USAF AMC 628 FSS/FSH" userId="39ef14b6-74f5-4285-a470-5ae7e0b9a1b2" providerId="ADAL" clId="{BE4A935D-E295-42CA-BB90-713A489F0ADF}" dt="2023-11-16T12:39:50.263" v="2451" actId="6549"/>
        <pc:sldMkLst>
          <pc:docMk/>
          <pc:sldMk cId="195363218" sldId="400"/>
        </pc:sldMkLst>
      </pc:sldChg>
      <pc:sldChg chg="modNotes modNotesTx">
        <pc:chgData name="COOK, ANNA M CIV USAF AMC 628 FSS/FSH" userId="39ef14b6-74f5-4285-a470-5ae7e0b9a1b2" providerId="ADAL" clId="{BE4A935D-E295-42CA-BB90-713A489F0ADF}" dt="2023-11-16T12:40:33.233" v="2458" actId="2711"/>
        <pc:sldMkLst>
          <pc:docMk/>
          <pc:sldMk cId="1975779599" sldId="402"/>
        </pc:sldMkLst>
      </pc:sldChg>
      <pc:sldChg chg="modNotes modNotesTx">
        <pc:chgData name="COOK, ANNA M CIV USAF AMC 628 FSS/FSH" userId="39ef14b6-74f5-4285-a470-5ae7e0b9a1b2" providerId="ADAL" clId="{BE4A935D-E295-42CA-BB90-713A489F0ADF}" dt="2023-11-16T12:41:03.732" v="2466" actId="2711"/>
        <pc:sldMkLst>
          <pc:docMk/>
          <pc:sldMk cId="2313668906" sldId="410"/>
        </pc:sldMkLst>
      </pc:sldChg>
      <pc:sldChg chg="modNotes modNotesTx">
        <pc:chgData name="COOK, ANNA M CIV USAF AMC 628 FSS/FSH" userId="39ef14b6-74f5-4285-a470-5ae7e0b9a1b2" providerId="ADAL" clId="{BE4A935D-E295-42CA-BB90-713A489F0ADF}" dt="2023-11-16T12:42:00.965" v="2476" actId="20577"/>
        <pc:sldMkLst>
          <pc:docMk/>
          <pc:sldMk cId="1710459653" sldId="418"/>
        </pc:sldMkLst>
      </pc:sldChg>
      <pc:sldChg chg="modNotes modNotesTx">
        <pc:chgData name="COOK, ANNA M CIV USAF AMC 628 FSS/FSH" userId="39ef14b6-74f5-4285-a470-5ae7e0b9a1b2" providerId="ADAL" clId="{BE4A935D-E295-42CA-BB90-713A489F0ADF}" dt="2023-11-16T12:42:23.539" v="2480" actId="2711"/>
        <pc:sldMkLst>
          <pc:docMk/>
          <pc:sldMk cId="14008967" sldId="420"/>
        </pc:sldMkLst>
      </pc:sldChg>
      <pc:sldChg chg="modNotes modNotesTx">
        <pc:chgData name="COOK, ANNA M CIV USAF AMC 628 FSS/FSH" userId="39ef14b6-74f5-4285-a470-5ae7e0b9a1b2" providerId="ADAL" clId="{BE4A935D-E295-42CA-BB90-713A489F0ADF}" dt="2023-11-16T12:44:54.145" v="2523" actId="14100"/>
        <pc:sldMkLst>
          <pc:docMk/>
          <pc:sldMk cId="3821165914" sldId="430"/>
        </pc:sldMkLst>
      </pc:sldChg>
      <pc:sldChg chg="modNotes modNotesTx">
        <pc:chgData name="COOK, ANNA M CIV USAF AMC 628 FSS/FSH" userId="39ef14b6-74f5-4285-a470-5ae7e0b9a1b2" providerId="ADAL" clId="{BE4A935D-E295-42CA-BB90-713A489F0ADF}" dt="2023-11-16T12:33:25.529" v="2348" actId="20577"/>
        <pc:sldMkLst>
          <pc:docMk/>
          <pc:sldMk cId="2838393731" sldId="432"/>
        </pc:sldMkLst>
      </pc:sldChg>
      <pc:sldChg chg="modNotes modNotesTx">
        <pc:chgData name="COOK, ANNA M CIV USAF AMC 628 FSS/FSH" userId="39ef14b6-74f5-4285-a470-5ae7e0b9a1b2" providerId="ADAL" clId="{BE4A935D-E295-42CA-BB90-713A489F0ADF}" dt="2023-11-16T12:34:25.467" v="2354" actId="2711"/>
        <pc:sldMkLst>
          <pc:docMk/>
          <pc:sldMk cId="1723247102" sldId="437"/>
        </pc:sldMkLst>
      </pc:sldChg>
      <pc:sldChg chg="modNotes modNotesTx">
        <pc:chgData name="COOK, ANNA M CIV USAF AMC 628 FSS/FSH" userId="39ef14b6-74f5-4285-a470-5ae7e0b9a1b2" providerId="ADAL" clId="{BE4A935D-E295-42CA-BB90-713A489F0ADF}" dt="2023-11-16T12:24:27.550" v="2270" actId="2711"/>
        <pc:sldMkLst>
          <pc:docMk/>
          <pc:sldMk cId="2134125553" sldId="438"/>
        </pc:sldMkLst>
      </pc:sldChg>
      <pc:sldChg chg="modNotes modNotesTx">
        <pc:chgData name="COOK, ANNA M CIV USAF AMC 628 FSS/FSH" userId="39ef14b6-74f5-4285-a470-5ae7e0b9a1b2" providerId="ADAL" clId="{BE4A935D-E295-42CA-BB90-713A489F0ADF}" dt="2023-11-16T12:32:15.523" v="2336" actId="2711"/>
        <pc:sldMkLst>
          <pc:docMk/>
          <pc:sldMk cId="4252857191" sldId="441"/>
        </pc:sldMkLst>
      </pc:sldChg>
      <pc:sldChg chg="modNotes modNotesTx">
        <pc:chgData name="COOK, ANNA M CIV USAF AMC 628 FSS/FSH" userId="39ef14b6-74f5-4285-a470-5ae7e0b9a1b2" providerId="ADAL" clId="{BE4A935D-E295-42CA-BB90-713A489F0ADF}" dt="2023-11-16T12:24:20.479" v="2269" actId="2711"/>
        <pc:sldMkLst>
          <pc:docMk/>
          <pc:sldMk cId="422144887" sldId="449"/>
        </pc:sldMkLst>
      </pc:sldChg>
      <pc:sldChg chg="modNotes modNotesTx">
        <pc:chgData name="COOK, ANNA M CIV USAF AMC 628 FSS/FSH" userId="39ef14b6-74f5-4285-a470-5ae7e0b9a1b2" providerId="ADAL" clId="{BE4A935D-E295-42CA-BB90-713A489F0ADF}" dt="2023-11-16T12:35:16.131" v="2359" actId="2711"/>
        <pc:sldMkLst>
          <pc:docMk/>
          <pc:sldMk cId="1399906514" sldId="451"/>
        </pc:sldMkLst>
      </pc:sldChg>
      <pc:sldChg chg="modNotes modNotesTx">
        <pc:chgData name="COOK, ANNA M CIV USAF AMC 628 FSS/FSH" userId="39ef14b6-74f5-4285-a470-5ae7e0b9a1b2" providerId="ADAL" clId="{BE4A935D-E295-42CA-BB90-713A489F0ADF}" dt="2023-11-16T12:35:32.827" v="2361" actId="2711"/>
        <pc:sldMkLst>
          <pc:docMk/>
          <pc:sldMk cId="2651146737" sldId="452"/>
        </pc:sldMkLst>
      </pc:sldChg>
      <pc:sldChg chg="modNotes modNotesTx">
        <pc:chgData name="COOK, ANNA M CIV USAF AMC 628 FSS/FSH" userId="39ef14b6-74f5-4285-a470-5ae7e0b9a1b2" providerId="ADAL" clId="{BE4A935D-E295-42CA-BB90-713A489F0ADF}" dt="2023-11-16T12:38:53.190" v="2440" actId="20577"/>
        <pc:sldMkLst>
          <pc:docMk/>
          <pc:sldMk cId="742579188" sldId="457"/>
        </pc:sldMkLst>
      </pc:sldChg>
      <pc:sldChg chg="modSp mod">
        <pc:chgData name="COOK, ANNA M CIV USAF AMC 628 FSS/FSH" userId="39ef14b6-74f5-4285-a470-5ae7e0b9a1b2" providerId="ADAL" clId="{BE4A935D-E295-42CA-BB90-713A489F0ADF}" dt="2023-10-23T17:05:23.724" v="1" actId="20577"/>
        <pc:sldMkLst>
          <pc:docMk/>
          <pc:sldMk cId="2392788948" sldId="458"/>
        </pc:sldMkLst>
        <pc:spChg chg="mod">
          <ac:chgData name="COOK, ANNA M CIV USAF AMC 628 FSS/FSH" userId="39ef14b6-74f5-4285-a470-5ae7e0b9a1b2" providerId="ADAL" clId="{BE4A935D-E295-42CA-BB90-713A489F0ADF}" dt="2023-10-23T17:05:23.724" v="1" actId="20577"/>
          <ac:spMkLst>
            <pc:docMk/>
            <pc:sldMk cId="2392788948" sldId="458"/>
            <ac:spMk id="7" creationId="{00000000-0000-0000-0000-000000000000}"/>
          </ac:spMkLst>
        </pc:spChg>
      </pc:sldChg>
      <pc:sldChg chg="modNotes modNotesTx">
        <pc:chgData name="COOK, ANNA M CIV USAF AMC 628 FSS/FSH" userId="39ef14b6-74f5-4285-a470-5ae7e0b9a1b2" providerId="ADAL" clId="{BE4A935D-E295-42CA-BB90-713A489F0ADF}" dt="2023-11-16T12:36:08.712" v="2369" actId="13926"/>
        <pc:sldMkLst>
          <pc:docMk/>
          <pc:sldMk cId="2016031410" sldId="460"/>
        </pc:sldMkLst>
      </pc:sldChg>
      <pc:sldChg chg="modSp mod modNotes modNotesTx">
        <pc:chgData name="COOK, ANNA M CIV USAF AMC 628 FSS/FSH" userId="39ef14b6-74f5-4285-a470-5ae7e0b9a1b2" providerId="ADAL" clId="{BE4A935D-E295-42CA-BB90-713A489F0ADF}" dt="2023-11-16T12:26:55.633" v="2287" actId="255"/>
        <pc:sldMkLst>
          <pc:docMk/>
          <pc:sldMk cId="1516997505" sldId="462"/>
        </pc:sldMkLst>
        <pc:spChg chg="mod">
          <ac:chgData name="COOK, ANNA M CIV USAF AMC 628 FSS/FSH" userId="39ef14b6-74f5-4285-a470-5ae7e0b9a1b2" providerId="ADAL" clId="{BE4A935D-E295-42CA-BB90-713A489F0ADF}" dt="2023-10-23T17:08:09.828" v="2" actId="33524"/>
          <ac:spMkLst>
            <pc:docMk/>
            <pc:sldMk cId="1516997505" sldId="462"/>
            <ac:spMk id="11" creationId="{00000000-0000-0000-0000-000000000000}"/>
          </ac:spMkLst>
        </pc:spChg>
      </pc:sldChg>
      <pc:sldChg chg="modNotesTx">
        <pc:chgData name="COOK, ANNA M CIV USAF AMC 628 FSS/FSH" userId="39ef14b6-74f5-4285-a470-5ae7e0b9a1b2" providerId="ADAL" clId="{BE4A935D-E295-42CA-BB90-713A489F0ADF}" dt="2023-10-26T20:20:57.741" v="63" actId="20577"/>
        <pc:sldMkLst>
          <pc:docMk/>
          <pc:sldMk cId="456798306" sldId="463"/>
        </pc:sldMkLst>
      </pc:sldChg>
      <pc:sldChg chg="modNotes modNotesTx">
        <pc:chgData name="COOK, ANNA M CIV USAF AMC 628 FSS/FSH" userId="39ef14b6-74f5-4285-a470-5ae7e0b9a1b2" providerId="ADAL" clId="{BE4A935D-E295-42CA-BB90-713A489F0ADF}" dt="2023-11-16T12:24:10.624" v="2267" actId="2711"/>
        <pc:sldMkLst>
          <pc:docMk/>
          <pc:sldMk cId="739268342" sldId="466"/>
        </pc:sldMkLst>
      </pc:sldChg>
      <pc:sldChg chg="modNotes modNotesTx">
        <pc:chgData name="COOK, ANNA M CIV USAF AMC 628 FSS/FSH" userId="39ef14b6-74f5-4285-a470-5ae7e0b9a1b2" providerId="ADAL" clId="{BE4A935D-E295-42CA-BB90-713A489F0ADF}" dt="2023-11-16T12:37:25.489" v="2384" actId="113"/>
        <pc:sldMkLst>
          <pc:docMk/>
          <pc:sldMk cId="825090233" sldId="468"/>
        </pc:sldMkLst>
      </pc:sldChg>
      <pc:sldChg chg="modNotes modNotesTx">
        <pc:chgData name="COOK, ANNA M CIV USAF AMC 628 FSS/FSH" userId="39ef14b6-74f5-4285-a470-5ae7e0b9a1b2" providerId="ADAL" clId="{BE4A935D-E295-42CA-BB90-713A489F0ADF}" dt="2023-11-16T12:37:28.705" v="2385" actId="113"/>
        <pc:sldMkLst>
          <pc:docMk/>
          <pc:sldMk cId="852961118" sldId="469"/>
        </pc:sldMkLst>
      </pc:sldChg>
      <pc:sldChg chg="modNotes modNotesTx">
        <pc:chgData name="COOK, ANNA M CIV USAF AMC 628 FSS/FSH" userId="39ef14b6-74f5-4285-a470-5ae7e0b9a1b2" providerId="ADAL" clId="{BE4A935D-E295-42CA-BB90-713A489F0ADF}" dt="2023-11-16T12:41:20.462" v="2470" actId="13926"/>
        <pc:sldMkLst>
          <pc:docMk/>
          <pc:sldMk cId="4200261769" sldId="470"/>
        </pc:sldMkLst>
      </pc:sldChg>
      <pc:sldChg chg="modNotes modNotesTx">
        <pc:chgData name="COOK, ANNA M CIV USAF AMC 628 FSS/FSH" userId="39ef14b6-74f5-4285-a470-5ae7e0b9a1b2" providerId="ADAL" clId="{BE4A935D-E295-42CA-BB90-713A489F0ADF}" dt="2023-11-16T12:42:16.378" v="2478" actId="2711"/>
        <pc:sldMkLst>
          <pc:docMk/>
          <pc:sldMk cId="2172284681" sldId="471"/>
        </pc:sldMkLst>
      </pc:sldChg>
      <pc:sldChg chg="addSp delSp modSp mod">
        <pc:chgData name="COOK, ANNA M CIV USAF AMC 628 FSS/FSH" userId="39ef14b6-74f5-4285-a470-5ae7e0b9a1b2" providerId="ADAL" clId="{BE4A935D-E295-42CA-BB90-713A489F0ADF}" dt="2023-10-31T00:18:48.778" v="1640" actId="14100"/>
        <pc:sldMkLst>
          <pc:docMk/>
          <pc:sldMk cId="1586275498" sldId="476"/>
        </pc:sldMkLst>
        <pc:spChg chg="add del mod">
          <ac:chgData name="COOK, ANNA M CIV USAF AMC 628 FSS/FSH" userId="39ef14b6-74f5-4285-a470-5ae7e0b9a1b2" providerId="ADAL" clId="{BE4A935D-E295-42CA-BB90-713A489F0ADF}" dt="2023-10-31T00:18:48.778" v="1640" actId="14100"/>
          <ac:spMkLst>
            <pc:docMk/>
            <pc:sldMk cId="1586275498" sldId="476"/>
            <ac:spMk id="15" creationId="{00000000-0000-0000-0000-000000000000}"/>
          </ac:spMkLst>
        </pc:spChg>
      </pc:sldChg>
      <pc:sldChg chg="modNotes modNotesTx">
        <pc:chgData name="COOK, ANNA M CIV USAF AMC 628 FSS/FSH" userId="39ef14b6-74f5-4285-a470-5ae7e0b9a1b2" providerId="ADAL" clId="{BE4A935D-E295-42CA-BB90-713A489F0ADF}" dt="2023-11-16T12:23:42.625" v="2262" actId="2711"/>
        <pc:sldMkLst>
          <pc:docMk/>
          <pc:sldMk cId="3480691988" sldId="479"/>
        </pc:sldMkLst>
      </pc:sldChg>
      <pc:sldChg chg="modNotes modNotesTx">
        <pc:chgData name="COOK, ANNA M CIV USAF AMC 628 FSS/FSH" userId="39ef14b6-74f5-4285-a470-5ae7e0b9a1b2" providerId="ADAL" clId="{BE4A935D-E295-42CA-BB90-713A489F0ADF}" dt="2023-11-16T12:45:58.752" v="2622" actId="20577"/>
        <pc:sldMkLst>
          <pc:docMk/>
          <pc:sldMk cId="2327147486" sldId="482"/>
        </pc:sldMkLst>
      </pc:sldChg>
      <pc:sldChg chg="modNotes modNotesTx">
        <pc:chgData name="COOK, ANNA M CIV USAF AMC 628 FSS/FSH" userId="39ef14b6-74f5-4285-a470-5ae7e0b9a1b2" providerId="ADAL" clId="{BE4A935D-E295-42CA-BB90-713A489F0ADF}" dt="2023-11-16T12:41:41.068" v="2473" actId="20577"/>
        <pc:sldMkLst>
          <pc:docMk/>
          <pc:sldMk cId="2336802649" sldId="484"/>
        </pc:sldMkLst>
      </pc:sldChg>
      <pc:sldChg chg="modNotes modNotesTx">
        <pc:chgData name="COOK, ANNA M CIV USAF AMC 628 FSS/FSH" userId="39ef14b6-74f5-4285-a470-5ae7e0b9a1b2" providerId="ADAL" clId="{BE4A935D-E295-42CA-BB90-713A489F0ADF}" dt="2023-11-16T12:23:54.511" v="2264" actId="2711"/>
        <pc:sldMkLst>
          <pc:docMk/>
          <pc:sldMk cId="723216592" sldId="490"/>
        </pc:sldMkLst>
      </pc:sldChg>
      <pc:sldChg chg="modNotes modNotesTx">
        <pc:chgData name="COOK, ANNA M CIV USAF AMC 628 FSS/FSH" userId="39ef14b6-74f5-4285-a470-5ae7e0b9a1b2" providerId="ADAL" clId="{BE4A935D-E295-42CA-BB90-713A489F0ADF}" dt="2023-11-16T12:29:15.412" v="2311" actId="2711"/>
        <pc:sldMkLst>
          <pc:docMk/>
          <pc:sldMk cId="746294191" sldId="491"/>
        </pc:sldMkLst>
      </pc:sldChg>
      <pc:sldChg chg="modNotes modNotesTx">
        <pc:chgData name="COOK, ANNA M CIV USAF AMC 628 FSS/FSH" userId="39ef14b6-74f5-4285-a470-5ae7e0b9a1b2" providerId="ADAL" clId="{BE4A935D-E295-42CA-BB90-713A489F0ADF}" dt="2023-11-16T12:23:35.061" v="2260" actId="20577"/>
        <pc:sldMkLst>
          <pc:docMk/>
          <pc:sldMk cId="1673471660" sldId="495"/>
        </pc:sldMkLst>
      </pc:sldChg>
      <pc:sldChg chg="modNotes modNotesTx">
        <pc:chgData name="COOK, ANNA M CIV USAF AMC 628 FSS/FSH" userId="39ef14b6-74f5-4285-a470-5ae7e0b9a1b2" providerId="ADAL" clId="{BE4A935D-E295-42CA-BB90-713A489F0ADF}" dt="2023-11-16T12:31:09.456" v="2323" actId="20577"/>
        <pc:sldMkLst>
          <pc:docMk/>
          <pc:sldMk cId="3558433448" sldId="496"/>
        </pc:sldMkLst>
      </pc:sldChg>
      <pc:sldChg chg="modNotes modNotesTx">
        <pc:chgData name="COOK, ANNA M CIV USAF AMC 628 FSS/FSH" userId="39ef14b6-74f5-4285-a470-5ae7e0b9a1b2" providerId="ADAL" clId="{BE4A935D-E295-42CA-BB90-713A489F0ADF}" dt="2023-11-16T12:32:57.272" v="2340" actId="20577"/>
        <pc:sldMkLst>
          <pc:docMk/>
          <pc:sldMk cId="3713011919" sldId="499"/>
        </pc:sldMkLst>
      </pc:sldChg>
      <pc:sldChg chg="modSp mod modNotes modNotesTx">
        <pc:chgData name="COOK, ANNA M CIV USAF AMC 628 FSS/FSH" userId="39ef14b6-74f5-4285-a470-5ae7e0b9a1b2" providerId="ADAL" clId="{BE4A935D-E295-42CA-BB90-713A489F0ADF}" dt="2023-11-16T12:34:42.503" v="2357" actId="14100"/>
        <pc:sldMkLst>
          <pc:docMk/>
          <pc:sldMk cId="2626586157" sldId="502"/>
        </pc:sldMkLst>
        <pc:spChg chg="mod">
          <ac:chgData name="COOK, ANNA M CIV USAF AMC 628 FSS/FSH" userId="39ef14b6-74f5-4285-a470-5ae7e0b9a1b2" providerId="ADAL" clId="{BE4A935D-E295-42CA-BB90-713A489F0ADF}" dt="2023-10-23T17:11:55.873" v="7" actId="20577"/>
          <ac:spMkLst>
            <pc:docMk/>
            <pc:sldMk cId="2626586157" sldId="502"/>
            <ac:spMk id="35" creationId="{E132080A-1218-47C1-9D72-03743DFD0171}"/>
          </ac:spMkLst>
        </pc:spChg>
      </pc:sldChg>
      <pc:sldChg chg="modNotes modNotesTx">
        <pc:chgData name="COOK, ANNA M CIV USAF AMC 628 FSS/FSH" userId="39ef14b6-74f5-4285-a470-5ae7e0b9a1b2" providerId="ADAL" clId="{BE4A935D-E295-42CA-BB90-713A489F0ADF}" dt="2023-11-16T12:42:49.510" v="2487" actId="6549"/>
        <pc:sldMkLst>
          <pc:docMk/>
          <pc:sldMk cId="159573243" sldId="509"/>
        </pc:sldMkLst>
      </pc:sldChg>
      <pc:sldChg chg="modNotes modNotesTx">
        <pc:chgData name="COOK, ANNA M CIV USAF AMC 628 FSS/FSH" userId="39ef14b6-74f5-4285-a470-5ae7e0b9a1b2" providerId="ADAL" clId="{BE4A935D-E295-42CA-BB90-713A489F0ADF}" dt="2023-11-16T12:42:39.273" v="2484" actId="2711"/>
        <pc:sldMkLst>
          <pc:docMk/>
          <pc:sldMk cId="2289072328" sldId="511"/>
        </pc:sldMkLst>
      </pc:sldChg>
      <pc:sldChg chg="modNotes modNotesTx">
        <pc:chgData name="COOK, ANNA M CIV USAF AMC 628 FSS/FSH" userId="39ef14b6-74f5-4285-a470-5ae7e0b9a1b2" providerId="ADAL" clId="{BE4A935D-E295-42CA-BB90-713A489F0ADF}" dt="2023-11-16T12:34:14.650" v="2352" actId="2711"/>
        <pc:sldMkLst>
          <pc:docMk/>
          <pc:sldMk cId="3132157184" sldId="512"/>
        </pc:sldMkLst>
      </pc:sldChg>
      <pc:sldChg chg="modNotes modNotesTx">
        <pc:chgData name="COOK, ANNA M CIV USAF AMC 628 FSS/FSH" userId="39ef14b6-74f5-4285-a470-5ae7e0b9a1b2" providerId="ADAL" clId="{BE4A935D-E295-42CA-BB90-713A489F0ADF}" dt="2023-11-16T12:29:00.169" v="2309" actId="14100"/>
        <pc:sldMkLst>
          <pc:docMk/>
          <pc:sldMk cId="3996498685" sldId="513"/>
        </pc:sldMkLst>
      </pc:sldChg>
      <pc:sldChg chg="delSp modSp add del mod">
        <pc:chgData name="COOK, ANNA M CIV USAF AMC 628 FSS/FSH" userId="39ef14b6-74f5-4285-a470-5ae7e0b9a1b2" providerId="ADAL" clId="{BE4A935D-E295-42CA-BB90-713A489F0ADF}" dt="2023-10-31T00:07:30.922" v="1444" actId="113"/>
        <pc:sldMkLst>
          <pc:docMk/>
          <pc:sldMk cId="3967190515" sldId="514"/>
        </pc:sldMkLst>
        <pc:spChg chg="mod">
          <ac:chgData name="COOK, ANNA M CIV USAF AMC 628 FSS/FSH" userId="39ef14b6-74f5-4285-a470-5ae7e0b9a1b2" providerId="ADAL" clId="{BE4A935D-E295-42CA-BB90-713A489F0ADF}" dt="2023-10-31T00:07:30.922" v="1444" actId="113"/>
          <ac:spMkLst>
            <pc:docMk/>
            <pc:sldMk cId="3967190515" sldId="514"/>
            <ac:spMk id="3" creationId="{00000000-0000-0000-0000-000000000000}"/>
          </ac:spMkLst>
        </pc:spChg>
        <pc:spChg chg="mod">
          <ac:chgData name="COOK, ANNA M CIV USAF AMC 628 FSS/FSH" userId="39ef14b6-74f5-4285-a470-5ae7e0b9a1b2" providerId="ADAL" clId="{BE4A935D-E295-42CA-BB90-713A489F0ADF}" dt="2023-10-31T00:06:26.647" v="1210" actId="1076"/>
          <ac:spMkLst>
            <pc:docMk/>
            <pc:sldMk cId="3967190515" sldId="514"/>
            <ac:spMk id="5" creationId="{00000000-0000-0000-0000-000000000000}"/>
          </ac:spMkLst>
        </pc:spChg>
        <pc:inkChg chg="del">
          <ac:chgData name="COOK, ANNA M CIV USAF AMC 628 FSS/FSH" userId="39ef14b6-74f5-4285-a470-5ae7e0b9a1b2" providerId="ADAL" clId="{BE4A935D-E295-42CA-BB90-713A489F0ADF}" dt="2023-10-31T00:03:29.300" v="850" actId="21"/>
          <ac:inkMkLst>
            <pc:docMk/>
            <pc:sldMk cId="3967190515" sldId="514"/>
            <ac:inkMk id="10" creationId="{00000000-0000-0000-0000-000000000000}"/>
          </ac:inkMkLst>
        </pc:inkChg>
        <pc:inkChg chg="del">
          <ac:chgData name="COOK, ANNA M CIV USAF AMC 628 FSS/FSH" userId="39ef14b6-74f5-4285-a470-5ae7e0b9a1b2" providerId="ADAL" clId="{BE4A935D-E295-42CA-BB90-713A489F0ADF}" dt="2023-10-31T00:03:24.037" v="848" actId="21"/>
          <ac:inkMkLst>
            <pc:docMk/>
            <pc:sldMk cId="3967190515" sldId="514"/>
            <ac:inkMk id="11" creationId="{00000000-0000-0000-0000-000000000000}"/>
          </ac:inkMkLst>
        </pc:inkChg>
        <pc:inkChg chg="del">
          <ac:chgData name="COOK, ANNA M CIV USAF AMC 628 FSS/FSH" userId="39ef14b6-74f5-4285-a470-5ae7e0b9a1b2" providerId="ADAL" clId="{BE4A935D-E295-42CA-BB90-713A489F0ADF}" dt="2023-10-31T00:03:14.842" v="843" actId="21"/>
          <ac:inkMkLst>
            <pc:docMk/>
            <pc:sldMk cId="3967190515" sldId="514"/>
            <ac:inkMk id="12" creationId="{00000000-0000-0000-0000-000000000000}"/>
          </ac:inkMkLst>
        </pc:inkChg>
        <pc:inkChg chg="del">
          <ac:chgData name="COOK, ANNA M CIV USAF AMC 628 FSS/FSH" userId="39ef14b6-74f5-4285-a470-5ae7e0b9a1b2" providerId="ADAL" clId="{BE4A935D-E295-42CA-BB90-713A489F0ADF}" dt="2023-10-31T00:03:08.868" v="841" actId="21"/>
          <ac:inkMkLst>
            <pc:docMk/>
            <pc:sldMk cId="3967190515" sldId="514"/>
            <ac:inkMk id="13" creationId="{00000000-0000-0000-0000-000000000000}"/>
          </ac:inkMkLst>
        </pc:inkChg>
        <pc:inkChg chg="del">
          <ac:chgData name="COOK, ANNA M CIV USAF AMC 628 FSS/FSH" userId="39ef14b6-74f5-4285-a470-5ae7e0b9a1b2" providerId="ADAL" clId="{BE4A935D-E295-42CA-BB90-713A489F0ADF}" dt="2023-10-31T00:03:16.584" v="844" actId="21"/>
          <ac:inkMkLst>
            <pc:docMk/>
            <pc:sldMk cId="3967190515" sldId="514"/>
            <ac:inkMk id="14" creationId="{00000000-0000-0000-0000-000000000000}"/>
          </ac:inkMkLst>
        </pc:inkChg>
        <pc:inkChg chg="del">
          <ac:chgData name="COOK, ANNA M CIV USAF AMC 628 FSS/FSH" userId="39ef14b6-74f5-4285-a470-5ae7e0b9a1b2" providerId="ADAL" clId="{BE4A935D-E295-42CA-BB90-713A489F0ADF}" dt="2023-10-31T00:03:37.650" v="854" actId="21"/>
          <ac:inkMkLst>
            <pc:docMk/>
            <pc:sldMk cId="3967190515" sldId="514"/>
            <ac:inkMk id="15" creationId="{00000000-0000-0000-0000-000000000000}"/>
          </ac:inkMkLst>
        </pc:inkChg>
        <pc:inkChg chg="del">
          <ac:chgData name="COOK, ANNA M CIV USAF AMC 628 FSS/FSH" userId="39ef14b6-74f5-4285-a470-5ae7e0b9a1b2" providerId="ADAL" clId="{BE4A935D-E295-42CA-BB90-713A489F0ADF}" dt="2023-10-31T00:03:26.031" v="849" actId="21"/>
          <ac:inkMkLst>
            <pc:docMk/>
            <pc:sldMk cId="3967190515" sldId="514"/>
            <ac:inkMk id="16" creationId="{00000000-0000-0000-0000-000000000000}"/>
          </ac:inkMkLst>
        </pc:inkChg>
        <pc:inkChg chg="del">
          <ac:chgData name="COOK, ANNA M CIV USAF AMC 628 FSS/FSH" userId="39ef14b6-74f5-4285-a470-5ae7e0b9a1b2" providerId="ADAL" clId="{BE4A935D-E295-42CA-BB90-713A489F0ADF}" dt="2023-10-31T00:03:39.570" v="855" actId="21"/>
          <ac:inkMkLst>
            <pc:docMk/>
            <pc:sldMk cId="3967190515" sldId="514"/>
            <ac:inkMk id="17" creationId="{00000000-0000-0000-0000-000000000000}"/>
          </ac:inkMkLst>
        </pc:inkChg>
        <pc:inkChg chg="del">
          <ac:chgData name="COOK, ANNA M CIV USAF AMC 628 FSS/FSH" userId="39ef14b6-74f5-4285-a470-5ae7e0b9a1b2" providerId="ADAL" clId="{BE4A935D-E295-42CA-BB90-713A489F0ADF}" dt="2023-10-31T00:03:12.172" v="842" actId="21"/>
          <ac:inkMkLst>
            <pc:docMk/>
            <pc:sldMk cId="3967190515" sldId="514"/>
            <ac:inkMk id="18" creationId="{00000000-0000-0000-0000-000000000000}"/>
          </ac:inkMkLst>
        </pc:inkChg>
        <pc:inkChg chg="del">
          <ac:chgData name="COOK, ANNA M CIV USAF AMC 628 FSS/FSH" userId="39ef14b6-74f5-4285-a470-5ae7e0b9a1b2" providerId="ADAL" clId="{BE4A935D-E295-42CA-BB90-713A489F0ADF}" dt="2023-10-31T00:03:04.077" v="839" actId="21"/>
          <ac:inkMkLst>
            <pc:docMk/>
            <pc:sldMk cId="3967190515" sldId="514"/>
            <ac:inkMk id="19" creationId="{00000000-0000-0000-0000-000000000000}"/>
          </ac:inkMkLst>
        </pc:inkChg>
        <pc:inkChg chg="del">
          <ac:chgData name="COOK, ANNA M CIV USAF AMC 628 FSS/FSH" userId="39ef14b6-74f5-4285-a470-5ae7e0b9a1b2" providerId="ADAL" clId="{BE4A935D-E295-42CA-BB90-713A489F0ADF}" dt="2023-10-31T00:03:20.156" v="846" actId="21"/>
          <ac:inkMkLst>
            <pc:docMk/>
            <pc:sldMk cId="3967190515" sldId="514"/>
            <ac:inkMk id="20" creationId="{00000000-0000-0000-0000-000000000000}"/>
          </ac:inkMkLst>
        </pc:inkChg>
        <pc:inkChg chg="del">
          <ac:chgData name="COOK, ANNA M CIV USAF AMC 628 FSS/FSH" userId="39ef14b6-74f5-4285-a470-5ae7e0b9a1b2" providerId="ADAL" clId="{BE4A935D-E295-42CA-BB90-713A489F0ADF}" dt="2023-10-31T00:03:22.379" v="847" actId="21"/>
          <ac:inkMkLst>
            <pc:docMk/>
            <pc:sldMk cId="3967190515" sldId="514"/>
            <ac:inkMk id="21" creationId="{00000000-0000-0000-0000-000000000000}"/>
          </ac:inkMkLst>
        </pc:inkChg>
        <pc:inkChg chg="del">
          <ac:chgData name="COOK, ANNA M CIV USAF AMC 628 FSS/FSH" userId="39ef14b6-74f5-4285-a470-5ae7e0b9a1b2" providerId="ADAL" clId="{BE4A935D-E295-42CA-BB90-713A489F0ADF}" dt="2023-10-31T00:03:18.331" v="845" actId="21"/>
          <ac:inkMkLst>
            <pc:docMk/>
            <pc:sldMk cId="3967190515" sldId="514"/>
            <ac:inkMk id="22" creationId="{00000000-0000-0000-0000-000000000000}"/>
          </ac:inkMkLst>
        </pc:inkChg>
        <pc:inkChg chg="del">
          <ac:chgData name="COOK, ANNA M CIV USAF AMC 628 FSS/FSH" userId="39ef14b6-74f5-4285-a470-5ae7e0b9a1b2" providerId="ADAL" clId="{BE4A935D-E295-42CA-BB90-713A489F0ADF}" dt="2023-10-31T00:03:35.652" v="853" actId="21"/>
          <ac:inkMkLst>
            <pc:docMk/>
            <pc:sldMk cId="3967190515" sldId="514"/>
            <ac:inkMk id="23" creationId="{00000000-0000-0000-0000-000000000000}"/>
          </ac:inkMkLst>
        </pc:inkChg>
        <pc:inkChg chg="del">
          <ac:chgData name="COOK, ANNA M CIV USAF AMC 628 FSS/FSH" userId="39ef14b6-74f5-4285-a470-5ae7e0b9a1b2" providerId="ADAL" clId="{BE4A935D-E295-42CA-BB90-713A489F0ADF}" dt="2023-10-31T00:03:33.323" v="852" actId="21"/>
          <ac:inkMkLst>
            <pc:docMk/>
            <pc:sldMk cId="3967190515" sldId="514"/>
            <ac:inkMk id="24" creationId="{00000000-0000-0000-0000-000000000000}"/>
          </ac:inkMkLst>
        </pc:inkChg>
        <pc:inkChg chg="del">
          <ac:chgData name="COOK, ANNA M CIV USAF AMC 628 FSS/FSH" userId="39ef14b6-74f5-4285-a470-5ae7e0b9a1b2" providerId="ADAL" clId="{BE4A935D-E295-42CA-BB90-713A489F0ADF}" dt="2023-10-31T00:03:31.355" v="851" actId="21"/>
          <ac:inkMkLst>
            <pc:docMk/>
            <pc:sldMk cId="3967190515" sldId="514"/>
            <ac:inkMk id="25" creationId="{00000000-0000-0000-0000-000000000000}"/>
          </ac:inkMkLst>
        </pc:inkChg>
        <pc:inkChg chg="del">
          <ac:chgData name="COOK, ANNA M CIV USAF AMC 628 FSS/FSH" userId="39ef14b6-74f5-4285-a470-5ae7e0b9a1b2" providerId="ADAL" clId="{BE4A935D-E295-42CA-BB90-713A489F0ADF}" dt="2023-10-31T00:03:06.570" v="840" actId="21"/>
          <ac:inkMkLst>
            <pc:docMk/>
            <pc:sldMk cId="3967190515" sldId="514"/>
            <ac:inkMk id="26" creationId="{00000000-0000-0000-0000-000000000000}"/>
          </ac:inkMkLst>
        </pc:inkChg>
      </pc:sldChg>
      <pc:sldChg chg="modNotes modNotesTx">
        <pc:chgData name="COOK, ANNA M CIV USAF AMC 628 FSS/FSH" userId="39ef14b6-74f5-4285-a470-5ae7e0b9a1b2" providerId="ADAL" clId="{BE4A935D-E295-42CA-BB90-713A489F0ADF}" dt="2023-11-16T12:37:56.599" v="2392" actId="20577"/>
        <pc:sldMkLst>
          <pc:docMk/>
          <pc:sldMk cId="3799541874" sldId="518"/>
        </pc:sldMkLst>
      </pc:sldChg>
      <pc:sldChg chg="modNotes modNotesTx">
        <pc:chgData name="COOK, ANNA M CIV USAF AMC 628 FSS/FSH" userId="39ef14b6-74f5-4285-a470-5ae7e0b9a1b2" providerId="ADAL" clId="{BE4A935D-E295-42CA-BB90-713A489F0ADF}" dt="2023-11-16T12:31:59.705" v="2334" actId="20577"/>
        <pc:sldMkLst>
          <pc:docMk/>
          <pc:sldMk cId="472869628" sldId="519"/>
        </pc:sldMkLst>
      </pc:sldChg>
      <pc:sldChg chg="modNotesTx">
        <pc:chgData name="COOK, ANNA M CIV USAF AMC 628 FSS/FSH" userId="39ef14b6-74f5-4285-a470-5ae7e0b9a1b2" providerId="ADAL" clId="{BE4A935D-E295-42CA-BB90-713A489F0ADF}" dt="2023-10-31T00:17:18.790" v="1613" actId="6549"/>
        <pc:sldMkLst>
          <pc:docMk/>
          <pc:sldMk cId="2319216699" sldId="521"/>
        </pc:sldMkLst>
      </pc:sldChg>
      <pc:sldChg chg="modNotesTx">
        <pc:chgData name="COOK, ANNA M CIV USAF AMC 628 FSS/FSH" userId="39ef14b6-74f5-4285-a470-5ae7e0b9a1b2" providerId="ADAL" clId="{BE4A935D-E295-42CA-BB90-713A489F0ADF}" dt="2023-10-31T00:18:53.477" v="1641" actId="6549"/>
        <pc:sldMkLst>
          <pc:docMk/>
          <pc:sldMk cId="1577338739" sldId="523"/>
        </pc:sldMkLst>
      </pc:sldChg>
      <pc:sldChg chg="modNotesTx">
        <pc:chgData name="COOK, ANNA M CIV USAF AMC 628 FSS/FSH" userId="39ef14b6-74f5-4285-a470-5ae7e0b9a1b2" providerId="ADAL" clId="{BE4A935D-E295-42CA-BB90-713A489F0ADF}" dt="2023-10-31T00:19:18.559" v="1648" actId="6549"/>
        <pc:sldMkLst>
          <pc:docMk/>
          <pc:sldMk cId="3165991795" sldId="524"/>
        </pc:sldMkLst>
      </pc:sldChg>
      <pc:sldChg chg="modNotes modNotesTx">
        <pc:chgData name="COOK, ANNA M CIV USAF AMC 628 FSS/FSH" userId="39ef14b6-74f5-4285-a470-5ae7e0b9a1b2" providerId="ADAL" clId="{BE4A935D-E295-42CA-BB90-713A489F0ADF}" dt="2023-11-16T12:29:57.470" v="2313" actId="255"/>
        <pc:sldMkLst>
          <pc:docMk/>
          <pc:sldMk cId="1709108940" sldId="533"/>
        </pc:sldMkLst>
      </pc:sldChg>
      <pc:sldChg chg="modNotes modNotesTx">
        <pc:chgData name="COOK, ANNA M CIV USAF AMC 628 FSS/FSH" userId="39ef14b6-74f5-4285-a470-5ae7e0b9a1b2" providerId="ADAL" clId="{BE4A935D-E295-42CA-BB90-713A489F0ADF}" dt="2023-11-16T12:40:22.414" v="2456" actId="20577"/>
        <pc:sldMkLst>
          <pc:docMk/>
          <pc:sldMk cId="92698319" sldId="534"/>
        </pc:sldMkLst>
      </pc:sldChg>
      <pc:sldChg chg="modNotes modNotesTx">
        <pc:chgData name="COOK, ANNA M CIV USAF AMC 628 FSS/FSH" userId="39ef14b6-74f5-4285-a470-5ae7e0b9a1b2" providerId="ADAL" clId="{BE4A935D-E295-42CA-BB90-713A489F0ADF}" dt="2023-11-16T12:40:50.366" v="2464" actId="20577"/>
        <pc:sldMkLst>
          <pc:docMk/>
          <pc:sldMk cId="1682853152" sldId="535"/>
        </pc:sldMkLst>
      </pc:sldChg>
      <pc:sldChg chg="modNotes modNotesTx">
        <pc:chgData name="COOK, ANNA M CIV USAF AMC 628 FSS/FSH" userId="39ef14b6-74f5-4285-a470-5ae7e0b9a1b2" providerId="ADAL" clId="{BE4A935D-E295-42CA-BB90-713A489F0ADF}" dt="2023-11-16T12:45:32.133" v="2527" actId="2711"/>
        <pc:sldMkLst>
          <pc:docMk/>
          <pc:sldMk cId="410220589" sldId="536"/>
        </pc:sldMkLst>
      </pc:sldChg>
      <pc:sldChg chg="modNotes modNotesTx">
        <pc:chgData name="COOK, ANNA M CIV USAF AMC 628 FSS/FSH" userId="39ef14b6-74f5-4285-a470-5ae7e0b9a1b2" providerId="ADAL" clId="{BE4A935D-E295-42CA-BB90-713A489F0ADF}" dt="2023-11-16T12:26:16.238" v="2280" actId="207"/>
        <pc:sldMkLst>
          <pc:docMk/>
          <pc:sldMk cId="725329807" sldId="537"/>
        </pc:sldMkLst>
      </pc:sldChg>
      <pc:sldChg chg="modNotes modNotesTx">
        <pc:chgData name="COOK, ANNA M CIV USAF AMC 628 FSS/FSH" userId="39ef14b6-74f5-4285-a470-5ae7e0b9a1b2" providerId="ADAL" clId="{BE4A935D-E295-42CA-BB90-713A489F0ADF}" dt="2023-11-16T12:24:03.232" v="2266" actId="2711"/>
        <pc:sldMkLst>
          <pc:docMk/>
          <pc:sldMk cId="3284854941" sldId="542"/>
        </pc:sldMkLst>
      </pc:sldChg>
      <pc:sldChg chg="new del">
        <pc:chgData name="COOK, ANNA M CIV USAF AMC 628 FSS/FSH" userId="39ef14b6-74f5-4285-a470-5ae7e0b9a1b2" providerId="ADAL" clId="{BE4A935D-E295-42CA-BB90-713A489F0ADF}" dt="2023-10-31T00:02:00.190" v="832" actId="680"/>
        <pc:sldMkLst>
          <pc:docMk/>
          <pc:sldMk cId="105074688" sldId="543"/>
        </pc:sldMkLst>
      </pc:sldChg>
      <pc:sldChg chg="del">
        <pc:chgData name="COOK, ANNA M CIV USAF AMC 628 FSS/FSH" userId="39ef14b6-74f5-4285-a470-5ae7e0b9a1b2" providerId="ADAL" clId="{BE4A935D-E295-42CA-BB90-713A489F0ADF}" dt="2023-10-26T20:41:24.037" v="76" actId="2696"/>
        <pc:sldMkLst>
          <pc:docMk/>
          <pc:sldMk cId="466307003" sldId="543"/>
        </pc:sldMkLst>
      </pc:sldChg>
      <pc:sldChg chg="new del">
        <pc:chgData name="COOK, ANNA M CIV USAF AMC 628 FSS/FSH" userId="39ef14b6-74f5-4285-a470-5ae7e0b9a1b2" providerId="ADAL" clId="{BE4A935D-E295-42CA-BB90-713A489F0ADF}" dt="2023-10-31T00:01:31.081" v="824" actId="680"/>
        <pc:sldMkLst>
          <pc:docMk/>
          <pc:sldMk cId="482309670" sldId="543"/>
        </pc:sldMkLst>
      </pc:sldChg>
      <pc:sldChg chg="new del">
        <pc:chgData name="COOK, ANNA M CIV USAF AMC 628 FSS/FSH" userId="39ef14b6-74f5-4285-a470-5ae7e0b9a1b2" providerId="ADAL" clId="{BE4A935D-E295-42CA-BB90-713A489F0ADF}" dt="2023-10-31T00:07:39.867" v="1445" actId="2696"/>
        <pc:sldMkLst>
          <pc:docMk/>
          <pc:sldMk cId="1515959055" sldId="543"/>
        </pc:sldMkLst>
      </pc:sldChg>
      <pc:sldChg chg="new add del">
        <pc:chgData name="COOK, ANNA M CIV USAF AMC 628 FSS/FSH" userId="39ef14b6-74f5-4285-a470-5ae7e0b9a1b2" providerId="ADAL" clId="{BE4A935D-E295-42CA-BB90-713A489F0ADF}" dt="2023-10-31T00:01:19.359" v="820" actId="680"/>
        <pc:sldMkLst>
          <pc:docMk/>
          <pc:sldMk cId="1729874908" sldId="543"/>
        </pc:sldMkLst>
      </pc:sldChg>
      <pc:sldChg chg="new del">
        <pc:chgData name="COOK, ANNA M CIV USAF AMC 628 FSS/FSH" userId="39ef14b6-74f5-4285-a470-5ae7e0b9a1b2" providerId="ADAL" clId="{BE4A935D-E295-42CA-BB90-713A489F0ADF}" dt="2023-10-31T00:13:12.345" v="1594" actId="680"/>
        <pc:sldMkLst>
          <pc:docMk/>
          <pc:sldMk cId="2279109625" sldId="543"/>
        </pc:sldMkLst>
      </pc:sldChg>
      <pc:sldChg chg="del">
        <pc:chgData name="COOK, ANNA M CIV USAF AMC 628 FSS/FSH" userId="39ef14b6-74f5-4285-a470-5ae7e0b9a1b2" providerId="ADAL" clId="{BE4A935D-E295-42CA-BB90-713A489F0ADF}" dt="2023-10-31T00:13:53.355" v="1595"/>
        <pc:sldMkLst>
          <pc:docMk/>
          <pc:sldMk cId="2303090104" sldId="543"/>
        </pc:sldMkLst>
      </pc:sldChg>
      <pc:sldChg chg="new del">
        <pc:chgData name="COOK, ANNA M CIV USAF AMC 628 FSS/FSH" userId="39ef14b6-74f5-4285-a470-5ae7e0b9a1b2" providerId="ADAL" clId="{BE4A935D-E295-42CA-BB90-713A489F0ADF}" dt="2023-10-31T00:01:41.552" v="826" actId="680"/>
        <pc:sldMkLst>
          <pc:docMk/>
          <pc:sldMk cId="2411053602" sldId="543"/>
        </pc:sldMkLst>
      </pc:sldChg>
      <pc:sldChg chg="modSp mod">
        <pc:chgData name="COOK, ANNA M CIV USAF AMC 628 FSS/FSH" userId="39ef14b6-74f5-4285-a470-5ae7e0b9a1b2" providerId="ADAL" clId="{BE4A935D-E295-42CA-BB90-713A489F0ADF}" dt="2023-10-31T00:14:01.417" v="1596" actId="6549"/>
        <pc:sldMkLst>
          <pc:docMk/>
          <pc:sldMk cId="3194277907" sldId="543"/>
        </pc:sldMkLst>
        <pc:spChg chg="mod">
          <ac:chgData name="COOK, ANNA M CIV USAF AMC 628 FSS/FSH" userId="39ef14b6-74f5-4285-a470-5ae7e0b9a1b2" providerId="ADAL" clId="{BE4A935D-E295-42CA-BB90-713A489F0ADF}" dt="2023-10-31T00:14:01.417" v="1596" actId="6549"/>
          <ac:spMkLst>
            <pc:docMk/>
            <pc:sldMk cId="3194277907" sldId="543"/>
            <ac:spMk id="15" creationId="{00000000-0000-0000-0000-000000000000}"/>
          </ac:spMkLst>
        </pc:spChg>
      </pc:sldChg>
      <pc:sldChg chg="add del">
        <pc:chgData name="COOK, ANNA M CIV USAF AMC 628 FSS/FSH" userId="39ef14b6-74f5-4285-a470-5ae7e0b9a1b2" providerId="ADAL" clId="{BE4A935D-E295-42CA-BB90-713A489F0ADF}" dt="2023-10-31T00:01:29.099" v="823"/>
        <pc:sldMkLst>
          <pc:docMk/>
          <pc:sldMk cId="1792041871" sldId="544"/>
        </pc:sldMkLst>
      </pc:sldChg>
      <pc:sldChg chg="add del">
        <pc:chgData name="COOK, ANNA M CIV USAF AMC 628 FSS/FSH" userId="39ef14b6-74f5-4285-a470-5ae7e0b9a1b2" providerId="ADAL" clId="{BE4A935D-E295-42CA-BB90-713A489F0ADF}" dt="2023-10-31T00:02:00.019" v="831"/>
        <pc:sldMkLst>
          <pc:docMk/>
          <pc:sldMk cId="3297120383" sldId="544"/>
        </pc:sldMkLst>
      </pc:sldChg>
      <pc:sldChg chg="add del">
        <pc:chgData name="COOK, ANNA M CIV USAF AMC 628 FSS/FSH" userId="39ef14b6-74f5-4285-a470-5ae7e0b9a1b2" providerId="ADAL" clId="{BE4A935D-E295-42CA-BB90-713A489F0ADF}" dt="2023-10-31T00:01:59.859" v="830"/>
        <pc:sldMkLst>
          <pc:docMk/>
          <pc:sldMk cId="3900293551" sldId="54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3647"/>
          </a:xfrm>
          <a:prstGeom prst="rect">
            <a:avLst/>
          </a:prstGeom>
        </p:spPr>
        <p:txBody>
          <a:bodyPr vert="horz" lIns="91440" tIns="45720" rIns="91440" bIns="45720" rtlCol="0"/>
          <a:lstStyle>
            <a:lvl1pPr algn="r">
              <a:defRPr sz="1200"/>
            </a:lvl1pPr>
          </a:lstStyle>
          <a:p>
            <a:fld id="{BB94CE66-5B51-48B6-B689-52351E73FBB0}" type="datetimeFigureOut">
              <a:rPr lang="en-US" smtClean="0"/>
              <a:t>11/16/2023</a:t>
            </a:fld>
            <a:endParaRPr lang="en-US" dirty="0"/>
          </a:p>
        </p:txBody>
      </p:sp>
      <p:sp>
        <p:nvSpPr>
          <p:cNvPr id="4" name="Footer Placeholder 3"/>
          <p:cNvSpPr>
            <a:spLocks noGrp="1"/>
          </p:cNvSpPr>
          <p:nvPr>
            <p:ph type="ftr" sz="quarter" idx="2"/>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7193"/>
            <a:ext cx="2971800" cy="463646"/>
          </a:xfrm>
          <a:prstGeom prst="rect">
            <a:avLst/>
          </a:prstGeom>
        </p:spPr>
        <p:txBody>
          <a:bodyPr vert="horz" lIns="91440" tIns="45720" rIns="91440" bIns="45720" rtlCol="0" anchor="b"/>
          <a:lstStyle>
            <a:lvl1pPr algn="r">
              <a:defRPr sz="1200"/>
            </a:lvl1pPr>
          </a:lstStyle>
          <a:p>
            <a:fld id="{7B44AAC9-AD83-4A6F-A9B6-78C39944D858}" type="slidenum">
              <a:rPr lang="en-US" smtClean="0"/>
              <a:t>‹#›</a:t>
            </a:fld>
            <a:endParaRPr lang="en-US" dirty="0"/>
          </a:p>
        </p:txBody>
      </p:sp>
    </p:spTree>
    <p:extLst>
      <p:ext uri="{BB962C8B-B14F-4D97-AF65-F5344CB8AC3E}">
        <p14:creationId xmlns:p14="http://schemas.microsoft.com/office/powerpoint/2010/main" val="2609555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3647"/>
          </a:xfrm>
          <a:prstGeom prst="rect">
            <a:avLst/>
          </a:prstGeom>
        </p:spPr>
        <p:txBody>
          <a:bodyPr vert="horz" lIns="91440" tIns="45720" rIns="91440" bIns="45720" rtlCol="0"/>
          <a:lstStyle>
            <a:lvl1pPr algn="r">
              <a:defRPr sz="1200"/>
            </a:lvl1pPr>
          </a:lstStyle>
          <a:p>
            <a:fld id="{7A2AC2D1-189F-41C6-AA24-1719CF9E1D90}" type="datetimeFigureOut">
              <a:rPr lang="en-US" smtClean="0"/>
              <a:t>11/16/2023</a:t>
            </a:fld>
            <a:endParaRPr lang="en-US" dirty="0"/>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47153"/>
            <a:ext cx="5486400" cy="363858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7193"/>
            <a:ext cx="2971800" cy="463646"/>
          </a:xfrm>
          <a:prstGeom prst="rect">
            <a:avLst/>
          </a:prstGeom>
        </p:spPr>
        <p:txBody>
          <a:bodyPr vert="horz" lIns="91440" tIns="45720" rIns="91440" bIns="45720" rtlCol="0" anchor="b"/>
          <a:lstStyle>
            <a:lvl1pPr algn="r">
              <a:defRPr sz="1200"/>
            </a:lvl1pPr>
          </a:lstStyle>
          <a:p>
            <a:fld id="{DB19CA85-8CBC-44C3-9345-73621B478D49}" type="slidenum">
              <a:rPr lang="en-US" smtClean="0"/>
              <a:t>‹#›</a:t>
            </a:fld>
            <a:endParaRPr lang="en-US" dirty="0"/>
          </a:p>
        </p:txBody>
      </p:sp>
    </p:spTree>
    <p:extLst>
      <p:ext uri="{BB962C8B-B14F-4D97-AF65-F5344CB8AC3E}">
        <p14:creationId xmlns:p14="http://schemas.microsoft.com/office/powerpoint/2010/main" val="268266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ps.move.mil/cust/standard/user/home.x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mypay.dfas.mi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734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19CA85-8CBC-44C3-9345-73621B478D49}" type="slidenum">
              <a:rPr lang="en-US" smtClean="0"/>
              <a:t>10</a:t>
            </a:fld>
            <a:endParaRPr lang="en-US" dirty="0"/>
          </a:p>
        </p:txBody>
      </p:sp>
    </p:spTree>
    <p:extLst>
      <p:ext uri="{BB962C8B-B14F-4D97-AF65-F5344CB8AC3E}">
        <p14:creationId xmlns:p14="http://schemas.microsoft.com/office/powerpoint/2010/main" val="275848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27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47153"/>
            <a:ext cx="5486400" cy="4134140"/>
          </a:xfrm>
        </p:spPr>
        <p:txBody>
          <a:bodyPr/>
          <a:lstStyle/>
          <a:p>
            <a:r>
              <a:rPr lang="en-US" sz="1100" b="0" i="0" u="none" strike="noStrike" baseline="0" dirty="0">
                <a:solidFill>
                  <a:srgbClr val="000000"/>
                </a:solidFill>
              </a:rPr>
              <a:t>Prior to this session (Pre-Separation Counseling), participants should have </a:t>
            </a:r>
            <a:r>
              <a:rPr lang="en-US" sz="1100" b="1" i="0" u="none" strike="noStrike" baseline="0" dirty="0">
                <a:solidFill>
                  <a:srgbClr val="000000"/>
                </a:solidFill>
              </a:rPr>
              <a:t>completed </a:t>
            </a:r>
            <a:r>
              <a:rPr lang="en-US" sz="1100" b="0" i="0" u="none" strike="noStrike" baseline="0" dirty="0">
                <a:solidFill>
                  <a:srgbClr val="000000"/>
                </a:solidFill>
              </a:rPr>
              <a:t>their </a:t>
            </a:r>
            <a:r>
              <a:rPr lang="en-US" sz="1100" b="1" i="0" u="none" strike="noStrike" baseline="0" dirty="0">
                <a:solidFill>
                  <a:srgbClr val="000000"/>
                </a:solidFill>
              </a:rPr>
              <a:t>Individualized Initial Counseling (IC) </a:t>
            </a:r>
            <a:r>
              <a:rPr lang="en-US" sz="1100" b="0" i="0" u="none" strike="noStrike" baseline="0" dirty="0">
                <a:solidFill>
                  <a:srgbClr val="000000"/>
                </a:solidFill>
              </a:rPr>
              <a:t>NLT. 	</a:t>
            </a:r>
          </a:p>
          <a:p>
            <a:r>
              <a:rPr lang="en-US" sz="1100" b="0" i="0" u="none" strike="noStrike" baseline="0" dirty="0">
                <a:solidFill>
                  <a:srgbClr val="000000"/>
                </a:solidFill>
              </a:rPr>
              <a:t>The IC was a face-to-face discussion about transition with a member of the unit’s chain of command, a transition counselor, or a career counselor during which the following occurred: </a:t>
            </a:r>
          </a:p>
          <a:p>
            <a:r>
              <a:rPr lang="en-US" sz="1100" b="0" i="0" u="none" strike="noStrike" baseline="0" dirty="0">
                <a:solidFill>
                  <a:srgbClr val="000000"/>
                </a:solidFill>
              </a:rPr>
              <a:t>1. Completed a personal self-assessment (CRS) </a:t>
            </a:r>
          </a:p>
          <a:p>
            <a:r>
              <a:rPr lang="en-US" sz="1100" b="0" i="0" u="none" strike="noStrike" baseline="0" dirty="0">
                <a:solidFill>
                  <a:srgbClr val="000000"/>
                </a:solidFill>
              </a:rPr>
              <a:t>2. Began development of the Individual Transition Plan (ITP) </a:t>
            </a:r>
          </a:p>
          <a:p>
            <a:r>
              <a:rPr lang="en-US" sz="1100" b="0" i="0" u="none" strike="noStrike" baseline="0" dirty="0">
                <a:solidFill>
                  <a:srgbClr val="000000"/>
                </a:solidFill>
              </a:rPr>
              <a:t>3. Initiated the DD </a:t>
            </a:r>
            <a:r>
              <a:rPr lang="en-US" sz="1100" b="0" i="0" u="none" strike="noStrike" baseline="0" dirty="0" err="1">
                <a:solidFill>
                  <a:srgbClr val="000000"/>
                </a:solidFill>
              </a:rPr>
              <a:t>eForm</a:t>
            </a:r>
            <a:r>
              <a:rPr lang="en-US" sz="1100" b="0" i="0" u="none" strike="noStrike" baseline="0" dirty="0">
                <a:solidFill>
                  <a:srgbClr val="000000"/>
                </a:solidFill>
              </a:rPr>
              <a:t> 2648 </a:t>
            </a:r>
          </a:p>
          <a:p>
            <a:r>
              <a:rPr lang="en-US" sz="1100" b="0" i="0" u="none" strike="noStrike" baseline="0" dirty="0">
                <a:solidFill>
                  <a:srgbClr val="000000"/>
                </a:solidFill>
              </a:rPr>
              <a:t>4. Determined Tier and Career Readiness Standard (CRS) requirements </a:t>
            </a:r>
          </a:p>
          <a:p>
            <a:r>
              <a:rPr lang="en-US" sz="1100" b="0" i="0" u="none" strike="noStrike" baseline="0" dirty="0">
                <a:solidFill>
                  <a:srgbClr val="000000"/>
                </a:solidFill>
              </a:rPr>
              <a:t>• </a:t>
            </a:r>
            <a:r>
              <a:rPr lang="en-US" sz="1100" b="1" i="0" u="none" strike="noStrike" baseline="0" dirty="0">
                <a:solidFill>
                  <a:srgbClr val="000000"/>
                </a:solidFill>
              </a:rPr>
              <a:t>Current step—Pre-Separation/Transition Counseling </a:t>
            </a:r>
            <a:r>
              <a:rPr lang="en-US" sz="1100" b="0" i="0" u="none" strike="noStrike" baseline="0" dirty="0">
                <a:solidFill>
                  <a:srgbClr val="000000"/>
                </a:solidFill>
              </a:rPr>
              <a:t>(MANDATORY)—legislatively-mandated information about various services, benefits, and resources available during and after transition. </a:t>
            </a:r>
          </a:p>
          <a:p>
            <a:r>
              <a:rPr lang="en-US" sz="1100" b="1" i="0" u="none" strike="noStrike" baseline="0" dirty="0">
                <a:solidFill>
                  <a:srgbClr val="000000"/>
                </a:solidFill>
              </a:rPr>
              <a:t>POLL: Ask for a show of hands to confirm participants have completed: </a:t>
            </a:r>
            <a:endParaRPr lang="en-US" sz="1100" b="0" i="0" u="none" strike="noStrike" baseline="0" dirty="0">
              <a:solidFill>
                <a:srgbClr val="000000"/>
              </a:solidFill>
            </a:endParaRPr>
          </a:p>
          <a:p>
            <a:r>
              <a:rPr lang="en-US" sz="1100" b="0" i="0" u="none" strike="noStrike" baseline="0" dirty="0">
                <a:solidFill>
                  <a:srgbClr val="000000"/>
                </a:solidFill>
              </a:rPr>
              <a:t>1) Individualized Initial Counseling </a:t>
            </a:r>
          </a:p>
          <a:p>
            <a:r>
              <a:rPr lang="en-US" sz="1100" b="0" i="0" u="none" strike="noStrike" baseline="0" dirty="0">
                <a:solidFill>
                  <a:srgbClr val="000000"/>
                </a:solidFill>
              </a:rPr>
              <a:t>2) Self-Assessment </a:t>
            </a:r>
          </a:p>
          <a:p>
            <a:r>
              <a:rPr lang="en-US" sz="1100" b="0" i="0" u="none" strike="noStrike" baseline="0" dirty="0">
                <a:solidFill>
                  <a:srgbClr val="000000"/>
                </a:solidFill>
              </a:rPr>
              <a:t>3) Initiated an ITP (provided by the services) </a:t>
            </a:r>
          </a:p>
          <a:p>
            <a:r>
              <a:rPr lang="en-US" sz="1100" b="0" i="0" u="none" strike="noStrike" baseline="0" dirty="0">
                <a:solidFill>
                  <a:srgbClr val="000000"/>
                </a:solidFill>
              </a:rPr>
              <a:t>4) Know their Tier. </a:t>
            </a:r>
          </a:p>
          <a:p>
            <a:r>
              <a:rPr lang="en-US" sz="1100" b="0" i="0" u="none" strike="noStrike" baseline="0" dirty="0">
                <a:solidFill>
                  <a:srgbClr val="000000"/>
                </a:solidFill>
              </a:rPr>
              <a:t>• Instruct the service members who have not completed IC, self-assessment or ITP to see their transition counselor immediately following this brief. </a:t>
            </a:r>
          </a:p>
          <a:p>
            <a:r>
              <a:rPr lang="en-US" sz="1200" b="0" i="0" u="none" strike="noStrike" baseline="0" dirty="0">
                <a:solidFill>
                  <a:srgbClr val="000000"/>
                </a:solidFill>
                <a:latin typeface="Verdana" panose="020B0604030504040204" pitchFamily="34" charset="0"/>
              </a:rPr>
              <a:t>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1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Each service has its own ITP. Add service-specific ITP information or transition checklist here by following the instructions on the slide. </a:t>
            </a:r>
          </a:p>
          <a:p>
            <a:endParaRPr lang="en-US" sz="1100" b="0" i="0" u="none" strike="noStrike" baseline="0" dirty="0">
              <a:solidFill>
                <a:srgbClr val="000000"/>
              </a:solidFill>
            </a:endParaRPr>
          </a:p>
          <a:p>
            <a:r>
              <a:rPr lang="en-US" sz="1100" b="0" i="0" u="none" strike="noStrike" baseline="0" dirty="0">
                <a:solidFill>
                  <a:srgbClr val="000000"/>
                </a:solidFill>
              </a:rPr>
              <a:t>• The ITP is initiated during IC. </a:t>
            </a:r>
          </a:p>
          <a:p>
            <a:endParaRPr lang="en-US" sz="1100" b="0" i="0" u="none" strike="noStrike" baseline="0" dirty="0">
              <a:solidFill>
                <a:srgbClr val="000000"/>
              </a:solidFill>
            </a:endParaRPr>
          </a:p>
          <a:p>
            <a:r>
              <a:rPr lang="en-US" sz="1100" b="0" i="0" u="none" strike="noStrike" baseline="0" dirty="0">
                <a:solidFill>
                  <a:srgbClr val="000000"/>
                </a:solidFill>
              </a:rPr>
              <a:t>• A completed ITP is one of CRS for transition and is a personalized plan of goals, actions, and milestones.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4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85863"/>
            <a:ext cx="5689600" cy="3201987"/>
          </a:xfrm>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Transition/Career Counselor initiates the DD Form 2648 at IC and is used to track the completion of TAP requirements. </a:t>
            </a:r>
          </a:p>
          <a:p>
            <a:r>
              <a:rPr lang="en-US" sz="1100" b="0" i="0" u="none" strike="noStrike" baseline="0" dirty="0">
                <a:solidFill>
                  <a:srgbClr val="000000"/>
                </a:solidFill>
              </a:rPr>
              <a:t>• Service member signs electronically after completing Pre-Separation Counseling and again after Capstone. </a:t>
            </a:r>
          </a:p>
          <a:p>
            <a:r>
              <a:rPr lang="en-US" sz="1100" b="0" i="0" u="none" strike="noStrike" baseline="0" dirty="0">
                <a:solidFill>
                  <a:srgbClr val="000000"/>
                </a:solidFill>
              </a:rPr>
              <a:t>• Final copy becomes part of the service members’ military records. </a:t>
            </a:r>
          </a:p>
          <a:p>
            <a:r>
              <a:rPr lang="en-US" sz="1100" b="0" i="0" u="none" strike="noStrike" baseline="0" dirty="0">
                <a:solidFill>
                  <a:srgbClr val="000000"/>
                </a:solidFill>
              </a:rPr>
              <a:t>• Service members are encouraged to save an electronic and/or hard copy for their records. </a:t>
            </a:r>
          </a:p>
          <a:p>
            <a:r>
              <a:rPr lang="en-US" sz="1100" b="0" i="0" u="none" strike="noStrike" baseline="0" dirty="0">
                <a:solidFill>
                  <a:srgbClr val="000000"/>
                </a:solidFill>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491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15</a:t>
            </a:fld>
            <a:endParaRPr lang="en-US" dirty="0"/>
          </a:p>
        </p:txBody>
      </p:sp>
    </p:spTree>
    <p:extLst>
      <p:ext uri="{BB962C8B-B14F-4D97-AF65-F5344CB8AC3E}">
        <p14:creationId xmlns:p14="http://schemas.microsoft.com/office/powerpoint/2010/main" val="2059312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rPr>
              <a:t>VA Benefits and Services (MANDATORY)—</a:t>
            </a:r>
            <a:r>
              <a:rPr lang="en-US" sz="1100" b="0" i="0" u="none" strike="noStrike" baseline="0" dirty="0">
                <a:solidFill>
                  <a:srgbClr val="000000"/>
                </a:solidFill>
              </a:rPr>
              <a:t>provides information, resources, and understanding of how to navigate VA and benefits and services provided.</a:t>
            </a:r>
          </a:p>
          <a:p>
            <a:r>
              <a:rPr lang="en-US" sz="1100" b="0" i="0" u="none" strike="noStrike" baseline="0" dirty="0">
                <a:solidFill>
                  <a:srgbClr val="000000"/>
                </a:solidFill>
              </a:rPr>
              <a:t> o </a:t>
            </a:r>
            <a:r>
              <a:rPr lang="en-US" sz="1100" b="1" i="0" u="none" strike="noStrike" baseline="0" dirty="0">
                <a:solidFill>
                  <a:srgbClr val="000000"/>
                </a:solidFill>
              </a:rPr>
              <a:t>CRS</a:t>
            </a:r>
            <a:r>
              <a:rPr lang="en-US" sz="1100" b="0" i="0" u="none" strike="noStrike" baseline="0" dirty="0">
                <a:solidFill>
                  <a:srgbClr val="000000"/>
                </a:solidFill>
              </a:rPr>
              <a:t>: Register on VA.gov </a:t>
            </a:r>
          </a:p>
          <a:p>
            <a:r>
              <a:rPr lang="en-US" sz="1100" b="0" i="0" u="none" strike="noStrike" baseline="0" dirty="0">
                <a:solidFill>
                  <a:srgbClr val="000000"/>
                </a:solidFill>
              </a:rPr>
              <a:t>Additional Information 	</a:t>
            </a:r>
          </a:p>
          <a:p>
            <a:r>
              <a:rPr lang="en-US" sz="1100" b="0" i="0" u="none" strike="noStrike" baseline="0" dirty="0">
                <a:solidFill>
                  <a:srgbClr val="000000"/>
                </a:solidFill>
              </a:rPr>
              <a:t>• There is a misperception that DS Logon is going away. </a:t>
            </a:r>
            <a:r>
              <a:rPr lang="en-US" sz="1100" b="1" i="0" u="none" strike="noStrike" baseline="0" dirty="0">
                <a:solidFill>
                  <a:srgbClr val="000000"/>
                </a:solidFill>
              </a:rPr>
              <a:t>IT IS NOT</a:t>
            </a:r>
            <a:r>
              <a:rPr lang="en-US" sz="1100" b="0" i="0" u="none" strike="noStrike" baseline="0" dirty="0">
                <a:solidFill>
                  <a:srgbClr val="000000"/>
                </a:solidFill>
              </a:rPr>
              <a:t>. </a:t>
            </a:r>
          </a:p>
          <a:p>
            <a:r>
              <a:rPr lang="en-US" sz="1100" b="0" i="0" u="none" strike="noStrike" baseline="0" dirty="0">
                <a:solidFill>
                  <a:srgbClr val="000000"/>
                </a:solidFill>
              </a:rPr>
              <a:t>• VA has changed the identification process to ID Me from DS Logon. </a:t>
            </a:r>
          </a:p>
          <a:p>
            <a:r>
              <a:rPr lang="en-US" sz="1100" b="0" i="0" u="none" strike="noStrike" baseline="0" dirty="0">
                <a:solidFill>
                  <a:srgbClr val="00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16</a:t>
            </a:fld>
            <a:endParaRPr lang="en-US" dirty="0"/>
          </a:p>
        </p:txBody>
      </p:sp>
    </p:spTree>
    <p:extLst>
      <p:ext uri="{BB962C8B-B14F-4D97-AF65-F5344CB8AC3E}">
        <p14:creationId xmlns:p14="http://schemas.microsoft.com/office/powerpoint/2010/main" val="721286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i="0" u="none" strike="noStrike" baseline="0" dirty="0">
                <a:solidFill>
                  <a:srgbClr val="000000"/>
                </a:solidFill>
                <a:latin typeface="Verdana" panose="020B0604030504040204" pitchFamily="34" charset="0"/>
              </a:rPr>
              <a:t>DOL Employment Fundamentals of Career Transition (EFCT) (MANDATORY WITH EXEMPTIONS) </a:t>
            </a:r>
          </a:p>
          <a:p>
            <a:r>
              <a:rPr lang="en-US" sz="1100" b="0" i="0" u="none" strike="noStrike" baseline="0" dirty="0">
                <a:solidFill>
                  <a:srgbClr val="000000"/>
                </a:solidFill>
              </a:rPr>
              <a:t>o One-day course </a:t>
            </a:r>
          </a:p>
          <a:p>
            <a:r>
              <a:rPr lang="en-US" sz="1100" b="0" i="0" u="none" strike="noStrike" baseline="0" dirty="0">
                <a:solidFill>
                  <a:srgbClr val="000000"/>
                </a:solidFill>
              </a:rPr>
              <a:t>o Introduces the essential tools and resources needed to evaluate career options </a:t>
            </a:r>
          </a:p>
          <a:p>
            <a:r>
              <a:rPr lang="en-US" sz="1100" b="0" i="0" u="none" strike="noStrike" baseline="0" dirty="0">
                <a:solidFill>
                  <a:srgbClr val="000000"/>
                </a:solidFill>
              </a:rPr>
              <a:t>o Provides key information for civilian employment </a:t>
            </a:r>
          </a:p>
          <a:p>
            <a:r>
              <a:rPr lang="en-US" sz="1100" b="0" i="0" u="none" strike="noStrike" baseline="0" dirty="0">
                <a:solidFill>
                  <a:srgbClr val="000000"/>
                </a:solidFill>
              </a:rPr>
              <a:t>o Explains the fundamentals of the employment process </a:t>
            </a:r>
          </a:p>
          <a:p>
            <a:endParaRPr lang="en-US" sz="900" b="0" i="0" u="none" strike="noStrike" baseline="0" dirty="0">
              <a:solidFill>
                <a:srgbClr val="000000"/>
              </a:solidFill>
              <a:latin typeface="Courier New" panose="02070309020205020404" pitchFamily="49" charset="0"/>
            </a:endParaRPr>
          </a:p>
          <a:p>
            <a:endParaRPr lang="en-US" sz="900" b="0" i="0" u="none" strike="noStrike" baseline="0" dirty="0">
              <a:solidFill>
                <a:srgbClr val="000000"/>
              </a:solidFill>
              <a:latin typeface="Verdana" panose="020B0604030504040204" pitchFamily="34" charset="0"/>
            </a:endParaRPr>
          </a:p>
          <a:p>
            <a:endParaRPr lang="en-US" sz="9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9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r>
              <a:rPr lang="en-US" sz="1100" b="1" i="0" u="none" strike="noStrike" baseline="0" dirty="0">
                <a:solidFill>
                  <a:srgbClr val="FF0000"/>
                </a:solidFill>
              </a:rPr>
              <a:t>Remind participants that they must stay for the entire workshop to receive credit. </a:t>
            </a:r>
          </a:p>
          <a:p>
            <a:r>
              <a:rPr lang="en-US" sz="1100" b="0" i="0" u="none" strike="noStrike" baseline="0" dirty="0">
                <a:solidFill>
                  <a:srgbClr val="000000"/>
                </a:solidFill>
              </a:rPr>
              <a:t> </a:t>
            </a:r>
            <a:r>
              <a:rPr lang="en-US" sz="1100" b="1" i="0" u="none" strike="noStrike" baseline="0" dirty="0">
                <a:solidFill>
                  <a:srgbClr val="000000"/>
                </a:solidFill>
              </a:rPr>
              <a:t>Selecting a track is mandatory, attendance may be waived based on Tier assignment. </a:t>
            </a:r>
            <a:endParaRPr lang="en-US" sz="1100" b="0" i="0" u="none" strike="noStrike" baseline="0" dirty="0">
              <a:solidFill>
                <a:srgbClr val="000000"/>
              </a:solidFill>
            </a:endParaRPr>
          </a:p>
          <a:p>
            <a:r>
              <a:rPr lang="en-US" sz="1100" b="0" i="0" u="none" strike="noStrike" baseline="0" dirty="0">
                <a:solidFill>
                  <a:srgbClr val="000000"/>
                </a:solidFill>
              </a:rPr>
              <a:t>o Service members are encouraged to attend more than one track. </a:t>
            </a:r>
          </a:p>
          <a:p>
            <a:r>
              <a:rPr lang="en-US" sz="1100" b="0" i="0" u="none" strike="noStrike" baseline="0" dirty="0">
                <a:solidFill>
                  <a:srgbClr val="000000"/>
                </a:solidFill>
              </a:rPr>
              <a:t>o Present a high-level description of each track. Details are provided in the relevant STEPs. </a:t>
            </a:r>
          </a:p>
          <a:p>
            <a:r>
              <a:rPr lang="en-US" sz="1100" b="0" i="0" u="none" strike="noStrike" baseline="0" dirty="0">
                <a:solidFill>
                  <a:srgbClr val="000000"/>
                </a:solidFill>
              </a:rPr>
              <a:t>• </a:t>
            </a:r>
            <a:r>
              <a:rPr lang="en-US" sz="1100" b="1" i="0" u="none" strike="noStrike" baseline="0" dirty="0">
                <a:solidFill>
                  <a:srgbClr val="000000"/>
                </a:solidFill>
              </a:rPr>
              <a:t>DOL Employment Track—</a:t>
            </a:r>
            <a:r>
              <a:rPr lang="en-US" sz="1100" b="0" i="0" u="none" strike="noStrike" baseline="0" dirty="0">
                <a:solidFill>
                  <a:srgbClr val="000000"/>
                </a:solidFill>
              </a:rPr>
              <a:t>Employment Workshop (DOLEW) covers best practices in career employment including the use of technology to network and search for employment. During the employment track, you will draft a resume. </a:t>
            </a:r>
          </a:p>
          <a:p>
            <a:r>
              <a:rPr lang="en-US" sz="1100" b="0" i="0" u="none" strike="noStrike" baseline="0" dirty="0">
                <a:solidFill>
                  <a:srgbClr val="000000"/>
                </a:solidFill>
              </a:rPr>
              <a:t>• </a:t>
            </a:r>
            <a:r>
              <a:rPr lang="en-US" sz="1100" b="1" i="0" u="none" strike="noStrike" baseline="0" dirty="0">
                <a:solidFill>
                  <a:srgbClr val="000000"/>
                </a:solidFill>
              </a:rPr>
              <a:t>DOL Vocational Track—</a:t>
            </a:r>
            <a:r>
              <a:rPr lang="en-US" sz="1100" b="0" i="0" u="none" strike="noStrike" baseline="0" dirty="0">
                <a:solidFill>
                  <a:srgbClr val="000000"/>
                </a:solidFill>
              </a:rPr>
              <a:t>Career and Credential Exploration (C2E) offers an opportunity to complete a personalized career development assessment of occupational interest and ability and to be guided through a variety of career considerations. During the vocational track, you will conduct a comparison of two schools, training programs, or credentials, the CRS for this course. </a:t>
            </a:r>
          </a:p>
          <a:p>
            <a:r>
              <a:rPr lang="en-US" sz="1100" b="0" i="0" u="none" strike="noStrike" baseline="0" dirty="0">
                <a:solidFill>
                  <a:srgbClr val="000000"/>
                </a:solidFill>
              </a:rPr>
              <a:t>• </a:t>
            </a:r>
            <a:r>
              <a:rPr lang="en-US" sz="1100" b="1" i="0" u="none" strike="noStrike" baseline="0" dirty="0">
                <a:solidFill>
                  <a:srgbClr val="000000"/>
                </a:solidFill>
              </a:rPr>
              <a:t>DoD Education Track—Managing Your Education (MYE)—</a:t>
            </a:r>
            <a:r>
              <a:rPr lang="en-US" sz="1100" b="0" i="0" u="none" strike="noStrike" baseline="0" dirty="0">
                <a:solidFill>
                  <a:srgbClr val="000000"/>
                </a:solidFill>
              </a:rPr>
              <a:t>provides an understanding of the collegiate environment. In particular, the MYE course provides information on how to be successful, the application process, funding options beyond the GI Bill, and admissions information needed to gain acceptance and achieve post-transition educational goals. </a:t>
            </a:r>
          </a:p>
          <a:p>
            <a:r>
              <a:rPr lang="en-US" sz="1100" b="0" i="0" u="none" strike="noStrike" baseline="0" dirty="0">
                <a:solidFill>
                  <a:srgbClr val="000000"/>
                </a:solidFill>
              </a:rPr>
              <a:t>• </a:t>
            </a:r>
            <a:r>
              <a:rPr lang="en-US" sz="1100" b="1" i="0" u="none" strike="noStrike" baseline="0" dirty="0">
                <a:solidFill>
                  <a:srgbClr val="000000"/>
                </a:solidFill>
              </a:rPr>
              <a:t>SBA Entrepreneurship—</a:t>
            </a:r>
            <a:r>
              <a:rPr lang="en-US" sz="1100" b="0" i="0" u="none" strike="noStrike" baseline="0" dirty="0">
                <a:solidFill>
                  <a:srgbClr val="000000"/>
                </a:solidFill>
              </a:rPr>
              <a:t>Boots to Business (B2B) provides an introductory understanding of business ownership. </a:t>
            </a:r>
          </a:p>
          <a:p>
            <a:r>
              <a:rPr lang="en-US" sz="1100" b="0" i="0" u="none" strike="noStrike" baseline="0" dirty="0">
                <a:solidFill>
                  <a:srgbClr val="000000"/>
                </a:solidFill>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88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3784"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378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42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r>
              <a:rPr lang="en-US" dirty="0"/>
              <a:t>Add QR code for guide.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888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426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ea typeface="Helvetica Neue"/>
                <a:cs typeface="Times New Roman" panose="02020603050405020304" pitchFamily="18" charset="0"/>
                <a:sym typeface="Helvetica Neue"/>
              </a:rPr>
              <a:t>Your retirement benefits keep building on time already served</a:t>
            </a:r>
            <a:endParaRPr kumimoji="0" lang="en-US" sz="1100" b="0" i="0" u="none" strike="noStrike" kern="1200" cap="none" spc="0" normalizeH="0" baseline="0" noProof="0" dirty="0">
              <a:ln>
                <a:noFill/>
              </a:ln>
              <a:solidFill>
                <a:prstClr val="black"/>
              </a:solidFill>
              <a:effectLst/>
              <a:uLnTx/>
              <a:uFillTx/>
              <a:ea typeface="+mn-ea"/>
              <a:cs typeface="Times New Roman" panose="02020603050405020304" pitchFamily="18" charset="0"/>
            </a:endParaRPr>
          </a:p>
          <a:p>
            <a:pPr marL="171450" marR="0" lvl="0" indent="-171450" algn="l" defTabSz="914400" rtl="0" eaLnBrk="1" fontAlgn="auto" latinLnBrk="0" hangingPunct="1">
              <a:lnSpc>
                <a:spcPct val="90000"/>
              </a:lnSpc>
              <a:spcBef>
                <a:spcPts val="0"/>
              </a:spcBef>
              <a:spcAft>
                <a:spcPts val="0"/>
              </a:spcAft>
              <a:buClrTx/>
              <a:buSzTx/>
              <a:buFont typeface="Arial"/>
              <a:buChar char="•"/>
              <a:tabLst/>
              <a:defRPr/>
            </a:pPr>
            <a:r>
              <a:rPr kumimoji="0" lang="en-US" altLang="en-US" sz="1100" b="0" i="0" u="none" strike="noStrike" kern="1200" cap="none" spc="0" normalizeH="0" baseline="0" noProof="0" dirty="0">
                <a:ln>
                  <a:noFill/>
                </a:ln>
                <a:solidFill>
                  <a:prstClr val="black"/>
                </a:solidFill>
                <a:effectLst/>
                <a:uLnTx/>
                <a:uFillTx/>
                <a:ea typeface="+mn-ea"/>
                <a:cs typeface="Times New Roman" panose="02020603050405020304" pitchFamily="18" charset="0"/>
              </a:rPr>
              <a:t>Members can retire after </a:t>
            </a:r>
            <a:r>
              <a:rPr kumimoji="0" lang="en-US" altLang="en-US" sz="1100" b="0" i="0" u="none" strike="noStrike" kern="1200" cap="none" spc="0" normalizeH="0" baseline="0" noProof="0" dirty="0">
                <a:ln>
                  <a:noFill/>
                </a:ln>
                <a:solidFill>
                  <a:schemeClr val="accent5"/>
                </a:solidFill>
                <a:effectLst/>
                <a:uLnTx/>
                <a:uFillTx/>
                <a:ea typeface="+mn-ea"/>
                <a:cs typeface="Times New Roman" panose="02020603050405020304" pitchFamily="18" charset="0"/>
              </a:rPr>
              <a:t>20 combined years </a:t>
            </a:r>
            <a:r>
              <a:rPr kumimoji="0" lang="en-US" altLang="en-US" sz="1100" b="0" i="0" u="none" strike="noStrike" kern="1200" cap="none" spc="0" normalizeH="0" baseline="0" noProof="0" dirty="0">
                <a:ln>
                  <a:noFill/>
                </a:ln>
                <a:solidFill>
                  <a:prstClr val="black"/>
                </a:solidFill>
                <a:effectLst/>
                <a:uLnTx/>
                <a:uFillTx/>
                <a:ea typeface="+mn-ea"/>
                <a:cs typeface="Times New Roman" panose="02020603050405020304" pitchFamily="18" charset="0"/>
              </a:rPr>
              <a:t>of active duty and reserve service.</a:t>
            </a:r>
          </a:p>
          <a:p>
            <a:pPr marL="171450" marR="0" lvl="0" indent="-171450" algn="l" defTabSz="914400" rtl="0" eaLnBrk="1" fontAlgn="auto" latinLnBrk="0" hangingPunct="1">
              <a:lnSpc>
                <a:spcPct val="90000"/>
              </a:lnSpc>
              <a:spcBef>
                <a:spcPts val="0"/>
              </a:spcBef>
              <a:spcAft>
                <a:spcPts val="0"/>
              </a:spcAft>
              <a:buClrTx/>
              <a:buSzTx/>
              <a:buFont typeface="Arial"/>
              <a:buChar char="•"/>
              <a:tabLst/>
              <a:defRPr/>
            </a:pPr>
            <a:r>
              <a:rPr kumimoji="0" lang="en-US" altLang="en-US" sz="1100" b="0" i="0" u="none" strike="noStrike" kern="1200" cap="none" spc="0" normalizeH="0" baseline="0" noProof="0" dirty="0">
                <a:ln>
                  <a:noFill/>
                </a:ln>
                <a:solidFill>
                  <a:prstClr val="black"/>
                </a:solidFill>
                <a:effectLst/>
                <a:uLnTx/>
                <a:uFillTx/>
                <a:ea typeface="+mn-ea"/>
                <a:cs typeface="Times New Roman" panose="02020603050405020304" pitchFamily="18" charset="0"/>
              </a:rPr>
              <a:t>You must earn a minimum of </a:t>
            </a:r>
            <a:r>
              <a:rPr kumimoji="0" lang="en-US" altLang="en-US" sz="1100" b="0" i="0" u="none" strike="noStrike" kern="1200" cap="none" spc="0" normalizeH="0" baseline="0" noProof="0" dirty="0">
                <a:ln>
                  <a:noFill/>
                </a:ln>
                <a:solidFill>
                  <a:schemeClr val="accent5"/>
                </a:solidFill>
                <a:effectLst/>
                <a:uLnTx/>
                <a:uFillTx/>
                <a:ea typeface="+mn-ea"/>
                <a:cs typeface="Times New Roman" panose="02020603050405020304" pitchFamily="18" charset="0"/>
              </a:rPr>
              <a:t>50 points </a:t>
            </a:r>
            <a:r>
              <a:rPr kumimoji="0" lang="en-US" altLang="en-US" sz="1100" b="0" i="0" u="none" strike="noStrike" kern="1200" cap="none" spc="0" normalizeH="0" baseline="0" noProof="0" dirty="0">
                <a:ln>
                  <a:noFill/>
                </a:ln>
                <a:solidFill>
                  <a:prstClr val="black"/>
                </a:solidFill>
                <a:effectLst/>
                <a:uLnTx/>
                <a:uFillTx/>
                <a:ea typeface="+mn-ea"/>
                <a:cs typeface="Times New Roman" panose="02020603050405020304" pitchFamily="18" charset="0"/>
              </a:rPr>
              <a:t>in a year before this “qualifying” year will add towards your accumulative time.</a:t>
            </a:r>
          </a:p>
          <a:p>
            <a:pPr marL="171450" marR="0" lvl="0" indent="-171450" algn="l" defTabSz="914400" rtl="0" eaLnBrk="1" fontAlgn="auto" latinLnBrk="0" hangingPunct="1">
              <a:lnSpc>
                <a:spcPct val="90000"/>
              </a:lnSpc>
              <a:spcBef>
                <a:spcPts val="0"/>
              </a:spcBef>
              <a:spcAft>
                <a:spcPts val="0"/>
              </a:spcAft>
              <a:buClrTx/>
              <a:buSzTx/>
              <a:buFont typeface="Arial"/>
              <a:buChar char="•"/>
              <a:tabLst/>
              <a:defRPr/>
            </a:pPr>
            <a:r>
              <a:rPr kumimoji="0" lang="en-US" altLang="en-US" sz="1100" b="0" i="0" u="none" strike="noStrike" kern="1200" cap="none" spc="0" normalizeH="0" baseline="0" noProof="0" dirty="0">
                <a:ln>
                  <a:noFill/>
                </a:ln>
                <a:solidFill>
                  <a:prstClr val="black"/>
                </a:solidFill>
                <a:effectLst/>
                <a:uLnTx/>
                <a:uFillTx/>
                <a:ea typeface="+mn-ea"/>
                <a:cs typeface="Times New Roman" panose="02020603050405020304" pitchFamily="18" charset="0"/>
              </a:rPr>
              <a:t>Retirement income begins at age 60 for the rest of your life. </a:t>
            </a:r>
          </a:p>
          <a:p>
            <a:pPr marL="171450" marR="0" lvl="0" indent="-171450" algn="l" defTabSz="914400" rtl="0" eaLnBrk="1" fontAlgn="auto" latinLnBrk="0" hangingPunct="1">
              <a:lnSpc>
                <a:spcPct val="90000"/>
              </a:lnSpc>
              <a:spcBef>
                <a:spcPts val="0"/>
              </a:spcBef>
              <a:spcAft>
                <a:spcPts val="0"/>
              </a:spcAft>
              <a:buClrTx/>
              <a:buSzTx/>
              <a:buFont typeface="Arial"/>
              <a:buChar char="•"/>
              <a:tabLst/>
              <a:defRPr/>
            </a:pPr>
            <a:r>
              <a:rPr kumimoji="0" lang="en-US" altLang="en-US" sz="1100" b="0" i="0" u="none" strike="noStrike" kern="1200" cap="none" spc="0" normalizeH="0" baseline="0" noProof="0" dirty="0">
                <a:ln>
                  <a:noFill/>
                </a:ln>
                <a:solidFill>
                  <a:prstClr val="black"/>
                </a:solidFill>
                <a:effectLst/>
                <a:uLnTx/>
                <a:uFillTx/>
                <a:ea typeface="+mn-ea"/>
                <a:cs typeface="Times New Roman" panose="02020603050405020304" pitchFamily="18" charset="0"/>
              </a:rPr>
              <a:t>Opportunity to opt into BRS</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altLang="en-US" sz="1100" b="0" i="0" u="none" strike="noStrike" kern="1200" cap="none" spc="0" normalizeH="0" baseline="0" noProof="0" dirty="0">
                <a:ln>
                  <a:noFill/>
                </a:ln>
                <a:solidFill>
                  <a:schemeClr val="accent5"/>
                </a:solidFill>
                <a:effectLst/>
                <a:uLnTx/>
                <a:uFillTx/>
                <a:ea typeface="+mn-ea"/>
                <a:cs typeface="Times New Roman" panose="02020603050405020304" pitchFamily="18" charset="0"/>
              </a:rPr>
              <a:t>http://militarypay.defense.gov/Calculators.aspx</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altLang="en-US" sz="1100" b="0" i="0" u="none" strike="noStrike" kern="1200" cap="none" spc="0" normalizeH="0" baseline="0" noProof="0" dirty="0">
                <a:ln>
                  <a:noFill/>
                </a:ln>
                <a:solidFill>
                  <a:schemeClr val="accent5"/>
                </a:solidFill>
                <a:effectLst/>
                <a:uLnTx/>
                <a:uFillTx/>
                <a:ea typeface="+mn-ea"/>
                <a:cs typeface="Times New Roman" panose="02020603050405020304" pitchFamily="18" charset="0"/>
              </a:rPr>
              <a:t>https://militarypay.defense.gov/Pay/Retirement/Reserve.aspx</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prstClr val="black"/>
                </a:solidFill>
                <a:effectLst/>
                <a:uLnTx/>
                <a:uFillTx/>
                <a:ea typeface="+mn-ea"/>
                <a:cs typeface="Times New Roman" panose="02020603050405020304" pitchFamily="18" charset="0"/>
                <a:sym typeface="Helvetica Neue"/>
              </a:rPr>
              <a:t>https://www.mynavyhr.navy.mil/Career-Management/Transition/Reserve-Affiliation-Benefits/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039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769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6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944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rPr>
              <a:t>Capstone/ITP Review—MANDATORY FOR ALL SERVICE MEMBERS—Completed as the final step in the TAP process </a:t>
            </a:r>
            <a:endParaRPr lang="en-US" sz="1100" b="0" i="0" u="none" strike="noStrike" baseline="0" dirty="0">
              <a:solidFill>
                <a:srgbClr val="000000"/>
              </a:solidFill>
            </a:endParaRPr>
          </a:p>
          <a:p>
            <a:endParaRPr lang="en-US" sz="1100" b="0" i="0" u="none" strike="noStrike" baseline="0" dirty="0">
              <a:solidFill>
                <a:srgbClr val="000000"/>
              </a:solidFill>
            </a:endParaRPr>
          </a:p>
          <a:p>
            <a:r>
              <a:rPr lang="en-US" sz="1100" b="0" i="0" u="none" strike="noStrike" baseline="0" dirty="0">
                <a:solidFill>
                  <a:srgbClr val="000000"/>
                </a:solidFill>
              </a:rPr>
              <a:t>• </a:t>
            </a:r>
            <a:r>
              <a:rPr lang="en-US" sz="1100" b="1" i="0" u="none" strike="noStrike" baseline="0" dirty="0">
                <a:solidFill>
                  <a:srgbClr val="000000"/>
                </a:solidFill>
              </a:rPr>
              <a:t>Explain this process for your installation</a:t>
            </a:r>
          </a:p>
          <a:p>
            <a:endParaRPr lang="en-US" sz="1100" b="0" i="0" u="none" strike="noStrike" baseline="0" dirty="0">
              <a:solidFill>
                <a:srgbClr val="000000"/>
              </a:solidFill>
            </a:endParaRPr>
          </a:p>
          <a:p>
            <a:r>
              <a:rPr lang="en-US" sz="1100" b="0" i="0" u="none" strike="noStrike" baseline="0" dirty="0">
                <a:solidFill>
                  <a:srgbClr val="000000"/>
                </a:solidFill>
              </a:rPr>
              <a:t>• Capstone must be completed no later than 90 days before transition to verify the completion of required CRS and ITP. </a:t>
            </a:r>
          </a:p>
          <a:p>
            <a:endParaRPr lang="en-US" sz="1100" b="0" i="0" u="none" strike="noStrike" baseline="0" dirty="0">
              <a:solidFill>
                <a:srgbClr val="000000"/>
              </a:solidFill>
            </a:endParaRPr>
          </a:p>
          <a:p>
            <a:r>
              <a:rPr lang="en-US" sz="1100" b="0" i="0" u="none" strike="noStrike" baseline="0" dirty="0">
                <a:solidFill>
                  <a:srgbClr val="000000"/>
                </a:solidFill>
              </a:rPr>
              <a:t>• Not meeting one of these criteria requires a warm handover to the designated partner or agency with the necessary resources. </a:t>
            </a:r>
          </a:p>
          <a:p>
            <a:endParaRPr lang="en-US" sz="12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25</a:t>
            </a:fld>
            <a:endParaRPr lang="en-US" dirty="0"/>
          </a:p>
        </p:txBody>
      </p:sp>
    </p:spTree>
    <p:extLst>
      <p:ext uri="{BB962C8B-B14F-4D97-AF65-F5344CB8AC3E}">
        <p14:creationId xmlns:p14="http://schemas.microsoft.com/office/powerpoint/2010/main" val="766186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a:xfrm>
            <a:off x="685800" y="4273550"/>
            <a:ext cx="5486400" cy="4503643"/>
          </a:xfrm>
        </p:spPr>
        <p:txBody>
          <a:bodyPr/>
          <a:lstStyle/>
          <a:p>
            <a:r>
              <a:rPr lang="en-US" sz="1100" b="0" i="0" u="none" strike="noStrike" baseline="0" dirty="0">
                <a:solidFill>
                  <a:srgbClr val="000000"/>
                </a:solidFill>
              </a:rPr>
              <a:t>There is a misperception that DS Logon is going away, </a:t>
            </a:r>
            <a:r>
              <a:rPr lang="en-US" sz="1100" b="1" i="0" u="none" strike="noStrike" baseline="0" dirty="0">
                <a:solidFill>
                  <a:srgbClr val="000000"/>
                </a:solidFill>
              </a:rPr>
              <a:t>IT IS NOT. </a:t>
            </a:r>
            <a:endParaRPr lang="en-US" sz="1100" b="0" i="0" u="none" strike="noStrike" baseline="0" dirty="0">
              <a:solidFill>
                <a:srgbClr val="000000"/>
              </a:solidFill>
            </a:endParaRPr>
          </a:p>
          <a:p>
            <a:r>
              <a:rPr lang="en-US" sz="1100" b="0" i="0" u="none" strike="noStrike" baseline="0" dirty="0">
                <a:solidFill>
                  <a:srgbClr val="000000"/>
                </a:solidFill>
              </a:rPr>
              <a:t>• DS Logon will still be required to log in to various DoD sites. </a:t>
            </a:r>
          </a:p>
          <a:p>
            <a:r>
              <a:rPr lang="en-US" sz="1100" b="0" i="0" u="none" strike="noStrike" baseline="0" dirty="0">
                <a:solidFill>
                  <a:srgbClr val="000000"/>
                </a:solidFill>
              </a:rPr>
              <a:t>• </a:t>
            </a:r>
            <a:r>
              <a:rPr lang="en-US" sz="1100" b="1" i="0" u="none" strike="noStrike" baseline="0" dirty="0">
                <a:solidFill>
                  <a:srgbClr val="000000"/>
                </a:solidFill>
              </a:rPr>
              <a:t>Service members will need both the VA.gov and DS Logon with an ID and Password for both. </a:t>
            </a:r>
            <a:endParaRPr lang="en-US" sz="1100" b="0" i="0" u="none" strike="noStrike" baseline="0" dirty="0">
              <a:solidFill>
                <a:srgbClr val="000000"/>
              </a:solidFill>
            </a:endParaRPr>
          </a:p>
          <a:p>
            <a:r>
              <a:rPr lang="en-US" sz="1100" b="0" i="0" u="none" strike="noStrike" baseline="0" dirty="0">
                <a:solidFill>
                  <a:srgbClr val="000000"/>
                </a:solidFill>
              </a:rPr>
              <a:t>• Prior to receiving the DD 214 and turning in their CAC, service members need to create a DS Logon account to be able to access secure sites which are accessed currently with a CAC. </a:t>
            </a:r>
          </a:p>
          <a:p>
            <a:pPr marL="0" marR="0">
              <a:spcBef>
                <a:spcPts val="0"/>
              </a:spcBef>
              <a:spcAft>
                <a:spcPts val="0"/>
              </a:spcAft>
            </a:pPr>
            <a:endParaRPr lang="en-US" sz="1100" dirty="0">
              <a:effectLst/>
              <a:ea typeface="Calibri" panose="020F0502020204030204" pitchFamily="34" charset="0"/>
            </a:endParaRPr>
          </a:p>
          <a:p>
            <a:pPr marL="0" marR="0">
              <a:spcBef>
                <a:spcPts val="0"/>
              </a:spcBef>
              <a:spcAft>
                <a:spcPts val="0"/>
              </a:spcAft>
            </a:pPr>
            <a:r>
              <a:rPr lang="en-US" sz="1100" dirty="0">
                <a:effectLst/>
                <a:ea typeface="Calibri" panose="020F0502020204030204" pitchFamily="34" charset="0"/>
              </a:rPr>
              <a:t>One of the websites that we need service members to create before they separate from service is the DPS account.  This is how they will do their final move. Many service members may not be ready to request their household good shipment until after they surrender their ID card. </a:t>
            </a:r>
          </a:p>
          <a:p>
            <a:pPr marL="0" marR="0">
              <a:spcBef>
                <a:spcPts val="0"/>
              </a:spcBef>
              <a:spcAft>
                <a:spcPts val="0"/>
              </a:spcAft>
            </a:pPr>
            <a:r>
              <a:rPr lang="en-US" sz="1100" b="1" dirty="0">
                <a:effectLst/>
                <a:ea typeface="Calibri" panose="020F0502020204030204" pitchFamily="34" charset="0"/>
              </a:rPr>
              <a:t>DPS:</a:t>
            </a:r>
            <a:r>
              <a:rPr lang="en-US" sz="1100" dirty="0">
                <a:effectLst/>
                <a:ea typeface="Calibri" panose="020F0502020204030204" pitchFamily="34" charset="0"/>
              </a:rPr>
              <a:t> Create an account with CAC certificate.</a:t>
            </a:r>
            <a:br>
              <a:rPr lang="en-US" sz="1100" dirty="0">
                <a:effectLst/>
                <a:ea typeface="Calibri" panose="020F0502020204030204" pitchFamily="34" charset="0"/>
              </a:rPr>
            </a:br>
            <a:r>
              <a:rPr lang="en-US" sz="1100" u="sng" dirty="0">
                <a:solidFill>
                  <a:srgbClr val="0563C1"/>
                </a:solidFill>
                <a:effectLst/>
                <a:ea typeface="Calibri" panose="020F0502020204030204" pitchFamily="34" charset="0"/>
                <a:hlinkClick r:id="rId3"/>
              </a:rPr>
              <a:t>https://dps.move.mil/cust/standard/user/home.xhtml</a:t>
            </a:r>
            <a:endParaRPr lang="en-US" sz="1100" dirty="0">
              <a:effectLst/>
              <a:ea typeface="Calibri" panose="020F0502020204030204" pitchFamily="34" charset="0"/>
            </a:endParaRPr>
          </a:p>
          <a:p>
            <a:pPr marL="0" marR="0">
              <a:spcBef>
                <a:spcPts val="0"/>
              </a:spcBef>
              <a:spcAft>
                <a:spcPts val="0"/>
              </a:spcAft>
            </a:pPr>
            <a:r>
              <a:rPr lang="en-US" sz="1100" dirty="0">
                <a:effectLst/>
                <a:ea typeface="Calibri" panose="020F0502020204030204" pitchFamily="34" charset="0"/>
              </a:rPr>
              <a:t> The other websites they need to create a username and password for are:</a:t>
            </a:r>
          </a:p>
          <a:p>
            <a:pPr marL="0" marR="0">
              <a:spcBef>
                <a:spcPts val="0"/>
              </a:spcBef>
              <a:spcAft>
                <a:spcPts val="0"/>
              </a:spcAft>
            </a:pPr>
            <a:r>
              <a:rPr lang="en-US" sz="1100" dirty="0">
                <a:effectLst/>
                <a:ea typeface="Calibri" panose="020F0502020204030204" pitchFamily="34" charset="0"/>
              </a:rPr>
              <a:t> Tricare/MHS Genesis online</a:t>
            </a:r>
          </a:p>
          <a:p>
            <a:pPr marL="0" marR="0">
              <a:spcBef>
                <a:spcPts val="0"/>
              </a:spcBef>
              <a:spcAft>
                <a:spcPts val="0"/>
              </a:spcAft>
            </a:pPr>
            <a:r>
              <a:rPr lang="en-US" sz="1100" b="1" dirty="0" err="1">
                <a:effectLst/>
                <a:ea typeface="Calibri" panose="020F0502020204030204" pitchFamily="34" charset="0"/>
              </a:rPr>
              <a:t>MyPay</a:t>
            </a:r>
            <a:r>
              <a:rPr lang="en-US" sz="1100" b="1" dirty="0">
                <a:effectLst/>
                <a:ea typeface="Calibri" panose="020F0502020204030204" pitchFamily="34" charset="0"/>
              </a:rPr>
              <a:t>: </a:t>
            </a:r>
            <a:r>
              <a:rPr lang="en-US" sz="1100" dirty="0">
                <a:effectLst/>
                <a:ea typeface="Calibri" panose="020F0502020204030204" pitchFamily="34" charset="0"/>
              </a:rPr>
              <a:t> Logon &amp; password</a:t>
            </a:r>
          </a:p>
          <a:p>
            <a:pPr marL="0" marR="0">
              <a:spcBef>
                <a:spcPts val="0"/>
              </a:spcBef>
              <a:spcAft>
                <a:spcPts val="0"/>
              </a:spcAft>
            </a:pPr>
            <a:r>
              <a:rPr lang="en-US" sz="1100" u="sng" dirty="0">
                <a:solidFill>
                  <a:srgbClr val="0563C1"/>
                </a:solidFill>
                <a:effectLst/>
                <a:ea typeface="Calibri" panose="020F0502020204030204" pitchFamily="34" charset="0"/>
                <a:hlinkClick r:id="rId4"/>
              </a:rPr>
              <a:t>https://mypay.dfas.mil/#/</a:t>
            </a:r>
            <a:endParaRPr lang="en-US" sz="1100" dirty="0">
              <a:effectLst/>
              <a:ea typeface="Calibri" panose="020F0502020204030204" pitchFamily="34" charset="0"/>
            </a:endParaRPr>
          </a:p>
          <a:p>
            <a:pPr marL="0" marR="0">
              <a:spcBef>
                <a:spcPts val="0"/>
              </a:spcBef>
              <a:spcAft>
                <a:spcPts val="0"/>
              </a:spcAft>
            </a:pPr>
            <a:r>
              <a:rPr lang="en-US" sz="1100" dirty="0">
                <a:effectLst/>
                <a:ea typeface="Calibri" panose="020F0502020204030204" pitchFamily="34" charset="0"/>
              </a:rPr>
              <a:t>-Retirees for their </a:t>
            </a:r>
            <a:r>
              <a:rPr lang="en-US" sz="1100" dirty="0" err="1">
                <a:effectLst/>
                <a:ea typeface="Calibri" panose="020F0502020204030204" pitchFamily="34" charset="0"/>
              </a:rPr>
              <a:t>eRAS</a:t>
            </a:r>
            <a:r>
              <a:rPr lang="en-US" sz="1100" dirty="0">
                <a:effectLst/>
                <a:ea typeface="Calibri" panose="020F0502020204030204" pitchFamily="34" charset="0"/>
              </a:rPr>
              <a:t>/1099-R and W-2 for the tax year post retirement</a:t>
            </a:r>
            <a:br>
              <a:rPr lang="en-US" sz="1100" dirty="0">
                <a:effectLst/>
                <a:ea typeface="Calibri" panose="020F0502020204030204" pitchFamily="34" charset="0"/>
              </a:rPr>
            </a:br>
            <a:r>
              <a:rPr lang="en-US" sz="1100" dirty="0">
                <a:effectLst/>
                <a:ea typeface="Calibri" panose="020F0502020204030204" pitchFamily="34" charset="0"/>
              </a:rPr>
              <a:t>-Separatees for their W-2 to do their taxes the following tax season post separation.  </a:t>
            </a:r>
          </a:p>
          <a:p>
            <a:pPr marL="0" marR="0">
              <a:spcBef>
                <a:spcPts val="0"/>
              </a:spcBef>
              <a:spcAft>
                <a:spcPts val="0"/>
              </a:spcAft>
            </a:pPr>
            <a:r>
              <a:rPr lang="en-US" sz="1100" dirty="0">
                <a:effectLst/>
                <a:ea typeface="Calibri" panose="020F0502020204030204" pitchFamily="34" charset="0"/>
              </a:rPr>
              <a:t> </a:t>
            </a:r>
          </a:p>
          <a:p>
            <a:endParaRPr lang="en-US" sz="1200" b="0" i="0" u="none" strike="noStrike" baseline="0" dirty="0">
              <a:solidFill>
                <a:srgbClr val="000000"/>
              </a:solidFill>
              <a:latin typeface="Courier New" panose="02070309020205020404" pitchFamily="49" charset="0"/>
            </a:endParaRPr>
          </a:p>
          <a:p>
            <a:r>
              <a:rPr lang="en-US" sz="1200" b="0" i="0" u="none" strike="noStrike" baseline="0" dirty="0">
                <a:solidFill>
                  <a:srgbClr val="000000"/>
                </a:solidFill>
                <a:latin typeface="Courier New" panose="02070309020205020404" pitchFamily="49"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59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The final step of transition is the receipt of the </a:t>
            </a:r>
            <a:r>
              <a:rPr lang="en-US" sz="1100" b="1" i="0" u="none" strike="noStrike" baseline="0" dirty="0">
                <a:solidFill>
                  <a:srgbClr val="000000"/>
                </a:solidFill>
              </a:rPr>
              <a:t>DD Form 214 (DD 214)—Certificate of Release or Discharge from Active Duty </a:t>
            </a:r>
            <a:endParaRPr lang="en-US" sz="1100" b="0" i="0" u="none" strike="noStrike" baseline="0" dirty="0">
              <a:solidFill>
                <a:srgbClr val="000000"/>
              </a:solidFill>
            </a:endParaRPr>
          </a:p>
          <a:p>
            <a:r>
              <a:rPr lang="en-US" sz="1100" b="0" i="0" u="none" strike="noStrike" baseline="0" dirty="0">
                <a:solidFill>
                  <a:srgbClr val="000000"/>
                </a:solidFill>
              </a:rPr>
              <a:t>• Each service has a different process on when or how the service member will receive the DD214, </a:t>
            </a:r>
            <a:r>
              <a:rPr lang="en-US" sz="1100" b="1" i="0" u="none" strike="noStrike" baseline="0" dirty="0">
                <a:solidFill>
                  <a:srgbClr val="000000"/>
                </a:solidFill>
              </a:rPr>
              <a:t>explain how and when the service member can expect to receive their DD214. </a:t>
            </a:r>
            <a:endParaRPr lang="en-US" sz="1100" b="0" i="0" u="none" strike="noStrike" baseline="0" dirty="0">
              <a:solidFill>
                <a:srgbClr val="000000"/>
              </a:solidFill>
            </a:endParaRPr>
          </a:p>
          <a:p>
            <a:r>
              <a:rPr lang="en-US" sz="1100" b="0" i="0" u="none" strike="noStrike" baseline="0" dirty="0">
                <a:solidFill>
                  <a:srgbClr val="000000"/>
                </a:solidFill>
              </a:rPr>
              <a:t>• </a:t>
            </a:r>
            <a:r>
              <a:rPr lang="en-US" sz="1100" b="1" i="0" u="none" strike="noStrike" baseline="0" dirty="0">
                <a:solidFill>
                  <a:srgbClr val="000000"/>
                </a:solidFill>
              </a:rPr>
              <a:t>Each service member is responsible for ensuring the information on the DD214 is accurate. </a:t>
            </a:r>
            <a:endParaRPr lang="en-US" sz="1100" b="0" i="0" u="none" strike="noStrike" baseline="0" dirty="0">
              <a:solidFill>
                <a:srgbClr val="000000"/>
              </a:solidFill>
            </a:endParaRPr>
          </a:p>
          <a:p>
            <a:r>
              <a:rPr lang="en-US" sz="1100" b="0" i="0" u="none" strike="noStrike" baseline="0" dirty="0">
                <a:solidFill>
                  <a:srgbClr val="000000"/>
                </a:solidFill>
              </a:rPr>
              <a:t>• This is the </a:t>
            </a:r>
            <a:r>
              <a:rPr lang="en-US" sz="1100" b="1" i="0" u="none" strike="noStrike" baseline="0" dirty="0">
                <a:solidFill>
                  <a:srgbClr val="000000"/>
                </a:solidFill>
              </a:rPr>
              <a:t>MOST IMPORTANT MILITARY DOCUMENT </a:t>
            </a:r>
            <a:r>
              <a:rPr lang="en-US" sz="1100" b="0" i="0" u="none" strike="noStrike" baseline="0" dirty="0">
                <a:solidFill>
                  <a:srgbClr val="000000"/>
                </a:solidFill>
              </a:rPr>
              <a:t>the service member will ever receive</a:t>
            </a:r>
            <a:r>
              <a:rPr lang="en-US" sz="1100" b="1" i="0" u="none" strike="noStrike" baseline="0" dirty="0">
                <a:solidFill>
                  <a:srgbClr val="000000"/>
                </a:solidFill>
              </a:rPr>
              <a:t>. </a:t>
            </a:r>
            <a:r>
              <a:rPr lang="en-US" sz="1100" b="0" i="0" u="none" strike="noStrike" baseline="0" dirty="0">
                <a:solidFill>
                  <a:srgbClr val="000000"/>
                </a:solidFill>
              </a:rPr>
              <a:t>Tell them to </a:t>
            </a:r>
            <a:r>
              <a:rPr lang="en-US" sz="1100" b="1" i="0" u="none" strike="noStrike" baseline="0" dirty="0">
                <a:solidFill>
                  <a:srgbClr val="000000"/>
                </a:solidFill>
              </a:rPr>
              <a:t>take time to review it line by line to confirm accuracy! </a:t>
            </a:r>
            <a:r>
              <a:rPr lang="en-US" sz="1100" b="0" i="0" u="none" strike="noStrike" baseline="0" dirty="0">
                <a:solidFill>
                  <a:srgbClr val="000000"/>
                </a:solidFill>
              </a:rPr>
              <a:t>(For example, name, home of record, dates of service, overseas locations/dates, last duty assignment and rank.) </a:t>
            </a:r>
          </a:p>
          <a:p>
            <a:r>
              <a:rPr lang="en-US" sz="1100" b="0" i="0" u="none" strike="noStrike" baseline="0" dirty="0">
                <a:solidFill>
                  <a:srgbClr val="000000"/>
                </a:solidFill>
              </a:rPr>
              <a:t>• The DD 214 is the key for a service member to unlock benefits. It provides proof of military service and is used to verify service for benefits. </a:t>
            </a:r>
          </a:p>
          <a:p>
            <a:r>
              <a:rPr lang="en-US" sz="1100" b="0" i="0" u="none" strike="noStrike" baseline="0" dirty="0">
                <a:solidFill>
                  <a:srgbClr val="000000"/>
                </a:solidFill>
              </a:rPr>
              <a:t>• DD 214 is required to rejoin the military, claim veteran preference for employment, and for membership in veteran organizations. </a:t>
            </a:r>
          </a:p>
          <a:p>
            <a:r>
              <a:rPr lang="en-US" sz="1100" b="0" i="0" u="none" strike="noStrike" baseline="0" dirty="0">
                <a:solidFill>
                  <a:srgbClr val="000000"/>
                </a:solidFill>
              </a:rPr>
              <a:t>• Store your DD 214 in a safe and accessible location known to your next of kin. </a:t>
            </a:r>
          </a:p>
          <a:p>
            <a:r>
              <a:rPr lang="en-US" sz="1100" b="0" i="0" u="none" strike="noStrike" baseline="0" dirty="0">
                <a:solidFill>
                  <a:srgbClr val="000000"/>
                </a:solidFill>
              </a:rPr>
              <a:t>• </a:t>
            </a:r>
            <a:r>
              <a:rPr lang="en-US" sz="1100" b="1" i="0" u="none" strike="noStrike" baseline="0" dirty="0">
                <a:solidFill>
                  <a:srgbClr val="000000"/>
                </a:solidFill>
              </a:rPr>
              <a:t>STRESS the importance of reviewing thoroughly – it is extremely difficult to change once out of the service. </a:t>
            </a:r>
            <a:endParaRPr lang="en-US" sz="1100" b="0" i="0" u="none" strike="noStrike" baseline="0" dirty="0">
              <a:solidFill>
                <a:srgbClr val="000000"/>
              </a:solidFill>
            </a:endParaRPr>
          </a:p>
          <a:p>
            <a:r>
              <a:rPr lang="en-US" sz="18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39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To understand all the steps and topics to consider during your transition, the TAP partners collaborated on the Managing Your Transition Timeline or MY Transition Timeline. </a:t>
            </a:r>
          </a:p>
          <a:p>
            <a:r>
              <a:rPr lang="en-US" sz="1100" b="0" i="0" u="none" strike="noStrike" baseline="0" dirty="0">
                <a:solidFill>
                  <a:srgbClr val="000000"/>
                </a:solidFill>
              </a:rPr>
              <a:t>• Found on DODTAP.mil, this single page PDF contains </a:t>
            </a:r>
            <a:r>
              <a:rPr lang="en-US" sz="1100" b="1" i="0" u="none" strike="noStrike" baseline="0" dirty="0">
                <a:solidFill>
                  <a:srgbClr val="000000"/>
                </a:solidFill>
              </a:rPr>
              <a:t>hyperlinks in blue </a:t>
            </a:r>
            <a:r>
              <a:rPr lang="en-US" sz="1100" b="0" i="0" u="none" strike="noStrike" baseline="0" dirty="0">
                <a:solidFill>
                  <a:srgbClr val="000000"/>
                </a:solidFill>
              </a:rPr>
              <a:t>to various resources and provides a basic timeline highlighting different elements to consider during transition. </a:t>
            </a:r>
          </a:p>
          <a:p>
            <a:endParaRPr lang="en-US" sz="1100" b="0" i="0" u="none" strike="noStrike" baseline="0" dirty="0">
              <a:solidFill>
                <a:srgbClr val="000000"/>
              </a:solidFill>
            </a:endParaRPr>
          </a:p>
          <a:p>
            <a:r>
              <a:rPr lang="en-US" sz="1100" b="0" i="0" u="none" strike="noStrike" baseline="0" dirty="0">
                <a:solidFill>
                  <a:srgbClr val="000000"/>
                </a:solidFill>
              </a:rPr>
              <a:t>• If time or internet access does not allow for the activity below, encourage participants to explore on their own. </a:t>
            </a:r>
          </a:p>
          <a:p>
            <a:r>
              <a:rPr lang="en-US" sz="1100" b="0" i="0" u="none" strike="noStrike" baseline="0" dirty="0">
                <a:solidFill>
                  <a:srgbClr val="000000"/>
                </a:solidFill>
              </a:rPr>
              <a:t>	</a:t>
            </a:r>
          </a:p>
          <a:p>
            <a:endParaRPr lang="en-US" dirty="0"/>
          </a:p>
          <a:p>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15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ourier New" panose="02070309020205020404" pitchFamily="49"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85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3</a:t>
            </a:fld>
            <a:endParaRPr lang="en-US" dirty="0"/>
          </a:p>
        </p:txBody>
      </p:sp>
    </p:spTree>
    <p:extLst>
      <p:ext uri="{BB962C8B-B14F-4D97-AF65-F5344CB8AC3E}">
        <p14:creationId xmlns:p14="http://schemas.microsoft.com/office/powerpoint/2010/main" val="1692900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30</a:t>
            </a:fld>
            <a:endParaRPr lang="en-US" dirty="0"/>
          </a:p>
        </p:txBody>
      </p:sp>
    </p:spTree>
    <p:extLst>
      <p:ext uri="{BB962C8B-B14F-4D97-AF65-F5344CB8AC3E}">
        <p14:creationId xmlns:p14="http://schemas.microsoft.com/office/powerpoint/2010/main" val="3247115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2788" y="4446558"/>
            <a:ext cx="5486400" cy="3638580"/>
          </a:xfrm>
        </p:spPr>
        <p:txBody>
          <a:bodyPr/>
          <a:lstStyle/>
          <a:p>
            <a:r>
              <a:rPr lang="en-US" sz="1100" b="0" i="0" u="none" strike="noStrike" baseline="0" dirty="0">
                <a:solidFill>
                  <a:srgbClr val="000000"/>
                </a:solidFill>
              </a:rPr>
              <a:t>Off-Installation Resources </a:t>
            </a:r>
          </a:p>
          <a:p>
            <a:r>
              <a:rPr lang="en-US" sz="1100" b="0" i="0" u="none" strike="noStrike" baseline="0" dirty="0">
                <a:solidFill>
                  <a:srgbClr val="000000"/>
                </a:solidFill>
              </a:rPr>
              <a:t>o </a:t>
            </a:r>
            <a:r>
              <a:rPr lang="en-US" sz="1100" b="1" i="0" u="none" strike="noStrike" baseline="0" dirty="0">
                <a:solidFill>
                  <a:srgbClr val="000000"/>
                </a:solidFill>
              </a:rPr>
              <a:t>American Job Center (AJC), </a:t>
            </a:r>
            <a:r>
              <a:rPr lang="en-US" sz="1100" b="0" i="0" u="none" strike="noStrike" baseline="0" dirty="0">
                <a:solidFill>
                  <a:srgbClr val="000000"/>
                </a:solidFill>
              </a:rPr>
              <a:t>DOL, provide free assistance to job seekers for a variety of career and employment related needs; Veterans have preference for AJC services over non-veterans. </a:t>
            </a:r>
          </a:p>
          <a:p>
            <a:r>
              <a:rPr lang="en-US" sz="1100" b="0" i="0" u="none" strike="noStrike" baseline="0" dirty="0">
                <a:solidFill>
                  <a:srgbClr val="000000"/>
                </a:solidFill>
              </a:rPr>
              <a:t>o </a:t>
            </a:r>
            <a:r>
              <a:rPr lang="en-US" sz="1100" b="1" i="0" u="none" strike="noStrike" baseline="0" dirty="0">
                <a:solidFill>
                  <a:srgbClr val="000000"/>
                </a:solidFill>
              </a:rPr>
              <a:t>VA Vet Centers </a:t>
            </a:r>
            <a:r>
              <a:rPr lang="en-US" sz="1100" b="0" i="0" u="none" strike="noStrike" baseline="0" dirty="0">
                <a:solidFill>
                  <a:srgbClr val="000000"/>
                </a:solidFill>
              </a:rPr>
              <a:t>provide counseling as a confidential resource to you and your family as you transition. </a:t>
            </a:r>
          </a:p>
          <a:p>
            <a:r>
              <a:rPr lang="en-US" sz="1100" b="0" i="0" u="none" strike="noStrike" baseline="0" dirty="0">
                <a:solidFill>
                  <a:srgbClr val="000000"/>
                </a:solidFill>
              </a:rPr>
              <a:t>o </a:t>
            </a:r>
            <a:r>
              <a:rPr lang="en-US" sz="1100" b="1" i="0" u="none" strike="noStrike" baseline="0" dirty="0">
                <a:solidFill>
                  <a:srgbClr val="000000"/>
                </a:solidFill>
              </a:rPr>
              <a:t>Military OneSource </a:t>
            </a:r>
            <a:r>
              <a:rPr lang="en-US" sz="1100" b="0" i="0" u="none" strike="noStrike" baseline="0" dirty="0">
                <a:solidFill>
                  <a:srgbClr val="000000"/>
                </a:solidFill>
              </a:rPr>
              <a:t>is a DoD information, referral, and assistance program providing confidential services worldwide, 7 days a week, 24 hours a day, at no cost to you, up to 365-days post-transition; within Military One Source there is an area specifically for transitioning 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o </a:t>
            </a: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Military and Veteran Service Organizations (MSO/VSO)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provide advocacy, education, and other support for the unique issues facing Veterans. Reference any VSO/MSO available on your installation or in your area that you work with. </a:t>
            </a:r>
          </a:p>
          <a:p>
            <a:r>
              <a:rPr lang="en-US" sz="1100" b="1" i="0" u="none" strike="noStrike" baseline="0" dirty="0">
                <a:solidFill>
                  <a:srgbClr val="000000"/>
                </a:solidFill>
              </a:rPr>
              <a:t>COUNSELOR NOTE: Military One Source is available to Coast Guard active duty for 365-days post-separation or retirement. Prior to separation, Coast Guard may utilize CGSUPRT.COM for their referral and assistance. </a:t>
            </a:r>
            <a:endParaRPr lang="en-US" sz="1100" b="0" i="0" u="none" strike="noStrike" baseline="0" dirty="0">
              <a:solidFill>
                <a:srgbClr val="000000"/>
              </a:solidFill>
            </a:endParaRPr>
          </a:p>
          <a:p>
            <a:r>
              <a:rPr lang="en-US" sz="1100" b="0" i="0" u="none" strike="noStrike" baseline="0" dirty="0">
                <a:solidFill>
                  <a:srgbClr val="000000"/>
                </a:solidFill>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31</a:t>
            </a:fld>
            <a:endParaRPr lang="en-US" dirty="0"/>
          </a:p>
        </p:txBody>
      </p:sp>
    </p:spTree>
    <p:extLst>
      <p:ext uri="{BB962C8B-B14F-4D97-AF65-F5344CB8AC3E}">
        <p14:creationId xmlns:p14="http://schemas.microsoft.com/office/powerpoint/2010/main" val="30356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TAP is an inter-agency program, and each agency provides support to the transition program though development and delivery of the curriculum and maintaining websites to support transitioning service members and veterans. </a:t>
            </a:r>
          </a:p>
          <a:p>
            <a:endParaRPr lang="en-US" sz="1100" b="0" i="0" u="none" strike="noStrike" baseline="0" dirty="0">
              <a:solidFill>
                <a:srgbClr val="000000"/>
              </a:solidFill>
            </a:endParaRPr>
          </a:p>
          <a:p>
            <a:r>
              <a:rPr lang="en-US" sz="1100" b="0" i="0" u="none" strike="noStrike" baseline="0" dirty="0">
                <a:solidFill>
                  <a:srgbClr val="000000"/>
                </a:solidFill>
              </a:rPr>
              <a:t>• DoD TAP— Includes a DoD agency who supports TAP by developing the curriculum and providing guidance and policy; </a:t>
            </a:r>
          </a:p>
          <a:p>
            <a:r>
              <a:rPr lang="en-US" sz="1100" b="0" i="0" u="none" strike="noStrike" baseline="0" dirty="0">
                <a:solidFill>
                  <a:srgbClr val="000000"/>
                </a:solidFill>
              </a:rPr>
              <a:t>And the services who implement TAP as best fits their culture and through delivery of the curriculum.</a:t>
            </a:r>
          </a:p>
          <a:p>
            <a:endParaRPr lang="en-US" sz="1100" b="0" i="0" u="none" strike="noStrike" baseline="0" dirty="0">
              <a:solidFill>
                <a:srgbClr val="000000"/>
              </a:solidFill>
            </a:endParaRPr>
          </a:p>
          <a:p>
            <a:r>
              <a:rPr lang="en-US" sz="1100" b="0" i="0" u="none" strike="noStrike" baseline="0" dirty="0">
                <a:solidFill>
                  <a:srgbClr val="000000"/>
                </a:solidFill>
              </a:rPr>
              <a:t>• </a:t>
            </a:r>
            <a:r>
              <a:rPr lang="en-US" sz="1100" b="1" i="0" u="none" strike="noStrike" baseline="0" dirty="0">
                <a:solidFill>
                  <a:srgbClr val="000000"/>
                </a:solidFill>
              </a:rPr>
              <a:t>DOL VETS</a:t>
            </a:r>
            <a:r>
              <a:rPr lang="en-US" sz="1100" b="0" i="0" u="none" strike="noStrike" baseline="0" dirty="0">
                <a:solidFill>
                  <a:srgbClr val="000000"/>
                </a:solidFill>
              </a:rPr>
              <a:t>—Provides Employment Fundaments for Career Transition, Employment Workshop, and Career and Credential Exploration. Also by maintaining the DOL Vets website, which provides resources on: </a:t>
            </a:r>
          </a:p>
          <a:p>
            <a:r>
              <a:rPr lang="en-US" sz="1100" b="0" i="0" u="none" strike="noStrike" baseline="0" dirty="0">
                <a:solidFill>
                  <a:srgbClr val="000000"/>
                </a:solidFill>
              </a:rPr>
              <a:t>o Employment, Apprenticeships, Veterans Preference, Employment Resources for Spouses </a:t>
            </a:r>
          </a:p>
          <a:p>
            <a:endParaRPr lang="en-US" sz="1100" b="0" i="0" u="none" strike="noStrike" baseline="0" dirty="0">
              <a:solidFill>
                <a:srgbClr val="000000"/>
              </a:solidFill>
            </a:endParaRPr>
          </a:p>
          <a:p>
            <a:r>
              <a:rPr lang="en-US" sz="1100" b="0" i="0" u="none" strike="noStrike" baseline="0" dirty="0">
                <a:solidFill>
                  <a:srgbClr val="000000"/>
                </a:solidFill>
              </a:rPr>
              <a:t>• </a:t>
            </a:r>
            <a:r>
              <a:rPr lang="en-US" sz="1100" b="1" i="0" u="none" strike="noStrike" baseline="0" dirty="0">
                <a:solidFill>
                  <a:srgbClr val="000000"/>
                </a:solidFill>
              </a:rPr>
              <a:t>VA Veteran Resources</a:t>
            </a:r>
            <a:r>
              <a:rPr lang="en-US" sz="1100" b="0" i="0" u="none" strike="noStrike" baseline="0" dirty="0">
                <a:solidFill>
                  <a:srgbClr val="000000"/>
                </a:solidFill>
              </a:rPr>
              <a:t>—Provides VA Benefits and Services and maintains the VA website which is the entrance portal for all VA-related benefits and resources. </a:t>
            </a:r>
          </a:p>
          <a:p>
            <a:endParaRPr lang="en-US" sz="1100" b="0" i="0" u="none" strike="noStrike" baseline="0" dirty="0">
              <a:solidFill>
                <a:srgbClr val="000000"/>
              </a:solidFill>
            </a:endParaRPr>
          </a:p>
          <a:p>
            <a:r>
              <a:rPr lang="en-US" sz="1100" b="0" i="0" u="none" strike="noStrike" baseline="0" dirty="0">
                <a:solidFill>
                  <a:srgbClr val="0462C1"/>
                </a:solidFill>
              </a:rPr>
              <a:t>• </a:t>
            </a:r>
            <a:r>
              <a:rPr lang="en-US" sz="1100" b="1" i="0" u="none" strike="noStrike" baseline="0" dirty="0">
                <a:solidFill>
                  <a:srgbClr val="000000"/>
                </a:solidFill>
              </a:rPr>
              <a:t>SBA Office of Veterans Business Development (OVBD)</a:t>
            </a:r>
            <a:r>
              <a:rPr lang="en-US" sz="1100" b="0" i="0" u="none" strike="noStrike" baseline="0" dirty="0">
                <a:solidFill>
                  <a:srgbClr val="000000"/>
                </a:solidFill>
              </a:rPr>
              <a:t>—Provides the Boots to Business curriculum and provides support for small business programs for Veterans and their families or survivors through the OVBD website. </a:t>
            </a:r>
          </a:p>
          <a:p>
            <a:r>
              <a:rPr lang="en-US" sz="1100" b="0" i="0" u="none" strike="noStrike" baseline="0" dirty="0">
                <a:solidFill>
                  <a:srgbClr val="000000"/>
                </a:solidFill>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007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19CA85-8CBC-44C3-9345-73621B478D49}" type="slidenum">
              <a:rPr lang="en-US" smtClean="0"/>
              <a:t>33</a:t>
            </a:fld>
            <a:endParaRPr lang="en-US" dirty="0"/>
          </a:p>
        </p:txBody>
      </p:sp>
    </p:spTree>
    <p:extLst>
      <p:ext uri="{BB962C8B-B14F-4D97-AF65-F5344CB8AC3E}">
        <p14:creationId xmlns:p14="http://schemas.microsoft.com/office/powerpoint/2010/main" val="1265469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97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This STEP will </a:t>
            </a:r>
            <a:r>
              <a:rPr lang="en-US" sz="1100" b="1" i="0" u="none" strike="noStrike" baseline="0" dirty="0">
                <a:solidFill>
                  <a:srgbClr val="000000"/>
                </a:solidFill>
              </a:rPr>
              <a:t>only </a:t>
            </a:r>
            <a:r>
              <a:rPr lang="en-US" sz="1100" b="0" i="0" u="none" strike="noStrike" baseline="0" dirty="0">
                <a:solidFill>
                  <a:srgbClr val="000000"/>
                </a:solidFill>
              </a:rPr>
              <a:t>highlight a few of the benefits provided by VA, many of which are time sensitive and may need attention prior to attending the VA Benefits and Services brief. </a:t>
            </a:r>
          </a:p>
          <a:p>
            <a:r>
              <a:rPr lang="en-US" sz="1100" b="0" i="0" u="none" strike="noStrike" baseline="0" dirty="0">
                <a:solidFill>
                  <a:srgbClr val="000000"/>
                </a:solidFill>
              </a:rPr>
              <a:t>• During the VA Benefits and Services Brief, the VA Benefits Advisors will provide greater detail and be able to answer questions. </a:t>
            </a:r>
          </a:p>
          <a:p>
            <a:r>
              <a:rPr lang="en-US" sz="1100" b="0" i="0" u="none" strike="noStrike" baseline="0" dirty="0">
                <a:solidFill>
                  <a:srgbClr val="000000"/>
                </a:solidFill>
              </a:rPr>
              <a:t>• Explain if they have questions about any VA benefit, you can connect them to the installation VA Benefits Advisor for assistance.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35</a:t>
            </a:fld>
            <a:endParaRPr lang="en-US" dirty="0"/>
          </a:p>
        </p:txBody>
      </p:sp>
    </p:spTree>
    <p:extLst>
      <p:ext uri="{BB962C8B-B14F-4D97-AF65-F5344CB8AC3E}">
        <p14:creationId xmlns:p14="http://schemas.microsoft.com/office/powerpoint/2010/main" val="2503814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VA Benefits and Services (VABS) brief will cover a vast array of benefits and resources available from the VA, including but not limited to the topics listed on the slide. </a:t>
            </a:r>
          </a:p>
          <a:p>
            <a:endParaRPr lang="en-US" sz="1100" b="0" i="0" u="none" strike="noStrike" baseline="0" dirty="0">
              <a:solidFill>
                <a:srgbClr val="000000"/>
              </a:solidFill>
            </a:endParaRPr>
          </a:p>
          <a:p>
            <a:r>
              <a:rPr lang="en-US" sz="1100" b="0" i="0" u="none" strike="noStrike" baseline="0" dirty="0">
                <a:solidFill>
                  <a:srgbClr val="000000"/>
                </a:solidFill>
              </a:rPr>
              <a:t>• </a:t>
            </a:r>
            <a:r>
              <a:rPr lang="en-US" sz="1100" b="1" i="0" u="none" strike="noStrike" baseline="0" dirty="0">
                <a:solidFill>
                  <a:srgbClr val="000000"/>
                </a:solidFill>
              </a:rPr>
              <a:t>Do not expand on the topics on this list </a:t>
            </a:r>
            <a:r>
              <a:rPr lang="en-US" sz="1100" b="0" i="0" u="none" strike="noStrike" baseline="0" dirty="0">
                <a:solidFill>
                  <a:srgbClr val="000000"/>
                </a:solidFill>
              </a:rPr>
              <a:t>as VA information changes frequently and details about VA programs will be presented during VABS and not during Pre-Separation Counseling.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762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47152"/>
            <a:ext cx="5486400" cy="3864509"/>
          </a:xfrm>
        </p:spPr>
        <p:txBody>
          <a:bodyPr/>
          <a:lstStyle/>
          <a:p>
            <a:pPr marL="171450" indent="-171450">
              <a:buFont typeface="Arial" panose="020B0604020202020204" pitchFamily="34" charset="0"/>
              <a:buChar char="•"/>
            </a:pPr>
            <a:r>
              <a:rPr lang="en-US" sz="1100" b="0" i="0" u="none" strike="noStrike" baseline="0" dirty="0">
                <a:solidFill>
                  <a:srgbClr val="000000"/>
                </a:solidFill>
              </a:rPr>
              <a:t>Please be sure to include your health assessment part A or the claim will not be processes.</a:t>
            </a:r>
          </a:p>
          <a:p>
            <a:pPr marL="171450" indent="-171450">
              <a:buFont typeface="Arial" panose="020B0604020202020204" pitchFamily="34" charset="0"/>
              <a:buChar char="•"/>
            </a:pPr>
            <a:r>
              <a:rPr lang="en-US" sz="1100" b="0" i="0" u="none" strike="noStrike" baseline="0" dirty="0">
                <a:solidFill>
                  <a:srgbClr val="000000"/>
                </a:solidFill>
              </a:rPr>
              <a:t>If making an appointment with local VA offices MUST CALL, email is no longer accepted. </a:t>
            </a:r>
          </a:p>
          <a:p>
            <a:endParaRPr lang="en-US" sz="1100" b="0" i="0" u="none" strike="noStrike" baseline="0" dirty="0">
              <a:solidFill>
                <a:srgbClr val="000000"/>
              </a:solidFill>
            </a:endParaRPr>
          </a:p>
          <a:p>
            <a:r>
              <a:rPr lang="en-US" sz="1100" b="0" i="0" u="none" strike="noStrike" baseline="0" dirty="0">
                <a:solidFill>
                  <a:srgbClr val="000000"/>
                </a:solidFill>
              </a:rPr>
              <a:t>During the mandatory VABS brief, an in-depth discussion is provided on VA disability. It will include:</a:t>
            </a:r>
          </a:p>
          <a:p>
            <a:r>
              <a:rPr lang="en-US" sz="1100" b="0" i="0" u="none" strike="noStrike" baseline="0" dirty="0">
                <a:solidFill>
                  <a:srgbClr val="000000"/>
                </a:solidFill>
              </a:rPr>
              <a:t> o Navigation of the VA website for filing a claim. </a:t>
            </a:r>
          </a:p>
          <a:p>
            <a:r>
              <a:rPr lang="en-US" sz="1100" b="0" i="0" u="none" strike="noStrike" baseline="0" dirty="0">
                <a:solidFill>
                  <a:srgbClr val="000000"/>
                </a:solidFill>
              </a:rPr>
              <a:t>o Documentation required to submit when filing your claim. </a:t>
            </a:r>
          </a:p>
          <a:p>
            <a:r>
              <a:rPr lang="en-US" sz="1100" b="0" i="0" u="none" strike="noStrike" baseline="0" dirty="0">
                <a:solidFill>
                  <a:srgbClr val="000000"/>
                </a:solidFill>
              </a:rPr>
              <a:t>o Benefits Delivery at Discharge (BDD) </a:t>
            </a:r>
          </a:p>
          <a:p>
            <a:r>
              <a:rPr lang="en-US" sz="1100" b="0" i="0" u="none" strike="noStrike" baseline="0" dirty="0">
                <a:solidFill>
                  <a:srgbClr val="000000"/>
                </a:solidFill>
              </a:rPr>
              <a:t>o Ways to file a claim to include BDD </a:t>
            </a:r>
          </a:p>
          <a:p>
            <a:r>
              <a:rPr lang="en-US" sz="1100" b="0" i="0" u="none" strike="noStrike" baseline="0" dirty="0">
                <a:solidFill>
                  <a:srgbClr val="000000"/>
                </a:solidFill>
              </a:rPr>
              <a:t>▪ </a:t>
            </a:r>
            <a:r>
              <a:rPr lang="en-US" sz="1100" b="1" i="0" u="none" strike="noStrike" baseline="0" dirty="0">
                <a:solidFill>
                  <a:srgbClr val="000000"/>
                </a:solidFill>
              </a:rPr>
              <a:t>For BDD, the completed claim or application must be SUBMITTED between 180-90 days prior to separation</a:t>
            </a:r>
            <a:r>
              <a:rPr lang="en-US" sz="1100" b="0" i="0" u="none" strike="noStrike" baseline="0" dirty="0">
                <a:solidFill>
                  <a:srgbClr val="000000"/>
                </a:solidFill>
              </a:rPr>
              <a:t>. ▪ For submission to occur between 180-90 days, the service member needs to start gathering the necessary medical documentation as early as </a:t>
            </a:r>
            <a:r>
              <a:rPr lang="en-US" sz="1100" b="1" i="0" u="none" strike="noStrike" baseline="0" dirty="0">
                <a:solidFill>
                  <a:srgbClr val="000000"/>
                </a:solidFill>
              </a:rPr>
              <a:t>12 – 18 months </a:t>
            </a:r>
            <a:r>
              <a:rPr lang="en-US" sz="1100" b="0" i="0" u="none" strike="noStrike" baseline="0" dirty="0">
                <a:solidFill>
                  <a:srgbClr val="000000"/>
                </a:solidFill>
              </a:rPr>
              <a:t>prior to separation due to necessary appointments to complete the application. </a:t>
            </a:r>
          </a:p>
          <a:p>
            <a:r>
              <a:rPr lang="en-US" sz="1100" b="0" i="0" u="none" strike="noStrike" baseline="0" dirty="0">
                <a:solidFill>
                  <a:srgbClr val="000000"/>
                </a:solidFill>
              </a:rPr>
              <a:t>▪ No other VA disability has this time requirement. Those interested in pursuing BDD should speak with a VA Benefits Advisor as soon as possible to determine if they meet the requirements and understand the timeline. </a:t>
            </a:r>
          </a:p>
          <a:p>
            <a:endParaRPr lang="en-US" sz="1200" b="0" i="0" u="none" strike="noStrike" baseline="0" dirty="0">
              <a:solidFill>
                <a:srgbClr val="000000"/>
              </a:solidFill>
              <a:latin typeface="Verdana" panose="020B0604030504040204" pitchFamily="34" charset="0"/>
            </a:endParaRPr>
          </a:p>
          <a:p>
            <a:endParaRPr lang="en-US" sz="1200" b="0" i="0" u="none" strike="noStrike" baseline="0" dirty="0">
              <a:solidFill>
                <a:srgbClr val="000000"/>
              </a:solidFill>
              <a:latin typeface="Verdana" panose="020B0604030504040204" pitchFamily="34" charset="0"/>
            </a:endParaRPr>
          </a:p>
          <a:p>
            <a:endParaRPr lang="en-US" sz="12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37</a:t>
            </a:fld>
            <a:endParaRPr lang="en-US" dirty="0"/>
          </a:p>
        </p:txBody>
      </p:sp>
    </p:spTree>
    <p:extLst>
      <p:ext uri="{BB962C8B-B14F-4D97-AF65-F5344CB8AC3E}">
        <p14:creationId xmlns:p14="http://schemas.microsoft.com/office/powerpoint/2010/main" val="2798060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VA education benefits will be discussed in detail during VABS and during the DoD Education Track: Managing Your Education. </a:t>
            </a:r>
          </a:p>
          <a:p>
            <a:r>
              <a:rPr lang="en-US" sz="1100" b="0" i="0" u="none" strike="noStrike" baseline="0" dirty="0">
                <a:solidFill>
                  <a:srgbClr val="000000"/>
                </a:solidFill>
              </a:rPr>
              <a:t>• This is about transferred education benefits. </a:t>
            </a:r>
          </a:p>
          <a:p>
            <a:r>
              <a:rPr lang="en-US" sz="1100" b="0" i="0" u="none" strike="noStrike" baseline="0" dirty="0">
                <a:solidFill>
                  <a:srgbClr val="000000"/>
                </a:solidFill>
              </a:rPr>
              <a:t>• </a:t>
            </a:r>
            <a:r>
              <a:rPr lang="en-US" sz="1100" b="1" i="0" u="none" strike="noStrike" baseline="0" dirty="0">
                <a:solidFill>
                  <a:srgbClr val="000000"/>
                </a:solidFill>
              </a:rPr>
              <a:t>ASK: Has anyone transferred their GI Bill benefits to a spouse or children? </a:t>
            </a:r>
            <a:r>
              <a:rPr lang="en-US" sz="1100" b="0" i="0" u="none" strike="noStrike" baseline="0" dirty="0">
                <a:solidFill>
                  <a:srgbClr val="000000"/>
                </a:solidFill>
              </a:rPr>
              <a:t>o </a:t>
            </a:r>
            <a:r>
              <a:rPr lang="en-US" sz="1100" b="1" i="0" u="none" strike="noStrike" baseline="0" dirty="0">
                <a:solidFill>
                  <a:srgbClr val="000000"/>
                </a:solidFill>
              </a:rPr>
              <a:t>If yes </a:t>
            </a:r>
            <a:r>
              <a:rPr lang="en-US" sz="1100" b="0" i="0" u="none" strike="noStrike" baseline="0" dirty="0">
                <a:solidFill>
                  <a:srgbClr val="000000"/>
                </a:solidFill>
              </a:rPr>
              <a:t>– ask if they have checked </a:t>
            </a:r>
            <a:r>
              <a:rPr lang="en-US" sz="1100" b="0" i="0" u="none" strike="noStrike" baseline="0" dirty="0" err="1">
                <a:solidFill>
                  <a:srgbClr val="000000"/>
                </a:solidFill>
              </a:rPr>
              <a:t>milConnect</a:t>
            </a:r>
            <a:r>
              <a:rPr lang="en-US" sz="1100" b="0" i="0" u="none" strike="noStrike" baseline="0" dirty="0">
                <a:solidFill>
                  <a:srgbClr val="000000"/>
                </a:solidFill>
              </a:rPr>
              <a:t> to ensure their separation date is </a:t>
            </a:r>
            <a:r>
              <a:rPr lang="en-US" sz="1100" b="1" i="0" u="none" strike="noStrike" baseline="0" dirty="0">
                <a:solidFill>
                  <a:srgbClr val="000000"/>
                </a:solidFill>
              </a:rPr>
              <a:t>AFTER </a:t>
            </a:r>
            <a:r>
              <a:rPr lang="en-US" sz="1100" b="0" i="0" u="none" strike="noStrike" baseline="0" dirty="0">
                <a:solidFill>
                  <a:srgbClr val="000000"/>
                </a:solidFill>
              </a:rPr>
              <a:t>the obligation is complete? The Obligation End Date is shown at the top of the page under “Sponsor” and on the “Approval Form.” </a:t>
            </a:r>
          </a:p>
          <a:p>
            <a:r>
              <a:rPr lang="en-US" sz="1100" b="0" i="0" u="none" strike="noStrike" baseline="0" dirty="0">
                <a:solidFill>
                  <a:srgbClr val="000000"/>
                </a:solidFill>
              </a:rPr>
              <a:t>o </a:t>
            </a:r>
            <a:r>
              <a:rPr lang="en-US" sz="1100" b="1" i="0" u="none" strike="noStrike" baseline="0" dirty="0">
                <a:solidFill>
                  <a:srgbClr val="000000"/>
                </a:solidFill>
              </a:rPr>
              <a:t>STRESS that failure to complete the obligated service before separating will likely require any benefits that were used to be repaid in full. </a:t>
            </a:r>
            <a:endParaRPr lang="en-US" sz="1100" b="0" i="0" u="none" strike="noStrike" baseline="0" dirty="0">
              <a:solidFill>
                <a:srgbClr val="000000"/>
              </a:solidFill>
            </a:endParaRPr>
          </a:p>
          <a:p>
            <a:r>
              <a:rPr lang="en-US" sz="1100" b="0" i="0" u="none" strike="noStrike" baseline="0" dirty="0">
                <a:solidFill>
                  <a:srgbClr val="000000"/>
                </a:solidFill>
              </a:rPr>
              <a:t>o </a:t>
            </a:r>
            <a:r>
              <a:rPr lang="en-US" sz="1100" b="1" i="0" u="none" strike="noStrike" baseline="0" dirty="0">
                <a:solidFill>
                  <a:srgbClr val="000000"/>
                </a:solidFill>
              </a:rPr>
              <a:t>If no </a:t>
            </a:r>
            <a:r>
              <a:rPr lang="en-US" sz="1100" b="0" i="0" u="none" strike="noStrike" baseline="0" dirty="0">
                <a:solidFill>
                  <a:srgbClr val="000000"/>
                </a:solidFill>
              </a:rPr>
              <a:t>– let them know this is meant at a retention tool. As such, it is only available after 6 years of service and incurs a four-year obligation. If they do, they may need to reenlist or withdraw their separation/retirement papers. </a:t>
            </a:r>
          </a:p>
          <a:p>
            <a:endParaRPr lang="en-US" sz="12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851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State VA Offices are there to assist with a wide range of county, state, and federal benefits related to education, employment, finance, health care, housing, legal assistance, recreation, taxes, and more. </a:t>
            </a:r>
          </a:p>
          <a:p>
            <a:r>
              <a:rPr lang="en-US" sz="1100" b="0" i="0" u="none" strike="noStrike" baseline="0" dirty="0">
                <a:solidFill>
                  <a:srgbClr val="000000"/>
                </a:solidFill>
              </a:rPr>
              <a:t>• Each State manages its own State VA Office and benefit programs; therefore, some State VA Offices have a greater ability to assist. </a:t>
            </a:r>
          </a:p>
          <a:p>
            <a:r>
              <a:rPr lang="en-US" sz="1100" b="0" i="0" u="none" strike="noStrike" baseline="0" dirty="0">
                <a:solidFill>
                  <a:srgbClr val="000000"/>
                </a:solidFill>
              </a:rPr>
              <a:t>• For more information on a specific state’s VA benefits, visit </a:t>
            </a:r>
            <a:r>
              <a:rPr lang="en-US" sz="1100" b="0" i="0" u="none" strike="noStrike" baseline="0" dirty="0">
                <a:solidFill>
                  <a:srgbClr val="0462C1"/>
                </a:solidFill>
              </a:rPr>
              <a:t>https://www.va.gov/statedva.htm</a:t>
            </a:r>
            <a:r>
              <a:rPr lang="en-US" sz="1100" b="0" i="0" u="none" strike="noStrike" baseline="0" dirty="0">
                <a:solidFill>
                  <a:srgbClr val="000000"/>
                </a:solidFill>
              </a:rPr>
              <a:t>. Click on a state for the locations of State VA Offices. </a:t>
            </a:r>
          </a:p>
          <a:p>
            <a:r>
              <a:rPr lang="en-US" sz="1100" b="0" i="0" u="none" strike="noStrike" baseline="0" dirty="0">
                <a:solidFill>
                  <a:srgbClr val="000000"/>
                </a:solidFill>
              </a:rPr>
              <a:t>• </a:t>
            </a:r>
            <a:r>
              <a:rPr lang="en-US" sz="1100" b="1" i="0" u="none" strike="noStrike" baseline="0" dirty="0">
                <a:solidFill>
                  <a:srgbClr val="000000"/>
                </a:solidFill>
              </a:rPr>
              <a:t>FACILITATOR NOTE: </a:t>
            </a:r>
            <a:r>
              <a:rPr lang="en-US" sz="1100" b="0" i="0" u="none" strike="noStrike" baseline="0" dirty="0">
                <a:solidFill>
                  <a:srgbClr val="000000"/>
                </a:solidFill>
              </a:rPr>
              <a:t>Know the State VA benefits in your state. If you know the VA State Reps in your area, provide their contact information.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75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a:t>
            </a:fld>
            <a:endParaRPr lang="en-US" dirty="0"/>
          </a:p>
        </p:txBody>
      </p:sp>
    </p:spTree>
    <p:extLst>
      <p:ext uri="{BB962C8B-B14F-4D97-AF65-F5344CB8AC3E}">
        <p14:creationId xmlns:p14="http://schemas.microsoft.com/office/powerpoint/2010/main" val="3151488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Service members will receive phone call from the VA three times during the first year of separation around 90, 180, and 365 days after separation. </a:t>
            </a:r>
          </a:p>
          <a:p>
            <a:r>
              <a:rPr lang="en-US" sz="1100" b="0" i="0" u="none" strike="noStrike" baseline="0" dirty="0">
                <a:solidFill>
                  <a:srgbClr val="000000"/>
                </a:solidFill>
              </a:rPr>
              <a:t>• In addition to the three phone calls, newly separated veterans receive reminder emails about upcoming calls with links to resources. </a:t>
            </a:r>
          </a:p>
          <a:p>
            <a:r>
              <a:rPr lang="en-US" sz="1100" b="0" i="0" u="none" strike="noStrike" baseline="0" dirty="0">
                <a:solidFill>
                  <a:srgbClr val="000000"/>
                </a:solidFill>
              </a:rPr>
              <a:t>• To ensure receipt of these phone call/email, encourage service members to update their contact information at VA.gov prior to transition.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40</a:t>
            </a:fld>
            <a:endParaRPr lang="en-US" dirty="0"/>
          </a:p>
        </p:txBody>
      </p:sp>
    </p:spTree>
    <p:extLst>
      <p:ext uri="{BB962C8B-B14F-4D97-AF65-F5344CB8AC3E}">
        <p14:creationId xmlns:p14="http://schemas.microsoft.com/office/powerpoint/2010/main" val="3138116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17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9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43</a:t>
            </a:fld>
            <a:endParaRPr lang="en-US" dirty="0"/>
          </a:p>
        </p:txBody>
      </p:sp>
    </p:spTree>
    <p:extLst>
      <p:ext uri="{BB962C8B-B14F-4D97-AF65-F5344CB8AC3E}">
        <p14:creationId xmlns:p14="http://schemas.microsoft.com/office/powerpoint/2010/main" val="3246686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47153"/>
            <a:ext cx="5486400" cy="4330040"/>
          </a:xfrm>
        </p:spPr>
        <p:txBody>
          <a:bodyPr/>
          <a:lstStyle/>
          <a:p>
            <a:r>
              <a:rPr lang="en-US" sz="1100" b="0" i="0" u="none" strike="noStrike" baseline="0" dirty="0">
                <a:solidFill>
                  <a:srgbClr val="000000"/>
                </a:solidFill>
              </a:rPr>
              <a:t>Service members are required to complete a SHPE or SHA if they have served 180 days on active duty or 30 days in a contingency operation. </a:t>
            </a:r>
            <a:r>
              <a:rPr lang="en-US" sz="1100" b="1" i="0" u="none" strike="noStrike" baseline="0" dirty="0">
                <a:solidFill>
                  <a:srgbClr val="000000"/>
                </a:solidFill>
              </a:rPr>
              <a:t>If a service member is applying for disability, the DoD will accept the SHA—no need to complete both. RECOMMEND THEY DO COMPLETE BOTH – The SHA (VA) is done 6-8 months out with the SHPE closer to separation date, SM will have the option to document additional items that may not have been at the SHA. </a:t>
            </a:r>
            <a:endParaRPr lang="en-US" sz="1100" b="0" i="0" u="none" strike="noStrike" baseline="0" dirty="0">
              <a:solidFill>
                <a:srgbClr val="000000"/>
              </a:solidFill>
            </a:endParaRPr>
          </a:p>
          <a:p>
            <a:r>
              <a:rPr lang="en-US" sz="1100" b="0" i="0" u="none" strike="noStrike" baseline="0" dirty="0">
                <a:solidFill>
                  <a:srgbClr val="000000"/>
                </a:solidFill>
              </a:rPr>
              <a:t>• The SHPE and SHA facilitate: </a:t>
            </a:r>
          </a:p>
          <a:p>
            <a:r>
              <a:rPr lang="en-US" sz="1100" b="0" i="0" u="none" strike="noStrike" baseline="0" dirty="0">
                <a:solidFill>
                  <a:srgbClr val="000000"/>
                </a:solidFill>
              </a:rPr>
              <a:t>o Documentation in the Service Treatment Record (STR) of the health status of separating service members </a:t>
            </a:r>
          </a:p>
          <a:p>
            <a:r>
              <a:rPr lang="en-US" sz="1100" b="0" i="0" u="none" strike="noStrike" baseline="0" dirty="0">
                <a:solidFill>
                  <a:srgbClr val="000000"/>
                </a:solidFill>
              </a:rPr>
              <a:t>o Assistance in the transfer of care from the DoD to the VA </a:t>
            </a:r>
          </a:p>
          <a:p>
            <a:r>
              <a:rPr lang="en-US" sz="1100" b="0" i="0" u="none" strike="noStrike" baseline="0" dirty="0">
                <a:solidFill>
                  <a:srgbClr val="000000"/>
                </a:solidFill>
              </a:rPr>
              <a:t>It is essential for the STR to be up to date prior to the medical exam to include summaries of any inpatient hospital care and mental health treatment provided during periods of active military service or related to conditions caused by military service. </a:t>
            </a:r>
          </a:p>
          <a:p>
            <a:r>
              <a:rPr lang="en-US" sz="1100" b="0" i="0" u="none" strike="noStrike" baseline="0" dirty="0">
                <a:solidFill>
                  <a:srgbClr val="000000"/>
                </a:solidFill>
              </a:rPr>
              <a:t>• </a:t>
            </a:r>
            <a:r>
              <a:rPr lang="en-US" sz="1100" b="1" i="0" u="none" strike="noStrike" baseline="0" dirty="0">
                <a:solidFill>
                  <a:srgbClr val="000000"/>
                </a:solidFill>
              </a:rPr>
              <a:t>Mental Health Assessment </a:t>
            </a:r>
            <a:r>
              <a:rPr lang="en-US" sz="1100" b="0" i="0" u="none" strike="noStrike" baseline="0" dirty="0">
                <a:solidFill>
                  <a:srgbClr val="000000"/>
                </a:solidFill>
              </a:rPr>
              <a:t>(MHA) is required to complete prior to attending the SHPE or SHA appointment. The results of this online self-assessment will be addressed during the SHPE or Separation Health Assessment (SHA). </a:t>
            </a:r>
          </a:p>
          <a:p>
            <a:r>
              <a:rPr lang="en-US" sz="1100" b="0" i="0" u="none" strike="noStrike" baseline="0" dirty="0">
                <a:solidFill>
                  <a:srgbClr val="000000"/>
                </a:solidFill>
              </a:rPr>
              <a:t>• </a:t>
            </a:r>
            <a:r>
              <a:rPr lang="en-US" sz="1100" b="1" i="0" u="none" strike="noStrike" baseline="0" dirty="0">
                <a:solidFill>
                  <a:srgbClr val="000000"/>
                </a:solidFill>
              </a:rPr>
              <a:t>Tricare online provides a Service Separation page with instructions, forms, and resources to help prepare for the SHPE/SHA. </a:t>
            </a:r>
            <a:endParaRPr lang="en-US" sz="1100" b="0" i="0" u="none" strike="noStrike" baseline="0" dirty="0">
              <a:solidFill>
                <a:srgbClr val="000000"/>
              </a:solidFill>
            </a:endParaRPr>
          </a:p>
          <a:p>
            <a:r>
              <a:rPr lang="en-US" sz="1100" b="0" i="0" u="none" strike="noStrike" baseline="0" dirty="0">
                <a:solidFill>
                  <a:srgbClr val="000000"/>
                </a:solidFill>
              </a:rPr>
              <a:t>FOR RESERVE: </a:t>
            </a:r>
          </a:p>
          <a:p>
            <a:r>
              <a:rPr lang="en-US" sz="1100" b="0" i="0" u="none" strike="noStrike" baseline="0" dirty="0">
                <a:solidFill>
                  <a:srgbClr val="000000"/>
                </a:solidFill>
              </a:rPr>
              <a:t>• Reserve Component service members who deployed within two years </a:t>
            </a:r>
            <a:r>
              <a:rPr lang="en-US" sz="1100" b="1" i="0" u="none" strike="noStrike" baseline="0" dirty="0">
                <a:solidFill>
                  <a:srgbClr val="000000"/>
                </a:solidFill>
              </a:rPr>
              <a:t>may request </a:t>
            </a:r>
            <a:r>
              <a:rPr lang="en-US" sz="1100" b="0" i="0" u="none" strike="noStrike" baseline="0" dirty="0">
                <a:solidFill>
                  <a:srgbClr val="000000"/>
                </a:solidFill>
              </a:rPr>
              <a:t>a SHPE to document duty-related health conditions that may not have been captured during other physical exams. </a:t>
            </a:r>
          </a:p>
          <a:p>
            <a:r>
              <a:rPr lang="en-US" sz="1100" b="0" i="0" u="none" strike="noStrike" baseline="0" dirty="0">
                <a:solidFill>
                  <a:srgbClr val="000000"/>
                </a:solidFill>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198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DoD </a:t>
            </a:r>
            <a:r>
              <a:rPr lang="en-US" sz="1100" b="0" i="0" u="none" strike="noStrike" baseline="0" dirty="0" err="1">
                <a:solidFill>
                  <a:srgbClr val="000000"/>
                </a:solidFill>
              </a:rPr>
              <a:t>inTransition</a:t>
            </a:r>
            <a:r>
              <a:rPr lang="en-US" sz="1100" b="0" i="0" u="none" strike="noStrike" baseline="0" dirty="0">
                <a:solidFill>
                  <a:srgbClr val="000000"/>
                </a:solidFill>
              </a:rPr>
              <a:t> program is specialized coaching and assistance for military members who need access to mental health care. </a:t>
            </a:r>
          </a:p>
          <a:p>
            <a:r>
              <a:rPr lang="en-US" sz="1100" b="0" i="0" u="none" strike="noStrike" baseline="0" dirty="0">
                <a:solidFill>
                  <a:srgbClr val="000000"/>
                </a:solidFill>
              </a:rPr>
              <a:t>• A service member who was seen within the last year for behavioral health, will be automatically enrolled in the program and will be contacted by a counselor. The service member can opt out. </a:t>
            </a:r>
          </a:p>
          <a:p>
            <a:r>
              <a:rPr lang="en-US" sz="1100" b="0" i="0" u="none" strike="noStrike" baseline="0" dirty="0">
                <a:solidFill>
                  <a:srgbClr val="000000"/>
                </a:solidFill>
              </a:rPr>
              <a:t>• </a:t>
            </a:r>
            <a:r>
              <a:rPr lang="en-US" sz="1100" b="0" i="0" u="none" strike="noStrike" baseline="0" dirty="0" err="1">
                <a:solidFill>
                  <a:srgbClr val="000000"/>
                </a:solidFill>
              </a:rPr>
              <a:t>InTransition</a:t>
            </a:r>
            <a:r>
              <a:rPr lang="en-US" sz="1100" b="0" i="0" u="none" strike="noStrike" baseline="0" dirty="0">
                <a:solidFill>
                  <a:srgbClr val="000000"/>
                </a:solidFill>
              </a:rPr>
              <a:t> coaches answer questions about treatment options, provide information about community resources, and secure appointments with a behavioral health provider at the service member’s new location. </a:t>
            </a:r>
          </a:p>
          <a:p>
            <a:r>
              <a:rPr lang="en-US" sz="1100" b="0" i="0" u="none" strike="noStrike" baseline="0" dirty="0">
                <a:solidFill>
                  <a:srgbClr val="000000"/>
                </a:solidFill>
              </a:rPr>
              <a:t>• Available to ALL military members regardless of length of service or discharge status. </a:t>
            </a:r>
          </a:p>
          <a:p>
            <a:endParaRPr lang="en-US" sz="1200" b="0" i="0" u="none" strike="noStrike" baseline="0" dirty="0">
              <a:solidFill>
                <a:srgbClr val="000000"/>
              </a:solidFill>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305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Veterans/Military Crisis Line is a Toll-free, confidential resource that connects service members and veterans and their families and friends with qualified VA responders for support when issues reach a crisis point, even if it is not a suicidal crisis. </a:t>
            </a:r>
          </a:p>
          <a:p>
            <a:endParaRPr lang="en-US" sz="1100" b="0" i="0" u="none" strike="noStrike" baseline="0" dirty="0">
              <a:solidFill>
                <a:srgbClr val="000000"/>
              </a:solidFill>
            </a:endParaRPr>
          </a:p>
          <a:p>
            <a:r>
              <a:rPr lang="en-US" sz="1100" b="0" i="0" u="none" strike="noStrike" baseline="0" dirty="0">
                <a:solidFill>
                  <a:srgbClr val="000000"/>
                </a:solidFill>
              </a:rPr>
              <a:t>• Receive free, confidential support 24 hours a day, 7 days a week, 365 days a year. </a:t>
            </a:r>
          </a:p>
          <a:p>
            <a:endParaRPr lang="en-US" sz="1100" b="0" i="0" u="none" strike="noStrike" baseline="0" dirty="0">
              <a:solidFill>
                <a:srgbClr val="000000"/>
              </a:solidFill>
            </a:endParaRPr>
          </a:p>
          <a:p>
            <a:r>
              <a:rPr lang="en-US" sz="1100" b="0" i="0" u="none" strike="noStrike" baseline="0" dirty="0">
                <a:solidFill>
                  <a:srgbClr val="000000"/>
                </a:solidFill>
              </a:rPr>
              <a:t>• Do not need to be registered with the VA or enrolled in VA health care. </a:t>
            </a:r>
          </a:p>
          <a:p>
            <a:r>
              <a:rPr lang="en-US" sz="1200" b="0" i="0" u="none" strike="noStrike" baseline="0" dirty="0">
                <a:solidFill>
                  <a:srgbClr val="000000"/>
                </a:solidFill>
                <a:latin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640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Sexual Assault Response Coordinator or SAPR Victim Advocate for those who have been victims of Military Sexual Trauma (MST) to include: o Sexual harassment </a:t>
            </a:r>
          </a:p>
          <a:p>
            <a:r>
              <a:rPr lang="en-US" sz="1100" b="0" i="0" u="none" strike="noStrike" baseline="0" dirty="0">
                <a:solidFill>
                  <a:srgbClr val="000000"/>
                </a:solidFill>
              </a:rPr>
              <a:t>o Sexual assault </a:t>
            </a:r>
          </a:p>
          <a:p>
            <a:r>
              <a:rPr lang="it-IT" sz="1100" b="0" i="0" u="none" strike="noStrike" baseline="0" dirty="0">
                <a:solidFill>
                  <a:srgbClr val="000000"/>
                </a:solidFill>
              </a:rPr>
              <a:t>o Intimate Partner Violence (IPV) </a:t>
            </a:r>
          </a:p>
          <a:p>
            <a:endParaRPr lang="en-US" sz="1100" b="0" i="0" u="none" strike="noStrike" baseline="0" dirty="0">
              <a:solidFill>
                <a:srgbClr val="000000"/>
              </a:solidFill>
            </a:endParaRPr>
          </a:p>
          <a:p>
            <a:r>
              <a:rPr lang="en-US" sz="1100" b="0" i="0" u="none" strike="noStrike" baseline="0" dirty="0">
                <a:solidFill>
                  <a:srgbClr val="000000"/>
                </a:solidFill>
              </a:rPr>
              <a:t>• VA offers services to any veteran that is a victim of MST or IPV, </a:t>
            </a:r>
            <a:r>
              <a:rPr lang="en-US" sz="1100" b="1" i="0" u="none" strike="noStrike" baseline="0" dirty="0">
                <a:solidFill>
                  <a:srgbClr val="000000"/>
                </a:solidFill>
              </a:rPr>
              <a:t>regardless of disability rating. </a:t>
            </a:r>
            <a:endParaRPr lang="en-US" sz="1100" b="0" i="0" u="none" strike="noStrike" baseline="0" dirty="0">
              <a:solidFill>
                <a:srgbClr val="000000"/>
              </a:solidFill>
            </a:endParaRPr>
          </a:p>
          <a:p>
            <a:r>
              <a:rPr lang="en-US" sz="1100" b="0" i="0" u="none" strike="noStrike" baseline="0" dirty="0">
                <a:solidFill>
                  <a:srgbClr val="000000"/>
                </a:solidFill>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47</a:t>
            </a:fld>
            <a:endParaRPr lang="en-US" dirty="0"/>
          </a:p>
        </p:txBody>
      </p:sp>
    </p:spTree>
    <p:extLst>
      <p:ext uri="{BB962C8B-B14F-4D97-AF65-F5344CB8AC3E}">
        <p14:creationId xmlns:p14="http://schemas.microsoft.com/office/powerpoint/2010/main" val="141904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Health care options will vary depending on type of separation. </a:t>
            </a:r>
          </a:p>
          <a:p>
            <a:r>
              <a:rPr lang="en-US" sz="1100" b="0" i="0" u="none" strike="noStrike" baseline="0" dirty="0">
                <a:solidFill>
                  <a:srgbClr val="000000"/>
                </a:solidFill>
              </a:rPr>
              <a:t>• TRICARE is but one option available; types of plans include: </a:t>
            </a:r>
          </a:p>
          <a:p>
            <a:r>
              <a:rPr lang="en-US" sz="1100" b="0" i="0" u="none" strike="noStrike" baseline="0" dirty="0">
                <a:solidFill>
                  <a:srgbClr val="000000"/>
                </a:solidFill>
              </a:rPr>
              <a:t>o TRICARE Prime and Tricare Select – for Retirees; for those retiring from the military but under 65 </a:t>
            </a:r>
          </a:p>
          <a:p>
            <a:r>
              <a:rPr lang="en-US" sz="1100" b="0" i="0" u="none" strike="noStrike" baseline="0" dirty="0">
                <a:solidFill>
                  <a:srgbClr val="000000"/>
                </a:solidFill>
              </a:rPr>
              <a:t>o TRICARE for Life – for those 65 and over to supplement Medicare; Premiums are no longer paid for TRICARE but for Medicare; Medicare premiums are income-based </a:t>
            </a:r>
          </a:p>
          <a:p>
            <a:r>
              <a:rPr lang="en-US" sz="1100" b="0" i="0" u="none" strike="noStrike" baseline="0" dirty="0">
                <a:solidFill>
                  <a:srgbClr val="000000"/>
                </a:solidFill>
              </a:rPr>
              <a:t>o TRICARE Retired Reserve – retired reservists </a:t>
            </a:r>
          </a:p>
          <a:p>
            <a:r>
              <a:rPr lang="en-US" sz="1100" b="0" i="0" u="none" strike="noStrike" baseline="0" dirty="0">
                <a:solidFill>
                  <a:srgbClr val="000000"/>
                </a:solidFill>
              </a:rPr>
              <a:t>o US Family Health Plan - </a:t>
            </a:r>
          </a:p>
          <a:p>
            <a:r>
              <a:rPr lang="en-US" sz="1100" b="0" i="0" u="none" strike="noStrike" baseline="0" dirty="0">
                <a:solidFill>
                  <a:srgbClr val="000000"/>
                </a:solidFill>
              </a:rPr>
              <a:t>o TRICARE Young Adult </a:t>
            </a:r>
          </a:p>
          <a:p>
            <a:endParaRPr lang="en-US" sz="1100" b="0" i="0" u="none" strike="noStrike" baseline="0" dirty="0">
              <a:solidFill>
                <a:srgbClr val="000000"/>
              </a:solidFill>
            </a:endParaRPr>
          </a:p>
          <a:p>
            <a:r>
              <a:rPr lang="en-US" sz="1100" b="0" i="0" u="none" strike="noStrike" baseline="0" dirty="0">
                <a:solidFill>
                  <a:srgbClr val="000000"/>
                </a:solidFill>
              </a:rPr>
              <a:t>• </a:t>
            </a:r>
            <a:r>
              <a:rPr lang="en-US" sz="1100" b="1" i="0" u="none" strike="noStrike" baseline="0" dirty="0">
                <a:solidFill>
                  <a:srgbClr val="000000"/>
                </a:solidFill>
              </a:rPr>
              <a:t>Schedule an appointment with the nearest TRICARE Representative to go over your benefits or visit the TRICARE website’s Plan Finder </a:t>
            </a:r>
            <a:r>
              <a:rPr lang="en-US" sz="1100" b="0" i="0" u="none" strike="noStrike" baseline="0" dirty="0">
                <a:solidFill>
                  <a:srgbClr val="000000"/>
                </a:solidFill>
              </a:rPr>
              <a:t>to learn about options based on your status, including TRICARE options for retirees. The Plan Finder allows you to enter specific information, answers questions and explains your options. </a:t>
            </a:r>
          </a:p>
          <a:p>
            <a:endParaRPr lang="en-US" sz="1100" b="0" i="0" u="none" strike="noStrike" baseline="0" dirty="0">
              <a:solidFill>
                <a:srgbClr val="000000"/>
              </a:solidFill>
            </a:endParaRPr>
          </a:p>
          <a:p>
            <a:r>
              <a:rPr lang="en-US" sz="1100" b="0" i="0" u="none" strike="noStrike" baseline="0" dirty="0">
                <a:solidFill>
                  <a:srgbClr val="000000"/>
                </a:solidFill>
                <a:highlight>
                  <a:srgbClr val="FFFF00"/>
                </a:highlight>
              </a:rPr>
              <a:t>• Retirees who fail to enroll in TRICARE Prime or TRICARE Select and pay the premium </a:t>
            </a:r>
            <a:r>
              <a:rPr lang="en-US" sz="1100" b="1" i="0" u="none" strike="noStrike" baseline="0" dirty="0">
                <a:solidFill>
                  <a:srgbClr val="000000"/>
                </a:solidFill>
                <a:highlight>
                  <a:srgbClr val="FFFF00"/>
                </a:highlight>
              </a:rPr>
              <a:t>may </a:t>
            </a:r>
            <a:r>
              <a:rPr lang="en-US" sz="1100" b="0" i="0" u="none" strike="noStrike" baseline="0" dirty="0">
                <a:solidFill>
                  <a:srgbClr val="000000"/>
                </a:solidFill>
                <a:highlight>
                  <a:srgbClr val="FFFF00"/>
                </a:highlight>
              </a:rPr>
              <a:t>lose all TRICARE coverage and default to direct care, space available only coverage, provided in a military hospital or clinic. Any health care delivered outside of a military facility will not be covered.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9312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If a separating service member needs health insurance, there are some options for Transitional Health Care Benefits: </a:t>
            </a:r>
          </a:p>
          <a:p>
            <a:r>
              <a:rPr lang="en-US" sz="1100" b="0" i="0" u="none" strike="noStrike" baseline="0" dirty="0">
                <a:solidFill>
                  <a:srgbClr val="000000"/>
                </a:solidFill>
              </a:rPr>
              <a:t>• Continued Health Care Benefits Program (CHCBP) o Provides temporary health coverage for 18-36 months for the former service member and family when you lose eligibility for TRICARE or TAMP. </a:t>
            </a:r>
          </a:p>
          <a:p>
            <a:r>
              <a:rPr lang="en-US" sz="1100" b="0" i="0" u="none" strike="noStrike" baseline="0" dirty="0">
                <a:solidFill>
                  <a:srgbClr val="000000"/>
                </a:solidFill>
              </a:rPr>
              <a:t>• Transitional Assistance Management Program (TAMP) </a:t>
            </a:r>
          </a:p>
          <a:p>
            <a:r>
              <a:rPr lang="en-US" sz="1100" b="0" i="0" u="none" strike="noStrike" baseline="0" dirty="0">
                <a:solidFill>
                  <a:srgbClr val="000000"/>
                </a:solidFill>
              </a:rPr>
              <a:t>o To be eligible for the 180-day transitional medical and dental benefits, you must meet one of the requirements listed in the RG. </a:t>
            </a:r>
          </a:p>
          <a:p>
            <a:r>
              <a:rPr lang="en-US" sz="1100" b="0" i="0" u="none" strike="noStrike" baseline="0" dirty="0">
                <a:solidFill>
                  <a:srgbClr val="000000"/>
                </a:solidFill>
              </a:rPr>
              <a:t>o If eligible, provides 180 days of premium-free TRICARE transitional health care benefits after regular TRICARE benefits end. </a:t>
            </a:r>
          </a:p>
          <a:p>
            <a:r>
              <a:rPr lang="en-US" sz="1100" b="0" i="0" u="none" strike="noStrike" baseline="0" dirty="0">
                <a:solidFill>
                  <a:srgbClr val="000000"/>
                </a:solidFill>
              </a:rPr>
              <a:t>o </a:t>
            </a:r>
            <a:r>
              <a:rPr lang="en-US" sz="1100" b="1" i="0" u="none" strike="noStrike" baseline="0" dirty="0">
                <a:solidFill>
                  <a:srgbClr val="000000"/>
                </a:solidFill>
              </a:rPr>
              <a:t>STRESS</a:t>
            </a:r>
            <a:r>
              <a:rPr lang="en-US" sz="1100" b="0" i="0" u="none" strike="noStrike" baseline="0" dirty="0">
                <a:solidFill>
                  <a:srgbClr val="000000"/>
                </a:solidFill>
              </a:rPr>
              <a:t> the service member </a:t>
            </a:r>
            <a:r>
              <a:rPr lang="en-US" sz="1100" b="1" i="0" u="none" strike="noStrike" baseline="0" dirty="0">
                <a:solidFill>
                  <a:srgbClr val="000000"/>
                </a:solidFill>
              </a:rPr>
              <a:t>must meet the requirements </a:t>
            </a:r>
            <a:r>
              <a:rPr lang="en-US" sz="1100" b="0" i="0" u="none" strike="noStrike" baseline="0" dirty="0">
                <a:solidFill>
                  <a:srgbClr val="000000"/>
                </a:solidFill>
              </a:rPr>
              <a:t>to be eligible – not everyone is.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49</a:t>
            </a:fld>
            <a:endParaRPr lang="en-US" dirty="0"/>
          </a:p>
        </p:txBody>
      </p:sp>
    </p:spTree>
    <p:extLst>
      <p:ext uri="{BB962C8B-B14F-4D97-AF65-F5344CB8AC3E}">
        <p14:creationId xmlns:p14="http://schemas.microsoft.com/office/powerpoint/2010/main" val="3606945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rPr>
              <a:t>Remind the SM the number in the corner of the slide is the page number in the Pre-Sep Resource Guide.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a:t>
            </a:fld>
            <a:endParaRPr lang="en-US" dirty="0"/>
          </a:p>
        </p:txBody>
      </p:sp>
    </p:spTree>
    <p:extLst>
      <p:ext uri="{BB962C8B-B14F-4D97-AF65-F5344CB8AC3E}">
        <p14:creationId xmlns:p14="http://schemas.microsoft.com/office/powerpoint/2010/main" val="4126514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rPr>
              <a:t>STRESS </a:t>
            </a:r>
            <a:r>
              <a:rPr lang="en-US" sz="1100" b="0" i="0" u="none" strike="noStrike" baseline="0" dirty="0">
                <a:solidFill>
                  <a:srgbClr val="000000"/>
                </a:solidFill>
              </a:rPr>
              <a:t>that healthcare insurance will end on the day of separation. Some may be able to transition to TAMP and VA, but most plans will require enrollment and payment. </a:t>
            </a:r>
          </a:p>
          <a:p>
            <a:endParaRPr lang="en-US" sz="1100" b="0" i="0" u="none" strike="noStrike" baseline="0" dirty="0">
              <a:solidFill>
                <a:srgbClr val="000000"/>
              </a:solidFill>
            </a:endParaRPr>
          </a:p>
          <a:p>
            <a:r>
              <a:rPr lang="en-US" sz="1100" b="0" i="0" u="none" strike="noStrike" baseline="0" dirty="0">
                <a:solidFill>
                  <a:srgbClr val="000000"/>
                </a:solidFill>
              </a:rPr>
              <a:t>• If you are not enrolled in VA benefits, TRICARE, or other veteran’s health coverage, you can get coverage through the Health Insurance Marketplace. </a:t>
            </a:r>
          </a:p>
          <a:p>
            <a:endParaRPr lang="en-US" sz="1100" b="0" i="0" u="none" strike="noStrike" baseline="0" dirty="0">
              <a:solidFill>
                <a:srgbClr val="000000"/>
              </a:solidFill>
            </a:endParaRPr>
          </a:p>
          <a:p>
            <a:r>
              <a:rPr lang="en-US" sz="1100" b="0" i="0" u="none" strike="noStrike" baseline="0" dirty="0">
                <a:solidFill>
                  <a:srgbClr val="000000"/>
                </a:solidFill>
              </a:rPr>
              <a:t>• The Marketplace helps uninsured people find health coverage by offering essential healthcare coverage (including pre-existing conditions) from multiple insurance carriers which allows you to pick the price and coverage you need. Income and household size are considered when calculating premium costs. </a:t>
            </a:r>
          </a:p>
          <a:p>
            <a:endParaRPr lang="en-US" sz="1100" b="0" i="0" u="none" strike="noStrike" baseline="0" dirty="0">
              <a:solidFill>
                <a:srgbClr val="000000"/>
              </a:solidFill>
            </a:endParaRPr>
          </a:p>
          <a:p>
            <a:r>
              <a:rPr lang="en-US" sz="1100" b="0" i="0" u="none" strike="noStrike" baseline="0" dirty="0">
                <a:solidFill>
                  <a:srgbClr val="000000"/>
                </a:solidFill>
              </a:rPr>
              <a:t>• Leaving the military is considered a “loss of qualifying health coverage” and allows you to enroll outside of the normal open enrollment period. </a:t>
            </a:r>
          </a:p>
          <a:p>
            <a:endParaRPr lang="en-US" sz="1100" b="0" i="0" u="none" strike="noStrike" baseline="0" dirty="0">
              <a:solidFill>
                <a:srgbClr val="000000"/>
              </a:solidFill>
            </a:endParaRPr>
          </a:p>
          <a:p>
            <a:r>
              <a:rPr lang="en-US" sz="1100" b="0" i="0" u="none" strike="noStrike" baseline="0" dirty="0">
                <a:solidFill>
                  <a:srgbClr val="000000"/>
                </a:solidFill>
              </a:rPr>
              <a:t>• More information on this topic will be provided during the Financial Planning for Transition TAP course.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244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u="none" strike="noStrike" baseline="0" dirty="0">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777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52</a:t>
            </a:fld>
            <a:endParaRPr lang="en-US" dirty="0"/>
          </a:p>
        </p:txBody>
      </p:sp>
    </p:spTree>
    <p:extLst>
      <p:ext uri="{BB962C8B-B14F-4D97-AF65-F5344CB8AC3E}">
        <p14:creationId xmlns:p14="http://schemas.microsoft.com/office/powerpoint/2010/main" val="34112188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Two-day workshop: DOLEW provides greater detail on transitioning to a civilian career to include identifying your career goals and skills, developing and building your personal brand, exploring federal hiring, preparing for interviews, receiving a job offer and negotiating the offer. </a:t>
            </a:r>
          </a:p>
          <a:p>
            <a:endParaRPr lang="en-US" sz="1100" b="0" i="0" u="none" strike="noStrike" baseline="0" dirty="0">
              <a:solidFill>
                <a:srgbClr val="000000"/>
              </a:solidFill>
            </a:endParaRPr>
          </a:p>
          <a:p>
            <a:r>
              <a:rPr lang="en-US" sz="1100" b="0" i="0" u="none" strike="noStrike" baseline="0" dirty="0">
                <a:solidFill>
                  <a:srgbClr val="000000"/>
                </a:solidFill>
              </a:rPr>
              <a:t>• Topics include:</a:t>
            </a:r>
          </a:p>
          <a:p>
            <a:r>
              <a:rPr lang="en-US" sz="1100" b="0" i="0" u="none" strike="noStrike" baseline="0" dirty="0">
                <a:solidFill>
                  <a:srgbClr val="000000"/>
                </a:solidFill>
              </a:rPr>
              <a:t> o Identifying Skills </a:t>
            </a:r>
          </a:p>
          <a:p>
            <a:r>
              <a:rPr lang="en-US" sz="1100" b="0" i="0" u="none" strike="noStrike" baseline="0" dirty="0">
                <a:solidFill>
                  <a:srgbClr val="000000"/>
                </a:solidFill>
              </a:rPr>
              <a:t>o Job Searching </a:t>
            </a:r>
          </a:p>
          <a:p>
            <a:r>
              <a:rPr lang="en-US" sz="1100" b="0" i="0" u="none" strike="noStrike" baseline="0" dirty="0">
                <a:solidFill>
                  <a:srgbClr val="000000"/>
                </a:solidFill>
              </a:rPr>
              <a:t>o Networking </a:t>
            </a:r>
          </a:p>
          <a:p>
            <a:r>
              <a:rPr lang="en-US" sz="1100" b="0" i="0" u="none" strike="noStrike" baseline="0" dirty="0">
                <a:solidFill>
                  <a:srgbClr val="000000"/>
                </a:solidFill>
              </a:rPr>
              <a:t>o Resume Building </a:t>
            </a:r>
          </a:p>
          <a:p>
            <a:r>
              <a:rPr lang="en-US" sz="1100" b="0" i="0" u="none" strike="noStrike" baseline="0" dirty="0">
                <a:solidFill>
                  <a:srgbClr val="000000"/>
                </a:solidFill>
              </a:rPr>
              <a:t>o Federal Hiring </a:t>
            </a:r>
          </a:p>
          <a:p>
            <a:r>
              <a:rPr lang="en-US" sz="1100" b="0" i="0" u="none" strike="noStrike" baseline="0" dirty="0">
                <a:solidFill>
                  <a:srgbClr val="000000"/>
                </a:solidFill>
              </a:rPr>
              <a:t>o Social Media </a:t>
            </a:r>
          </a:p>
          <a:p>
            <a:r>
              <a:rPr lang="en-US" sz="1100" b="0" i="0" u="none" strike="noStrike" baseline="0" dirty="0">
                <a:solidFill>
                  <a:srgbClr val="000000"/>
                </a:solidFill>
              </a:rPr>
              <a:t>o Branding </a:t>
            </a:r>
          </a:p>
          <a:p>
            <a:r>
              <a:rPr lang="en-US" sz="1100" b="0" i="0" u="none" strike="noStrike" baseline="0" dirty="0">
                <a:solidFill>
                  <a:srgbClr val="000000"/>
                </a:solidFill>
              </a:rPr>
              <a:t>o Applications </a:t>
            </a:r>
          </a:p>
          <a:p>
            <a:r>
              <a:rPr lang="en-US" sz="1100" b="0" i="0" u="none" strike="noStrike" baseline="0" dirty="0">
                <a:solidFill>
                  <a:srgbClr val="000000"/>
                </a:solidFill>
              </a:rPr>
              <a:t>o Interviews </a:t>
            </a:r>
          </a:p>
          <a:p>
            <a:r>
              <a:rPr lang="en-US" sz="1100" b="0" i="0" u="none" strike="noStrike" baseline="0" dirty="0">
                <a:solidFill>
                  <a:srgbClr val="000000"/>
                </a:solidFill>
              </a:rPr>
              <a:t>o Job Offers </a:t>
            </a:r>
          </a:p>
          <a:p>
            <a:endParaRPr lang="en-US" sz="1100" b="0" i="0" u="none" strike="noStrike" baseline="0" dirty="0">
              <a:solidFill>
                <a:srgbClr val="000000"/>
              </a:solidFill>
            </a:endParaRPr>
          </a:p>
          <a:p>
            <a:r>
              <a:rPr lang="en-US" sz="1100" b="1" i="0" u="none" strike="noStrike" baseline="0" dirty="0">
                <a:solidFill>
                  <a:srgbClr val="000000"/>
                </a:solidFill>
              </a:rPr>
              <a:t>• CRS: Complete a resume or provide verification of employment </a:t>
            </a:r>
          </a:p>
          <a:p>
            <a:r>
              <a:rPr lang="en-US" sz="1200" b="0" i="0" u="none" strike="noStrike" baseline="0" dirty="0">
                <a:solidFill>
                  <a:srgbClr val="000000"/>
                </a:solidFill>
                <a:latin typeface="Courier New" panose="02070309020205020404" pitchFamily="49"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3578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Two-day workshop: C2E is for those who want to explore their interests, values, and aptitudes to make informed career decisions. It is ideal for those seeking to identify credentials and qualifications needed for various occupations of interest and includes information on the opportunity for and benefits of apprenticeships. </a:t>
            </a:r>
          </a:p>
          <a:p>
            <a:endParaRPr lang="en-US" sz="1100" b="0" i="0" u="none" strike="noStrike" baseline="0" dirty="0">
              <a:solidFill>
                <a:srgbClr val="000000"/>
              </a:solidFill>
            </a:endParaRPr>
          </a:p>
          <a:p>
            <a:r>
              <a:rPr lang="en-US" sz="1100" b="0" i="0" u="none" strike="noStrike" baseline="0" dirty="0">
                <a:solidFill>
                  <a:srgbClr val="000000"/>
                </a:solidFill>
              </a:rPr>
              <a:t>• Topics include: </a:t>
            </a:r>
          </a:p>
          <a:p>
            <a:r>
              <a:rPr lang="en-US" sz="1100" b="0" i="0" u="none" strike="noStrike" baseline="0" dirty="0">
                <a:solidFill>
                  <a:srgbClr val="000000"/>
                </a:solidFill>
              </a:rPr>
              <a:t>o Vocational Training </a:t>
            </a:r>
          </a:p>
          <a:p>
            <a:r>
              <a:rPr lang="en-US" sz="1100" b="0" i="0" u="none" strike="noStrike" baseline="0" dirty="0">
                <a:solidFill>
                  <a:srgbClr val="000000"/>
                </a:solidFill>
              </a:rPr>
              <a:t>o Career Clusters </a:t>
            </a:r>
          </a:p>
          <a:p>
            <a:r>
              <a:rPr lang="en-US" sz="1100" b="0" i="0" u="none" strike="noStrike" baseline="0" dirty="0">
                <a:solidFill>
                  <a:srgbClr val="000000"/>
                </a:solidFill>
              </a:rPr>
              <a:t>o Career Assessments </a:t>
            </a:r>
          </a:p>
          <a:p>
            <a:r>
              <a:rPr lang="en-US" sz="1100" b="0" i="0" u="none" strike="noStrike" baseline="0" dirty="0">
                <a:solidFill>
                  <a:srgbClr val="000000"/>
                </a:solidFill>
              </a:rPr>
              <a:t>o Resources </a:t>
            </a:r>
          </a:p>
          <a:p>
            <a:r>
              <a:rPr lang="en-US" sz="1100" b="0" i="0" u="none" strike="noStrike" baseline="0" dirty="0">
                <a:solidFill>
                  <a:srgbClr val="000000"/>
                </a:solidFill>
              </a:rPr>
              <a:t>o Labor Markets </a:t>
            </a:r>
          </a:p>
          <a:p>
            <a:r>
              <a:rPr lang="en-US" sz="1100" b="0" i="0" u="none" strike="noStrike" baseline="0" dirty="0">
                <a:solidFill>
                  <a:srgbClr val="000000"/>
                </a:solidFill>
              </a:rPr>
              <a:t>o Experience Opportunities </a:t>
            </a:r>
          </a:p>
          <a:p>
            <a:r>
              <a:rPr lang="en-US" sz="1100" b="0" i="0" u="none" strike="noStrike" baseline="0" dirty="0">
                <a:solidFill>
                  <a:srgbClr val="000000"/>
                </a:solidFill>
              </a:rPr>
              <a:t>o Credentials </a:t>
            </a:r>
          </a:p>
          <a:p>
            <a:r>
              <a:rPr lang="en-US" sz="1100" b="0" i="0" u="none" strike="noStrike" baseline="0" dirty="0">
                <a:solidFill>
                  <a:srgbClr val="000000"/>
                </a:solidFill>
              </a:rPr>
              <a:t>o Educational Goals </a:t>
            </a:r>
          </a:p>
          <a:p>
            <a:r>
              <a:rPr lang="en-US" sz="1100" b="0" i="0" u="none" strike="noStrike" baseline="0" dirty="0">
                <a:solidFill>
                  <a:srgbClr val="000000"/>
                </a:solidFill>
              </a:rPr>
              <a:t>o Career Action Plan </a:t>
            </a:r>
          </a:p>
          <a:p>
            <a:endParaRPr lang="en-US" sz="1100" b="0" i="0" u="none" strike="noStrike" baseline="0" dirty="0">
              <a:solidFill>
                <a:srgbClr val="000000"/>
              </a:solidFill>
            </a:endParaRPr>
          </a:p>
          <a:p>
            <a:r>
              <a:rPr lang="en-US" sz="1100" b="1" i="0" u="none" strike="noStrike" baseline="0" dirty="0">
                <a:solidFill>
                  <a:srgbClr val="000000"/>
                </a:solidFill>
              </a:rPr>
              <a:t>• CRS: Complete a comparison of technical training institutions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49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EN are trained employment counselors able to help you determine a good fit career path for a meaningful and lasting career.</a:t>
            </a:r>
          </a:p>
          <a:p>
            <a:r>
              <a:rPr lang="en-US" sz="1100" b="0" i="0" u="none" strike="noStrike" baseline="0" dirty="0">
                <a:solidFill>
                  <a:srgbClr val="000000"/>
                </a:solidFill>
              </a:rPr>
              <a:t> </a:t>
            </a:r>
          </a:p>
          <a:p>
            <a:r>
              <a:rPr lang="en-US" sz="1100" b="0" i="0" u="none" strike="noStrike" baseline="0" dirty="0">
                <a:solidFill>
                  <a:srgbClr val="000000"/>
                </a:solidFill>
              </a:rPr>
              <a:t>• This is accomplished through one-on-one, personalized career assistance services, such as:</a:t>
            </a:r>
          </a:p>
          <a:p>
            <a:r>
              <a:rPr lang="en-US" sz="1100" b="0" i="0" u="none" strike="noStrike" baseline="0" dirty="0">
                <a:solidFill>
                  <a:srgbClr val="000000"/>
                </a:solidFill>
              </a:rPr>
              <a:t> o Self-Assessment </a:t>
            </a:r>
          </a:p>
          <a:p>
            <a:r>
              <a:rPr lang="en-US" sz="1100" b="0" i="0" u="none" strike="noStrike" baseline="0" dirty="0">
                <a:solidFill>
                  <a:srgbClr val="000000"/>
                </a:solidFill>
              </a:rPr>
              <a:t>o Skills Testing </a:t>
            </a:r>
          </a:p>
          <a:p>
            <a:r>
              <a:rPr lang="en-US" sz="1100" b="0" i="0" u="none" strike="noStrike" baseline="0" dirty="0">
                <a:solidFill>
                  <a:srgbClr val="000000"/>
                </a:solidFill>
              </a:rPr>
              <a:t>o Career Exploration </a:t>
            </a:r>
          </a:p>
          <a:p>
            <a:r>
              <a:rPr lang="en-US" sz="1100" b="0" i="0" u="none" strike="noStrike" baseline="0" dirty="0">
                <a:solidFill>
                  <a:srgbClr val="000000"/>
                </a:solidFill>
              </a:rPr>
              <a:t>o Identify High-demand Careers </a:t>
            </a:r>
          </a:p>
          <a:p>
            <a:r>
              <a:rPr lang="en-US" sz="1100" b="0" i="0" u="none" strike="noStrike" baseline="0" dirty="0">
                <a:solidFill>
                  <a:srgbClr val="000000"/>
                </a:solidFill>
              </a:rPr>
              <a:t>o Identify Recommended/required Credentials </a:t>
            </a:r>
          </a:p>
          <a:p>
            <a:r>
              <a:rPr lang="en-US" sz="1100" b="0" i="0" u="none" strike="noStrike" baseline="0" dirty="0">
                <a:solidFill>
                  <a:srgbClr val="000000"/>
                </a:solidFill>
              </a:rPr>
              <a:t>o Labor Market Information </a:t>
            </a:r>
          </a:p>
          <a:p>
            <a:r>
              <a:rPr lang="en-US" sz="1100" b="0" i="0" u="none" strike="noStrike" baseline="0" dirty="0">
                <a:solidFill>
                  <a:srgbClr val="000000"/>
                </a:solidFill>
              </a:rPr>
              <a:t>o Resume Review </a:t>
            </a:r>
          </a:p>
          <a:p>
            <a:r>
              <a:rPr lang="en-US" sz="1100" b="0" i="0" u="none" strike="noStrike" baseline="0" dirty="0">
                <a:solidFill>
                  <a:srgbClr val="000000"/>
                </a:solidFill>
              </a:rPr>
              <a:t>o Connections to partner </a:t>
            </a:r>
          </a:p>
          <a:p>
            <a:endParaRPr lang="en-US" sz="1200" b="0" i="0" u="none" strike="noStrike" baseline="0" dirty="0">
              <a:solidFill>
                <a:srgbClr val="000000"/>
              </a:solidFill>
              <a:latin typeface="Courier New" panose="02070309020205020404" pitchFamily="49" charset="0"/>
            </a:endParaRPr>
          </a:p>
          <a:p>
            <a:endParaRPr lang="en-US" sz="1200" b="0" i="0" u="none" strike="noStrike" baseline="0" dirty="0">
              <a:solidFill>
                <a:srgbClr val="000000"/>
              </a:solidFill>
              <a:latin typeface="Courier New" panose="02070309020205020404" pitchFamily="49" charset="0"/>
            </a:endParaRP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55</a:t>
            </a:fld>
            <a:endParaRPr lang="en-US" dirty="0"/>
          </a:p>
        </p:txBody>
      </p:sp>
    </p:spTree>
    <p:extLst>
      <p:ext uri="{BB962C8B-B14F-4D97-AF65-F5344CB8AC3E}">
        <p14:creationId xmlns:p14="http://schemas.microsoft.com/office/powerpoint/2010/main" val="1959304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Available through CNIC LMS is Navy Spouses in Transition (</a:t>
            </a:r>
            <a:r>
              <a:rPr lang="en-US" sz="1100" b="0" i="0" u="none" strike="noStrike" baseline="0" dirty="0" err="1">
                <a:solidFill>
                  <a:srgbClr val="000000"/>
                </a:solidFill>
              </a:rPr>
              <a:t>NSiT</a:t>
            </a:r>
            <a:r>
              <a:rPr lang="en-US" sz="1100" b="0" i="0" u="none" strike="noStrike" baseline="0" dirty="0">
                <a:solidFill>
                  <a:srgbClr val="000000"/>
                </a:solidFill>
              </a:rPr>
              <a:t>)</a:t>
            </a:r>
          </a:p>
          <a:p>
            <a:r>
              <a:rPr lang="en-US" sz="1100" b="0" i="0" u="none" strike="noStrike" baseline="0" dirty="0">
                <a:solidFill>
                  <a:srgbClr val="000000"/>
                </a:solidFill>
              </a:rPr>
              <a:t>DOL also provides assistance for military spouses seeking employment before, during or after transition and has created a robust catalogue of TEAMS workshops specifically focused on spouse employment needs. </a:t>
            </a:r>
          </a:p>
          <a:p>
            <a:endParaRPr lang="en-US" sz="1100" b="0" i="0" u="none" strike="noStrike" baseline="0" dirty="0">
              <a:solidFill>
                <a:srgbClr val="000000"/>
              </a:solidFill>
            </a:endParaRPr>
          </a:p>
          <a:p>
            <a:r>
              <a:rPr lang="en-US" sz="1100" b="0" i="0" u="none" strike="noStrike" baseline="0" dirty="0">
                <a:solidFill>
                  <a:srgbClr val="000000"/>
                </a:solidFill>
              </a:rPr>
              <a:t>• Courses are offered online with a live instructor at various times/dates to allow for maximum participation by military spouses. </a:t>
            </a:r>
          </a:p>
          <a:p>
            <a:r>
              <a:rPr lang="en-US" sz="1100" b="0" i="0" u="none" strike="noStrike" baseline="0" dirty="0">
                <a:solidFill>
                  <a:srgbClr val="000000"/>
                </a:solidFill>
              </a:rPr>
              <a:t>• Course descriptions and registration instructions are included in the RG. </a:t>
            </a:r>
          </a:p>
          <a:p>
            <a:r>
              <a:rPr lang="en-US" sz="1100" b="0" i="0" u="none" strike="noStrike" baseline="0" dirty="0">
                <a:solidFill>
                  <a:srgbClr val="000000"/>
                </a:solidFill>
              </a:rPr>
              <a:t>• Transition Employment Assistance for Military Spouses (TEAMS)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56</a:t>
            </a:fld>
            <a:endParaRPr lang="en-US" dirty="0"/>
          </a:p>
        </p:txBody>
      </p:sp>
    </p:spTree>
    <p:extLst>
      <p:ext uri="{BB962C8B-B14F-4D97-AF65-F5344CB8AC3E}">
        <p14:creationId xmlns:p14="http://schemas.microsoft.com/office/powerpoint/2010/main" val="1900028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rPr>
              <a:t>Career One Stop</a:t>
            </a:r>
            <a:r>
              <a:rPr lang="en-US" sz="1100" b="0" i="0" u="none" strike="noStrike" baseline="0" dirty="0">
                <a:solidFill>
                  <a:srgbClr val="000000"/>
                </a:solidFill>
              </a:rPr>
              <a:t>—DOL website that provides employment-related resources and information to help identify potential careers using current military occupation and explore training opportunities for certifications and licenses. </a:t>
            </a:r>
          </a:p>
          <a:p>
            <a:r>
              <a:rPr lang="en-US" sz="1100" b="0" i="0" u="none" strike="noStrike" baseline="0" dirty="0">
                <a:solidFill>
                  <a:srgbClr val="000000"/>
                </a:solidFill>
              </a:rPr>
              <a:t>• </a:t>
            </a:r>
            <a:r>
              <a:rPr lang="en-US" sz="1100" b="1" i="0" u="none" strike="noStrike" baseline="0" dirty="0">
                <a:solidFill>
                  <a:srgbClr val="000000"/>
                </a:solidFill>
              </a:rPr>
              <a:t>American Job Center (AJC)</a:t>
            </a:r>
            <a:r>
              <a:rPr lang="en-US" sz="1100" b="0" i="0" u="none" strike="noStrike" baseline="0" dirty="0">
                <a:solidFill>
                  <a:srgbClr val="000000"/>
                </a:solidFill>
              </a:rPr>
              <a:t>— provides employment, education, and training services through local, state, and federal programs. o </a:t>
            </a:r>
            <a:r>
              <a:rPr lang="en-US" sz="1100" b="1" i="0" u="none" strike="noStrike" baseline="0" dirty="0">
                <a:solidFill>
                  <a:srgbClr val="000000"/>
                </a:solidFill>
              </a:rPr>
              <a:t>Priority of Service</a:t>
            </a:r>
            <a:r>
              <a:rPr lang="en-US" sz="1100" b="0" i="0" u="none" strike="noStrike" baseline="0" dirty="0">
                <a:solidFill>
                  <a:srgbClr val="000000"/>
                </a:solidFill>
              </a:rPr>
              <a:t>—veterans and their family members receive priority of service before non-veteran individuals at AJCs; must identify as a veteran. </a:t>
            </a:r>
          </a:p>
          <a:p>
            <a:r>
              <a:rPr lang="en-US" sz="1100" b="0" i="0" u="none" strike="noStrike" baseline="0" dirty="0">
                <a:solidFill>
                  <a:srgbClr val="000000"/>
                </a:solidFill>
              </a:rPr>
              <a:t>o </a:t>
            </a:r>
            <a:r>
              <a:rPr lang="en-US" sz="1100" b="1" i="0" u="none" strike="noStrike" baseline="0" dirty="0">
                <a:solidFill>
                  <a:srgbClr val="000000"/>
                </a:solidFill>
              </a:rPr>
              <a:t>State Job Banks</a:t>
            </a:r>
            <a:r>
              <a:rPr lang="en-US" sz="1100" b="0" i="0" u="none" strike="noStrike" baseline="0" dirty="0">
                <a:solidFill>
                  <a:srgbClr val="000000"/>
                </a:solidFill>
              </a:rPr>
              <a:t>—each state has its own free job board that allows searches for jobs in specific states/cities. </a:t>
            </a:r>
          </a:p>
          <a:p>
            <a:r>
              <a:rPr lang="en-US" sz="1100" b="0" i="0" u="none" strike="noStrike" baseline="0" dirty="0">
                <a:solidFill>
                  <a:srgbClr val="000000"/>
                </a:solidFill>
              </a:rPr>
              <a:t>o </a:t>
            </a:r>
            <a:r>
              <a:rPr lang="en-US" sz="1100" b="1" i="0" u="none" strike="noStrike" baseline="0" dirty="0">
                <a:solidFill>
                  <a:srgbClr val="000000"/>
                </a:solidFill>
              </a:rPr>
              <a:t>Unemployment Compensation (UCX)</a:t>
            </a:r>
            <a:r>
              <a:rPr lang="en-US" sz="1100" b="0" i="0" u="none" strike="noStrike" baseline="0" dirty="0">
                <a:solidFill>
                  <a:srgbClr val="000000"/>
                </a:solidFill>
              </a:rPr>
              <a:t>—research the state where UCX will be filed to determine requirements and eligibility. </a:t>
            </a:r>
          </a:p>
          <a:p>
            <a:r>
              <a:rPr lang="en-US" sz="1100" b="0" i="0" u="none" strike="noStrike" baseline="0" dirty="0">
                <a:solidFill>
                  <a:srgbClr val="000000"/>
                </a:solidFill>
              </a:rPr>
              <a:t>• </a:t>
            </a:r>
            <a:r>
              <a:rPr lang="en-US" sz="1100" b="1" i="0" u="none" strike="noStrike" baseline="0" dirty="0">
                <a:solidFill>
                  <a:srgbClr val="000000"/>
                </a:solidFill>
              </a:rPr>
              <a:t>O*NET- </a:t>
            </a:r>
            <a:r>
              <a:rPr lang="en-US" sz="1100" b="0" i="0" u="none" strike="noStrike" baseline="0" dirty="0">
                <a:solidFill>
                  <a:srgbClr val="000000"/>
                </a:solidFill>
              </a:rPr>
              <a:t>A database contains hundreds of standardized and occupation-specific descriptors on almost 1,000 occupations covering the entire U.S. economy. </a:t>
            </a:r>
          </a:p>
          <a:p>
            <a:r>
              <a:rPr lang="en-US" sz="1100" b="0" i="0" u="none" strike="noStrike" baseline="0" dirty="0">
                <a:solidFill>
                  <a:srgbClr val="000000"/>
                </a:solidFill>
              </a:rPr>
              <a:t>It also includes: </a:t>
            </a:r>
          </a:p>
          <a:p>
            <a:r>
              <a:rPr lang="en-US" sz="1100" b="0" i="0" u="none" strike="noStrike" baseline="0" dirty="0">
                <a:solidFill>
                  <a:srgbClr val="000000"/>
                </a:solidFill>
              </a:rPr>
              <a:t>o Interest Profiler (IP)—identifies skills, abilities, and interests and careers where those skills and abilities are used. </a:t>
            </a:r>
          </a:p>
          <a:p>
            <a:r>
              <a:rPr lang="en-US" sz="1100" b="0" i="0" u="none" strike="noStrike" baseline="0" dirty="0">
                <a:solidFill>
                  <a:srgbClr val="000000"/>
                </a:solidFill>
              </a:rPr>
              <a:t>o My Next Move for Veterans—Search careers by using keywords, branch of service, and the military occupational code (MOC). </a:t>
            </a:r>
          </a:p>
          <a:p>
            <a:endParaRPr lang="en-US" sz="12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80325-1CF5-4796-937F-71C6B8FD7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188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Credentialing is the generic term for licenses and certification. Sometimes credentials are legally required to perform certain jobs, and employers may give preference in hiring or higher salaries to candidates with credentials. Types of credentials include:</a:t>
            </a:r>
          </a:p>
          <a:p>
            <a:r>
              <a:rPr lang="en-US" sz="1100" b="0" i="0" u="none" strike="noStrike" baseline="0" dirty="0">
                <a:solidFill>
                  <a:srgbClr val="000000"/>
                </a:solidFill>
              </a:rPr>
              <a:t> o </a:t>
            </a:r>
            <a:r>
              <a:rPr lang="en-US" sz="1100" b="1" i="0" u="none" strike="noStrike" baseline="0" dirty="0">
                <a:solidFill>
                  <a:srgbClr val="000000"/>
                </a:solidFill>
              </a:rPr>
              <a:t>Licenses</a:t>
            </a:r>
            <a:r>
              <a:rPr lang="en-US" sz="1100" b="0" i="0" u="none" strike="noStrike" baseline="0" dirty="0">
                <a:solidFill>
                  <a:srgbClr val="000000"/>
                </a:solidFill>
              </a:rPr>
              <a:t>—granted by a governmental agency to practice a specific occupation, e.g., medical license for doctors, state teaching certification for teachers, etc. </a:t>
            </a:r>
          </a:p>
          <a:p>
            <a:r>
              <a:rPr lang="en-US" sz="1100" b="0" i="0" u="none" strike="noStrike" baseline="0" dirty="0">
                <a:solidFill>
                  <a:srgbClr val="000000"/>
                </a:solidFill>
              </a:rPr>
              <a:t>o </a:t>
            </a:r>
            <a:r>
              <a:rPr lang="en-US" sz="1100" b="1" i="0" u="none" strike="noStrike" baseline="0" dirty="0">
                <a:solidFill>
                  <a:srgbClr val="000000"/>
                </a:solidFill>
              </a:rPr>
              <a:t>Certifications</a:t>
            </a:r>
            <a:r>
              <a:rPr lang="en-US" sz="1100" b="0" i="0" u="none" strike="noStrike" baseline="0" dirty="0">
                <a:solidFill>
                  <a:srgbClr val="000000"/>
                </a:solidFill>
              </a:rPr>
              <a:t>—issued by a non-government agency, association, or private-sector company and may be required or optional. </a:t>
            </a:r>
          </a:p>
          <a:p>
            <a:r>
              <a:rPr lang="en-US" sz="1100" b="0" i="0" u="none" strike="noStrike" baseline="0" dirty="0">
                <a:solidFill>
                  <a:srgbClr val="000000"/>
                </a:solidFill>
              </a:rPr>
              <a:t>o </a:t>
            </a:r>
            <a:r>
              <a:rPr lang="en-US" sz="1100" b="1" i="0" u="none" strike="noStrike" baseline="0" dirty="0">
                <a:solidFill>
                  <a:srgbClr val="000000"/>
                </a:solidFill>
              </a:rPr>
              <a:t>Certificates are not the same as certifications as they document completion of a course, but do not show proof of competency and are not regarded highly by most employers. </a:t>
            </a:r>
          </a:p>
          <a:p>
            <a:endParaRPr lang="en-US" sz="1100" b="0" i="0" u="none" strike="noStrike" baseline="0" dirty="0">
              <a:solidFill>
                <a:srgbClr val="000000"/>
              </a:solidFill>
            </a:endParaRPr>
          </a:p>
          <a:p>
            <a:r>
              <a:rPr lang="en-US" sz="1100" b="0" i="0" u="none" strike="noStrike" baseline="0" dirty="0">
                <a:solidFill>
                  <a:srgbClr val="000000"/>
                </a:solidFill>
              </a:rPr>
              <a:t>• Credential Resources: o </a:t>
            </a:r>
            <a:r>
              <a:rPr lang="en-US" sz="1100" b="1" i="0" u="none" strike="noStrike" baseline="0" dirty="0">
                <a:solidFill>
                  <a:srgbClr val="000000"/>
                </a:solidFill>
              </a:rPr>
              <a:t>Credentialing Opportunities On-Line (COOL)</a:t>
            </a:r>
            <a:r>
              <a:rPr lang="en-US" sz="1100" b="0" i="0" u="none" strike="noStrike" baseline="0" dirty="0">
                <a:solidFill>
                  <a:srgbClr val="000000"/>
                </a:solidFill>
              </a:rPr>
              <a:t>—determines if military training or experience can be used toward a license or credential. </a:t>
            </a:r>
          </a:p>
          <a:p>
            <a:r>
              <a:rPr lang="en-US" sz="1100" b="0" i="0" u="none" strike="noStrike" baseline="0" dirty="0">
                <a:solidFill>
                  <a:srgbClr val="000000"/>
                </a:solidFill>
              </a:rPr>
              <a:t>o </a:t>
            </a:r>
            <a:r>
              <a:rPr lang="en-US" sz="1100" b="1" i="0" u="none" strike="noStrike" baseline="0" dirty="0" err="1">
                <a:solidFill>
                  <a:srgbClr val="000000"/>
                </a:solidFill>
              </a:rPr>
              <a:t>MilGears</a:t>
            </a:r>
            <a:r>
              <a:rPr lang="en-US" sz="1100" b="0" i="0" u="none" strike="noStrike" baseline="0" dirty="0">
                <a:solidFill>
                  <a:srgbClr val="000000"/>
                </a:solidFill>
              </a:rPr>
              <a:t>—uses military training, duty assignments, off-duty education, credentialing, and in-service/post-service goals to create a personal assessment of civilian credentials and career opportunities. </a:t>
            </a:r>
          </a:p>
          <a:p>
            <a:r>
              <a:rPr lang="en-US" sz="1100" b="0" i="0" u="none" strike="noStrike" baseline="0" dirty="0">
                <a:solidFill>
                  <a:srgbClr val="000000"/>
                </a:solidFill>
              </a:rPr>
              <a:t>• Additional credentialing information is included in the DOL Vocational Track: Career and Credential Exploration (C2E).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58</a:t>
            </a:fld>
            <a:endParaRPr lang="en-US" dirty="0"/>
          </a:p>
        </p:txBody>
      </p:sp>
    </p:spTree>
    <p:extLst>
      <p:ext uri="{BB962C8B-B14F-4D97-AF65-F5344CB8AC3E}">
        <p14:creationId xmlns:p14="http://schemas.microsoft.com/office/powerpoint/2010/main" val="16444781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rPr>
              <a:t>Apprenticeships</a:t>
            </a:r>
            <a:r>
              <a:rPr lang="en-US" sz="1100" b="0" i="0" u="none" strike="noStrike" baseline="0" dirty="0">
                <a:solidFill>
                  <a:srgbClr val="000000"/>
                </a:solidFill>
              </a:rPr>
              <a:t>—perform work for an employer and gain on-the-job training (OJT) while being paid a wage; may attend classroom instruction prior to OJT or at the same time. </a:t>
            </a:r>
          </a:p>
          <a:p>
            <a:r>
              <a:rPr lang="en-US" sz="1100" b="0" i="0" u="none" strike="noStrike" baseline="0" dirty="0">
                <a:solidFill>
                  <a:srgbClr val="000000"/>
                </a:solidFill>
              </a:rPr>
              <a:t>• </a:t>
            </a:r>
            <a:r>
              <a:rPr lang="en-US" sz="1100" b="1" i="0" u="none" strike="noStrike" baseline="0" dirty="0">
                <a:solidFill>
                  <a:srgbClr val="000000"/>
                </a:solidFill>
              </a:rPr>
              <a:t>United States Military Apprenticeship Program (USMAP)</a:t>
            </a:r>
            <a:r>
              <a:rPr lang="en-US" sz="1100" b="0" i="0" u="none" strike="noStrike" baseline="0" dirty="0">
                <a:solidFill>
                  <a:srgbClr val="000000"/>
                </a:solidFill>
              </a:rPr>
              <a:t>—a formal military training program that allows service members to improve their job skills and complete civilian apprenticeship requirements while on active duty; provided at no cost and requires no off-duty hours. </a:t>
            </a:r>
          </a:p>
          <a:p>
            <a:r>
              <a:rPr lang="en-US" sz="1100" b="0" i="0" u="none" strike="noStrike" baseline="0" dirty="0">
                <a:solidFill>
                  <a:srgbClr val="000000"/>
                </a:solidFill>
              </a:rPr>
              <a:t>• </a:t>
            </a:r>
            <a:r>
              <a:rPr lang="en-US" sz="1100" b="1" i="0" u="none" strike="noStrike" baseline="0" dirty="0">
                <a:solidFill>
                  <a:srgbClr val="000000"/>
                </a:solidFill>
              </a:rPr>
              <a:t>Volunteering</a:t>
            </a:r>
            <a:r>
              <a:rPr lang="en-US" sz="1100" b="0" i="0" u="none" strike="noStrike" baseline="0" dirty="0">
                <a:solidFill>
                  <a:srgbClr val="000000"/>
                </a:solidFill>
              </a:rPr>
              <a:t>—Increases the likelihood of gaining employment and provides opportunities to gain experience, build a resume, and network in a specific career field. o AmeriCorps is a national service/volunteer program providing valuable experience helping communities solve tough challenges. </a:t>
            </a:r>
          </a:p>
          <a:p>
            <a:r>
              <a:rPr lang="en-US" sz="1100" b="0" i="0" u="none" strike="noStrike" baseline="0" dirty="0">
                <a:solidFill>
                  <a:srgbClr val="000000"/>
                </a:solidFill>
              </a:rPr>
              <a:t>o Peace Corps is an international volunteer program aiding global communities on prioritized projects. </a:t>
            </a:r>
          </a:p>
          <a:p>
            <a:endParaRPr lang="en-US" sz="1200" b="0" i="0" u="none" strike="noStrike" baseline="0" dirty="0">
              <a:solidFill>
                <a:srgbClr val="000000"/>
              </a:solidFill>
              <a:latin typeface="Verdana" panose="020B0604030504040204" pitchFamily="34" charset="0"/>
            </a:endParaRPr>
          </a:p>
          <a:p>
            <a:endParaRPr lang="en-US" sz="12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59</a:t>
            </a:fld>
            <a:endParaRPr lang="en-US" dirty="0"/>
          </a:p>
        </p:txBody>
      </p:sp>
    </p:spTree>
    <p:extLst>
      <p:ext uri="{BB962C8B-B14F-4D97-AF65-F5344CB8AC3E}">
        <p14:creationId xmlns:p14="http://schemas.microsoft.com/office/powerpoint/2010/main" val="402400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Pre-Separation Resource Guide:</a:t>
            </a:r>
          </a:p>
          <a:p>
            <a:r>
              <a:rPr lang="en-US" dirty="0"/>
              <a:t>http://www.tapevents.mil/Resources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708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 </a:t>
            </a:r>
            <a:r>
              <a:rPr lang="en-US" sz="1100" b="1" i="0" u="none" strike="noStrike" baseline="0" dirty="0">
                <a:solidFill>
                  <a:srgbClr val="000000"/>
                </a:solidFill>
              </a:rPr>
              <a:t>Must be within 180 days of separation date to participate.  </a:t>
            </a:r>
            <a:endParaRPr lang="en-US" sz="1100" b="0" i="0" u="none" strike="noStrike" baseline="0" dirty="0">
              <a:solidFill>
                <a:srgbClr val="000000"/>
              </a:solidFill>
            </a:endParaRPr>
          </a:p>
          <a:p>
            <a:r>
              <a:rPr lang="en-US" sz="1100" b="0" i="0" u="none" strike="noStrike" baseline="0" dirty="0">
                <a:solidFill>
                  <a:srgbClr val="000000"/>
                </a:solidFill>
              </a:rPr>
              <a:t>• Requires approval from first field-grade level Commander. </a:t>
            </a:r>
          </a:p>
          <a:p>
            <a:r>
              <a:rPr lang="en-US" sz="1100" b="0" i="0" u="none" strike="noStrike" baseline="0" dirty="0">
                <a:solidFill>
                  <a:srgbClr val="000000"/>
                </a:solidFill>
              </a:rPr>
              <a:t>• Each service has individual guidelines and requirements for participation. </a:t>
            </a:r>
          </a:p>
          <a:p>
            <a:r>
              <a:rPr lang="en-US" sz="1100" b="0" i="0" u="none" strike="noStrike" baseline="0" dirty="0">
                <a:solidFill>
                  <a:srgbClr val="000000"/>
                </a:solidFill>
              </a:rPr>
              <a:t>• Contact the local TAP office for more information. </a:t>
            </a:r>
          </a:p>
          <a:p>
            <a:endParaRPr lang="en-US" sz="1100" b="0" i="0" u="none" strike="noStrike" baseline="0" dirty="0">
              <a:solidFill>
                <a:srgbClr val="000000"/>
              </a:solidFill>
            </a:endParaRPr>
          </a:p>
          <a:p>
            <a:r>
              <a:rPr lang="en-US" sz="1100" b="0" i="0" u="none" strike="noStrike" baseline="0" dirty="0">
                <a:solidFill>
                  <a:srgbClr val="000000"/>
                </a:solidFill>
              </a:rPr>
              <a:t>Share the monthly </a:t>
            </a:r>
            <a:r>
              <a:rPr lang="en-US" sz="1100" b="0" i="0" u="none" strike="noStrike" baseline="0" dirty="0" err="1">
                <a:solidFill>
                  <a:srgbClr val="000000"/>
                </a:solidFill>
              </a:rPr>
              <a:t>SkillBridge</a:t>
            </a:r>
            <a:r>
              <a:rPr lang="en-US" sz="1100" b="0" i="0" u="none" strike="noStrike" baseline="0" dirty="0">
                <a:solidFill>
                  <a:srgbClr val="000000"/>
                </a:solidFill>
              </a:rPr>
              <a:t> Briefs offered through CNIC LMS </a:t>
            </a:r>
            <a:r>
              <a:rPr lang="en-US" sz="1100" b="0" i="0" u="none" strike="noStrike" baseline="0" dirty="0" err="1">
                <a:solidFill>
                  <a:srgbClr val="000000"/>
                </a:solidFill>
              </a:rPr>
              <a:t>Zeiders</a:t>
            </a:r>
            <a:r>
              <a:rPr lang="en-US" sz="1100" b="0" i="0" u="none" strike="noStrike" baseline="0" dirty="0">
                <a:solidFill>
                  <a:srgbClr val="000000"/>
                </a:solidFill>
              </a:rPr>
              <a:t>. (Flyer)</a:t>
            </a:r>
          </a:p>
          <a:p>
            <a:endParaRPr lang="en-US" sz="1200" b="0" i="0" u="none" strike="noStrike" baseline="0" dirty="0">
              <a:solidFill>
                <a:srgbClr val="000000"/>
              </a:solidFill>
              <a:latin typeface="Verdana" panose="020B0604030504040204" pitchFamily="34" charset="0"/>
            </a:endParaRPr>
          </a:p>
          <a:p>
            <a:endParaRPr lang="en-US" sz="12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422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USERRA is a federal law that establishes rights and responsibilities for uniformed service members and their civilian employers. </a:t>
            </a:r>
          </a:p>
          <a:p>
            <a:r>
              <a:rPr lang="en-US" sz="1100" b="0" i="0" u="none" strike="noStrike" baseline="0" dirty="0">
                <a:solidFill>
                  <a:srgbClr val="000000"/>
                </a:solidFill>
              </a:rPr>
              <a:t>• Interpreted, administered, and enforced by DOL-VETS who will provide details during the DOL courses.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61</a:t>
            </a:fld>
            <a:endParaRPr lang="en-US" dirty="0"/>
          </a:p>
        </p:txBody>
      </p:sp>
    </p:spTree>
    <p:extLst>
      <p:ext uri="{BB962C8B-B14F-4D97-AF65-F5344CB8AC3E}">
        <p14:creationId xmlns:p14="http://schemas.microsoft.com/office/powerpoint/2010/main" val="42625213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5450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63</a:t>
            </a:fld>
            <a:endParaRPr lang="en-US" dirty="0"/>
          </a:p>
        </p:txBody>
      </p:sp>
    </p:spTree>
    <p:extLst>
      <p:ext uri="{BB962C8B-B14F-4D97-AF65-F5344CB8AC3E}">
        <p14:creationId xmlns:p14="http://schemas.microsoft.com/office/powerpoint/2010/main" val="12739996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For federal employment, you should explore USAJOBS.gov. This is the official website for federal jobs. Also, there is Feds Hire Vets, which includes 24 agencies interested in hiring veterans with each providing a veteran representative within the agency. </a:t>
            </a:r>
          </a:p>
          <a:p>
            <a:r>
              <a:rPr lang="en-US" sz="1100" b="0" i="0" u="none" strike="noStrike" baseline="0" dirty="0">
                <a:solidFill>
                  <a:srgbClr val="000000"/>
                </a:solidFill>
              </a:rPr>
              <a:t>During Application Process: </a:t>
            </a:r>
          </a:p>
          <a:p>
            <a:endParaRPr lang="en-US" sz="1100" b="0" i="0" u="none" strike="noStrike" baseline="0" dirty="0">
              <a:solidFill>
                <a:srgbClr val="000000"/>
              </a:solidFill>
            </a:endParaRPr>
          </a:p>
          <a:p>
            <a:r>
              <a:rPr lang="en-US" sz="1100" b="0" i="0" u="none" strike="noStrike" baseline="0" dirty="0">
                <a:solidFill>
                  <a:srgbClr val="000000"/>
                </a:solidFill>
              </a:rPr>
              <a:t>• </a:t>
            </a:r>
            <a:r>
              <a:rPr lang="en-US" sz="1100" b="1" i="0" u="none" strike="noStrike" baseline="0" dirty="0">
                <a:solidFill>
                  <a:srgbClr val="000000"/>
                </a:solidFill>
              </a:rPr>
              <a:t>Veterans Preference</a:t>
            </a:r>
            <a:r>
              <a:rPr lang="en-US" sz="1100" b="0" i="0" u="none" strike="noStrike" baseline="0" dirty="0">
                <a:solidFill>
                  <a:srgbClr val="000000"/>
                </a:solidFill>
              </a:rPr>
              <a:t>—a rating system that gives Veterans who qualify additional consideration over non-veterans during the review process for federal employment. o Eligibility is based, in part, on dates of service, receipt of a campaign badge, and service-connected disability. </a:t>
            </a:r>
          </a:p>
          <a:p>
            <a:r>
              <a:rPr lang="en-US" sz="1100" b="0" i="0" u="none" strike="noStrike" baseline="0" dirty="0">
                <a:solidFill>
                  <a:srgbClr val="000000"/>
                </a:solidFill>
              </a:rPr>
              <a:t>o Not all Veterans are eligible for preference. </a:t>
            </a:r>
          </a:p>
          <a:p>
            <a:r>
              <a:rPr lang="en-US" sz="1100" b="0" i="0" u="none" strike="noStrike" baseline="0" dirty="0">
                <a:solidFill>
                  <a:srgbClr val="000000"/>
                </a:solidFill>
              </a:rPr>
              <a:t>• </a:t>
            </a:r>
            <a:r>
              <a:rPr lang="en-US" sz="1100" b="1" i="0" u="none" strike="noStrike" baseline="0" dirty="0">
                <a:solidFill>
                  <a:srgbClr val="000000"/>
                </a:solidFill>
              </a:rPr>
              <a:t>Special Appointing Authority for Veterans </a:t>
            </a:r>
            <a:endParaRPr lang="en-US" sz="1100" b="0" i="0" u="none" strike="noStrike" baseline="0" dirty="0">
              <a:solidFill>
                <a:srgbClr val="000000"/>
              </a:solidFill>
            </a:endParaRPr>
          </a:p>
          <a:p>
            <a:r>
              <a:rPr lang="en-US" sz="1100" b="0" i="0" u="none" strike="noStrike" baseline="0" dirty="0">
                <a:solidFill>
                  <a:srgbClr val="000000"/>
                </a:solidFill>
              </a:rPr>
              <a:t>The Office of Personnel Management (OPM) MLC course, </a:t>
            </a:r>
            <a:r>
              <a:rPr lang="en-US" sz="1100" b="0" i="1" u="none" strike="noStrike" baseline="0" dirty="0">
                <a:solidFill>
                  <a:srgbClr val="000000"/>
                </a:solidFill>
              </a:rPr>
              <a:t>Transitioning to Federal Employment, </a:t>
            </a:r>
            <a:r>
              <a:rPr lang="en-US" sz="1100" b="0" i="0" u="none" strike="noStrike" baseline="0" dirty="0">
                <a:solidFill>
                  <a:srgbClr val="000000"/>
                </a:solidFill>
              </a:rPr>
              <a:t>is available online as part of Transition Online Learning. </a:t>
            </a:r>
          </a:p>
          <a:p>
            <a:r>
              <a:rPr lang="en-US" sz="1100" b="0" i="0" u="none" strike="noStrike" baseline="0" dirty="0">
                <a:solidFill>
                  <a:srgbClr val="000000"/>
                </a:solidFill>
              </a:rPr>
              <a:t>More information on federal hiring will be provided during DOL Employment fundamentals for Career Transition and the DOL Employment Track: Employment Workshop. </a:t>
            </a:r>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1228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rPr>
              <a:t>Retiring service members are under a 180-day restriction for employment within DOD </a:t>
            </a:r>
            <a:r>
              <a:rPr lang="en-US" sz="1100" b="0" i="0" u="none" strike="noStrike" baseline="0" dirty="0">
                <a:solidFill>
                  <a:srgbClr val="000000"/>
                </a:solidFill>
              </a:rPr>
              <a:t>o Applies only to federal employment in DoD. </a:t>
            </a:r>
          </a:p>
          <a:p>
            <a:r>
              <a:rPr lang="en-US" sz="1100" b="0" i="0" u="none" strike="noStrike" baseline="0" dirty="0">
                <a:solidFill>
                  <a:srgbClr val="000000"/>
                </a:solidFill>
              </a:rPr>
              <a:t>o Restriction requires a 180-day waiting period before a military retiree can be hired into the DoD. </a:t>
            </a:r>
          </a:p>
          <a:p>
            <a:r>
              <a:rPr lang="en-US" sz="1100" b="0" i="0" u="none" strike="noStrike" baseline="0" dirty="0">
                <a:solidFill>
                  <a:srgbClr val="000000"/>
                </a:solidFill>
              </a:rPr>
              <a:t>o Exceptions may be granted. </a:t>
            </a:r>
          </a:p>
          <a:p>
            <a:r>
              <a:rPr lang="en-US" sz="1100" b="0" i="0" u="none" strike="noStrike" baseline="0" dirty="0">
                <a:solidFill>
                  <a:srgbClr val="000000"/>
                </a:solidFill>
              </a:rPr>
              <a:t>• </a:t>
            </a:r>
            <a:r>
              <a:rPr lang="en-US" sz="1100" b="1" i="0" u="none" strike="noStrike" baseline="0" dirty="0">
                <a:solidFill>
                  <a:srgbClr val="000000"/>
                </a:solidFill>
              </a:rPr>
              <a:t>Post-Government (Military) Service Restriction Counseling </a:t>
            </a:r>
            <a:r>
              <a:rPr lang="en-US" sz="1100" b="0" i="0" u="none" strike="noStrike" baseline="0" dirty="0">
                <a:solidFill>
                  <a:srgbClr val="000000"/>
                </a:solidFill>
              </a:rPr>
              <a:t>o DoD components are required to provide counseling on Federal and DoD Government service employment restrictions to military members who are leaving active-duty service. </a:t>
            </a:r>
          </a:p>
          <a:p>
            <a:r>
              <a:rPr lang="en-US" sz="1100" b="0" i="0" u="none" strike="noStrike" baseline="0" dirty="0">
                <a:solidFill>
                  <a:srgbClr val="000000"/>
                </a:solidFill>
              </a:rPr>
              <a:t>o Counseling is required and cannot be declined; written acknowledgment of the restrictions is required by all service members. </a:t>
            </a:r>
          </a:p>
          <a:p>
            <a:endParaRPr lang="en-US" sz="1200" b="0" i="0" u="none" strike="noStrike" baseline="0" dirty="0">
              <a:solidFill>
                <a:srgbClr val="000000"/>
              </a:solidFill>
              <a:latin typeface="Verdana" panose="020B0604030504040204" pitchFamily="34" charset="0"/>
            </a:endParaRP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65</a:t>
            </a:fld>
            <a:endParaRPr lang="en-US" dirty="0"/>
          </a:p>
        </p:txBody>
      </p:sp>
    </p:spTree>
    <p:extLst>
      <p:ext uri="{BB962C8B-B14F-4D97-AF65-F5344CB8AC3E}">
        <p14:creationId xmlns:p14="http://schemas.microsoft.com/office/powerpoint/2010/main" val="6489090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4581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67</a:t>
            </a:fld>
            <a:endParaRPr lang="en-US" dirty="0"/>
          </a:p>
        </p:txBody>
      </p:sp>
    </p:spTree>
    <p:extLst>
      <p:ext uri="{BB962C8B-B14F-4D97-AF65-F5344CB8AC3E}">
        <p14:creationId xmlns:p14="http://schemas.microsoft.com/office/powerpoint/2010/main" val="18121686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Assists service members </a:t>
            </a:r>
            <a:r>
              <a:rPr lang="en-US" sz="1100" b="1" i="0" u="none" strike="noStrike" baseline="0" dirty="0">
                <a:solidFill>
                  <a:srgbClr val="000000"/>
                </a:solidFill>
              </a:rPr>
              <a:t>and their dependents* </a:t>
            </a:r>
            <a:r>
              <a:rPr lang="en-US" sz="1100" b="0" i="0" u="none" strike="noStrike" baseline="0" dirty="0">
                <a:solidFill>
                  <a:srgbClr val="000000"/>
                </a:solidFill>
              </a:rPr>
              <a:t>with identifying the higher education requirements that support their personal career goals. </a:t>
            </a:r>
          </a:p>
          <a:p>
            <a:r>
              <a:rPr lang="en-US" sz="1100" b="0" i="0" u="none" strike="noStrike" baseline="0" dirty="0">
                <a:solidFill>
                  <a:srgbClr val="000000"/>
                </a:solidFill>
              </a:rPr>
              <a:t>• Information on both undergraduate and graduate degrees is included in the course. </a:t>
            </a:r>
          </a:p>
          <a:p>
            <a:r>
              <a:rPr lang="en-US" sz="1100" b="0" i="0" u="none" strike="noStrike" baseline="0" dirty="0">
                <a:solidFill>
                  <a:srgbClr val="000000"/>
                </a:solidFill>
              </a:rPr>
              <a:t>• The two-day workshop includes the following topics: o Education terms </a:t>
            </a:r>
          </a:p>
          <a:p>
            <a:r>
              <a:rPr lang="en-US" sz="1100" b="0" i="0" u="none" strike="noStrike" baseline="0" dirty="0">
                <a:solidFill>
                  <a:srgbClr val="000000"/>
                </a:solidFill>
              </a:rPr>
              <a:t>o Reasons for earning a degree </a:t>
            </a:r>
          </a:p>
          <a:p>
            <a:r>
              <a:rPr lang="en-US" sz="1100" b="0" i="0" u="none" strike="noStrike" baseline="0" dirty="0">
                <a:solidFill>
                  <a:srgbClr val="000000"/>
                </a:solidFill>
              </a:rPr>
              <a:t>o Choosing a field of study </a:t>
            </a:r>
          </a:p>
          <a:p>
            <a:r>
              <a:rPr lang="en-US" sz="1100" b="0" i="0" u="none" strike="noStrike" baseline="0" dirty="0">
                <a:solidFill>
                  <a:srgbClr val="000000"/>
                </a:solidFill>
              </a:rPr>
              <a:t>o Degree options </a:t>
            </a:r>
          </a:p>
          <a:p>
            <a:r>
              <a:rPr lang="en-US" sz="1100" b="0" i="0" u="none" strike="noStrike" baseline="0" dirty="0">
                <a:solidFill>
                  <a:srgbClr val="000000"/>
                </a:solidFill>
              </a:rPr>
              <a:t>o Choosing an institution </a:t>
            </a:r>
          </a:p>
          <a:p>
            <a:r>
              <a:rPr lang="en-US" sz="1100" b="0" i="0" u="none" strike="noStrike" baseline="0" dirty="0">
                <a:solidFill>
                  <a:srgbClr val="000000"/>
                </a:solidFill>
              </a:rPr>
              <a:t>o Gaining admission </a:t>
            </a:r>
          </a:p>
          <a:p>
            <a:r>
              <a:rPr lang="en-US" sz="1100" b="0" i="0" u="none" strike="noStrike" baseline="0" dirty="0">
                <a:solidFill>
                  <a:srgbClr val="000000"/>
                </a:solidFill>
              </a:rPr>
              <a:t>o Transfer credit </a:t>
            </a:r>
          </a:p>
          <a:p>
            <a:r>
              <a:rPr lang="en-US" sz="1100" b="0" i="0" u="none" strike="noStrike" baseline="0" dirty="0">
                <a:solidFill>
                  <a:srgbClr val="000000"/>
                </a:solidFill>
              </a:rPr>
              <a:t>o Funding options </a:t>
            </a:r>
          </a:p>
          <a:p>
            <a:endParaRPr lang="en-US" sz="1100" b="0" i="0" u="none" strike="noStrike" baseline="0" dirty="0">
              <a:solidFill>
                <a:srgbClr val="000000"/>
              </a:solidFill>
              <a:highlight>
                <a:srgbClr val="FFFF00"/>
              </a:highlight>
            </a:endParaRPr>
          </a:p>
          <a:p>
            <a:r>
              <a:rPr lang="en-US" sz="1100" b="0" i="0" u="none" strike="noStrike" baseline="0" dirty="0">
                <a:solidFill>
                  <a:srgbClr val="000000"/>
                </a:solidFill>
                <a:highlight>
                  <a:srgbClr val="FFFF00"/>
                </a:highlight>
              </a:rPr>
              <a:t>• CRS: Complete a comparison of higher education institution options </a:t>
            </a:r>
          </a:p>
          <a:p>
            <a:endParaRPr lang="en-US" sz="1100" b="0" i="0" u="none" strike="noStrike" baseline="0" dirty="0">
              <a:solidFill>
                <a:srgbClr val="000000"/>
              </a:solidFill>
            </a:endParaRPr>
          </a:p>
          <a:p>
            <a:r>
              <a:rPr lang="en-US" sz="1100" b="0" i="0" u="none" strike="noStrike" baseline="0" dirty="0">
                <a:solidFill>
                  <a:srgbClr val="000000"/>
                </a:solidFill>
              </a:rPr>
              <a:t>*Spouses and dependents are encouraged to attend the DoD Education Track, especially if they are using GI Bill education benefits.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849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Education counselors provide information for undergraduate, graduate, and certificate programs as well as information on: </a:t>
            </a:r>
          </a:p>
          <a:p>
            <a:r>
              <a:rPr lang="en-US" sz="1100" b="0" i="0" u="none" strike="noStrike" baseline="0" dirty="0">
                <a:solidFill>
                  <a:srgbClr val="000000"/>
                </a:solidFill>
              </a:rPr>
              <a:t>o College level testing </a:t>
            </a:r>
          </a:p>
          <a:p>
            <a:r>
              <a:rPr lang="en-US" sz="1100" b="0" i="0" u="none" strike="noStrike" baseline="0" dirty="0">
                <a:solidFill>
                  <a:srgbClr val="000000"/>
                </a:solidFill>
              </a:rPr>
              <a:t>o Veterans’ benefits </a:t>
            </a:r>
          </a:p>
          <a:p>
            <a:r>
              <a:rPr lang="en-US" sz="1100" b="0" i="0" u="none" strike="noStrike" baseline="0" dirty="0">
                <a:solidFill>
                  <a:srgbClr val="000000"/>
                </a:solidFill>
              </a:rPr>
              <a:t>o Tuition Assistance </a:t>
            </a:r>
          </a:p>
          <a:p>
            <a:r>
              <a:rPr lang="en-US" sz="1100" b="0" i="0" u="none" strike="noStrike" baseline="0" dirty="0">
                <a:solidFill>
                  <a:srgbClr val="000000"/>
                </a:solidFill>
              </a:rPr>
              <a:t>o Financial Aid </a:t>
            </a:r>
          </a:p>
          <a:p>
            <a:r>
              <a:rPr lang="en-US" sz="1100" b="0" i="0" u="none" strike="noStrike" baseline="0" dirty="0">
                <a:solidFill>
                  <a:srgbClr val="000000"/>
                </a:solidFill>
              </a:rPr>
              <a:t>• DANTES-sponsored programs used by Service Education Counselors include: </a:t>
            </a:r>
          </a:p>
          <a:p>
            <a:r>
              <a:rPr lang="en-US" sz="1100" b="0" i="0" u="none" strike="noStrike" baseline="0" dirty="0">
                <a:solidFill>
                  <a:srgbClr val="000000"/>
                </a:solidFill>
              </a:rPr>
              <a:t>o </a:t>
            </a:r>
            <a:r>
              <a:rPr lang="en-US" sz="1100" b="1" i="0" u="none" strike="noStrike" baseline="0" dirty="0">
                <a:solidFill>
                  <a:srgbClr val="000000"/>
                </a:solidFill>
              </a:rPr>
              <a:t>Career exploration</a:t>
            </a:r>
            <a:r>
              <a:rPr lang="en-US" sz="1100" b="0" i="0" u="none" strike="noStrike" baseline="0" dirty="0">
                <a:solidFill>
                  <a:srgbClr val="000000"/>
                </a:solidFill>
              </a:rPr>
              <a:t>, e.g., Kuder Journey </a:t>
            </a:r>
          </a:p>
          <a:p>
            <a:r>
              <a:rPr lang="en-US" sz="1100" b="0" i="0" u="none" strike="noStrike" baseline="0" dirty="0">
                <a:solidFill>
                  <a:srgbClr val="000000"/>
                </a:solidFill>
              </a:rPr>
              <a:t>o Academic Skills Training for College Preparation ▪ </a:t>
            </a:r>
            <a:r>
              <a:rPr lang="en-US" sz="1100" b="1" i="0" u="none" strike="noStrike" baseline="0" dirty="0">
                <a:solidFill>
                  <a:srgbClr val="000000"/>
                </a:solidFill>
              </a:rPr>
              <a:t>Online Academic Skills Course (OASC)</a:t>
            </a:r>
            <a:r>
              <a:rPr lang="en-US" sz="1100" b="0" i="0" u="none" strike="noStrike" baseline="0" dirty="0">
                <a:solidFill>
                  <a:srgbClr val="000000"/>
                </a:solidFill>
              </a:rPr>
              <a:t>—lessons to increase knowledge in math, science, reading comprehension, and vocabulary </a:t>
            </a:r>
          </a:p>
          <a:p>
            <a:r>
              <a:rPr lang="en-US" sz="1100" b="0" i="0" u="none" strike="noStrike" baseline="0" dirty="0">
                <a:solidFill>
                  <a:srgbClr val="000000"/>
                </a:solidFill>
              </a:rPr>
              <a:t>▪ College Placement Skills Test (CPST)—preparation for college entrance and placement exams. </a:t>
            </a:r>
          </a:p>
          <a:p>
            <a:r>
              <a:rPr lang="en-US" sz="1100" b="0" i="0" u="none" strike="noStrike" baseline="0" dirty="0">
                <a:solidFill>
                  <a:srgbClr val="000000"/>
                </a:solidFill>
              </a:rPr>
              <a:t>o </a:t>
            </a:r>
            <a:r>
              <a:rPr lang="en-US" sz="1100" b="1" i="0" u="none" strike="noStrike" baseline="0" dirty="0">
                <a:solidFill>
                  <a:srgbClr val="000000"/>
                </a:solidFill>
              </a:rPr>
              <a:t>College-Level Examination Program® (CLEP)/DANTES Subject Standard Tests (DSST)</a:t>
            </a:r>
            <a:r>
              <a:rPr lang="en-US" sz="1100" b="0" i="0" u="none" strike="noStrike" baseline="0" dirty="0">
                <a:solidFill>
                  <a:srgbClr val="000000"/>
                </a:solidFill>
              </a:rPr>
              <a:t>—tests which allow college credit to be earned for existing knowledge through an exam. </a:t>
            </a:r>
          </a:p>
          <a:p>
            <a:r>
              <a:rPr lang="en-US" sz="1100" b="0" i="0" u="none" strike="noStrike" baseline="0" dirty="0">
                <a:solidFill>
                  <a:srgbClr val="000000"/>
                </a:solidFill>
              </a:rPr>
              <a:t>• </a:t>
            </a:r>
            <a:r>
              <a:rPr lang="en-US" sz="1100" b="1" i="0" u="none" strike="noStrike" baseline="0" dirty="0">
                <a:solidFill>
                  <a:srgbClr val="000000"/>
                </a:solidFill>
              </a:rPr>
              <a:t>Joint Service Transcript (JST)</a:t>
            </a:r>
            <a:r>
              <a:rPr lang="en-US" sz="1100" b="0" i="0" u="none" strike="noStrike" baseline="0" dirty="0">
                <a:solidFill>
                  <a:srgbClr val="000000"/>
                </a:solidFill>
              </a:rPr>
              <a:t>—lists military education and training and provides credit recommendations. </a:t>
            </a:r>
          </a:p>
          <a:p>
            <a:r>
              <a:rPr lang="en-US" sz="1100" b="0" i="0" u="none" strike="noStrike" baseline="0" dirty="0">
                <a:solidFill>
                  <a:srgbClr val="000000"/>
                </a:solidFill>
              </a:rPr>
              <a:t>• </a:t>
            </a:r>
            <a:r>
              <a:rPr lang="en-US" sz="1100" b="1" i="0" u="none" strike="noStrike" baseline="0" dirty="0">
                <a:solidFill>
                  <a:srgbClr val="000000"/>
                </a:solidFill>
              </a:rPr>
              <a:t>Community College of the AF (CCAF</a:t>
            </a:r>
            <a:r>
              <a:rPr lang="en-US" sz="1100" b="0" i="0" u="none" strike="noStrike" baseline="0" dirty="0">
                <a:solidFill>
                  <a:srgbClr val="000000"/>
                </a:solidFill>
              </a:rPr>
              <a:t>) regionally accredited community college to promote education within the Air Force. </a:t>
            </a:r>
          </a:p>
          <a:p>
            <a:endParaRPr lang="en-US" sz="1200" b="0" i="0" u="none" strike="noStrike" baseline="0" dirty="0">
              <a:solidFill>
                <a:srgbClr val="000000"/>
              </a:solidFill>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6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23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rPr>
              <a:t>State and Local Ed Benefits—</a:t>
            </a:r>
            <a:r>
              <a:rPr lang="en-US" sz="1100" b="0" i="0" u="none" strike="noStrike" baseline="0" dirty="0">
                <a:solidFill>
                  <a:srgbClr val="000000"/>
                </a:solidFill>
              </a:rPr>
              <a:t>some states have additional education benefits such as free or discounted tuition at state schools for veterans and/or families. </a:t>
            </a:r>
          </a:p>
          <a:p>
            <a:r>
              <a:rPr lang="en-US" sz="1100" b="0" i="0" u="none" strike="noStrike" baseline="0" dirty="0">
                <a:solidFill>
                  <a:srgbClr val="000000"/>
                </a:solidFill>
              </a:rPr>
              <a:t>• Federal education programs </a:t>
            </a:r>
          </a:p>
          <a:p>
            <a:r>
              <a:rPr lang="en-US" sz="1100" b="0" i="0" u="none" strike="noStrike" baseline="0" dirty="0">
                <a:solidFill>
                  <a:srgbClr val="000000"/>
                </a:solidFill>
              </a:rPr>
              <a:t>• Programs administered by the U.S. Department of Education (ED)</a:t>
            </a:r>
          </a:p>
          <a:p>
            <a:r>
              <a:rPr lang="en-US" sz="1100" b="0" i="0" u="none" strike="noStrike" baseline="0" dirty="0">
                <a:solidFill>
                  <a:srgbClr val="000000"/>
                </a:solidFill>
              </a:rPr>
              <a:t> o </a:t>
            </a:r>
            <a:r>
              <a:rPr lang="en-US" sz="1100" b="1" i="0" u="none" strike="noStrike" baseline="0" dirty="0">
                <a:solidFill>
                  <a:srgbClr val="000000"/>
                </a:solidFill>
              </a:rPr>
              <a:t>Federal Student Aid—</a:t>
            </a:r>
            <a:r>
              <a:rPr lang="en-US" sz="1100" b="0" i="0" u="none" strike="noStrike" baseline="0" dirty="0">
                <a:solidFill>
                  <a:srgbClr val="000000"/>
                </a:solidFill>
              </a:rPr>
              <a:t>Complete the Federal Application for Federal Student Aid (FAFSA) is available to apply starting </a:t>
            </a:r>
            <a:r>
              <a:rPr lang="en-US" sz="1100" b="1" i="0" u="none" strike="noStrike" baseline="0" dirty="0">
                <a:solidFill>
                  <a:srgbClr val="000000"/>
                </a:solidFill>
              </a:rPr>
              <a:t>October 1st </a:t>
            </a:r>
            <a:r>
              <a:rPr lang="en-US" sz="1100" b="0" i="0" u="none" strike="noStrike" baseline="0" dirty="0">
                <a:solidFill>
                  <a:srgbClr val="000000"/>
                </a:solidFill>
              </a:rPr>
              <a:t>for the next school year. </a:t>
            </a:r>
          </a:p>
          <a:p>
            <a:r>
              <a:rPr lang="en-US" sz="1100" b="0" i="0" u="none" strike="noStrike" baseline="0" dirty="0">
                <a:solidFill>
                  <a:srgbClr val="000000"/>
                </a:solidFill>
              </a:rPr>
              <a:t>▪ FAFSA is required for grants, loans, and work-study programs </a:t>
            </a:r>
          </a:p>
          <a:p>
            <a:r>
              <a:rPr lang="en-US" sz="1100" b="0" i="0" u="none" strike="noStrike" baseline="0" dirty="0">
                <a:solidFill>
                  <a:srgbClr val="000000"/>
                </a:solidFill>
              </a:rPr>
              <a:t>▪ Can be used in addition to the GI Bill </a:t>
            </a:r>
          </a:p>
          <a:p>
            <a:r>
              <a:rPr lang="en-US" sz="1100" b="0" i="0" u="none" strike="noStrike" baseline="0" dirty="0">
                <a:solidFill>
                  <a:srgbClr val="000000"/>
                </a:solidFill>
              </a:rPr>
              <a:t>o </a:t>
            </a:r>
            <a:r>
              <a:rPr lang="en-US" sz="1100" b="1" i="0" u="none" strike="noStrike" baseline="0" dirty="0">
                <a:solidFill>
                  <a:srgbClr val="000000"/>
                </a:solidFill>
              </a:rPr>
              <a:t>Veterans Upward Bound Program</a:t>
            </a:r>
            <a:r>
              <a:rPr lang="en-US" sz="1100" b="0" i="0" u="none" strike="noStrike" baseline="0" dirty="0">
                <a:solidFill>
                  <a:srgbClr val="000000"/>
                </a:solidFill>
              </a:rPr>
              <a:t>— encourages, empowers, and prepares college-bound veterans for the rigors of post-secondary training. Not available at all colleges, need to research to determine if the college participates.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70</a:t>
            </a:fld>
            <a:endParaRPr lang="en-US" dirty="0"/>
          </a:p>
        </p:txBody>
      </p:sp>
    </p:spTree>
    <p:extLst>
      <p:ext uri="{BB962C8B-B14F-4D97-AF65-F5344CB8AC3E}">
        <p14:creationId xmlns:p14="http://schemas.microsoft.com/office/powerpoint/2010/main" val="12352336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61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72</a:t>
            </a:fld>
            <a:endParaRPr lang="en-US" dirty="0"/>
          </a:p>
        </p:txBody>
      </p:sp>
    </p:spTree>
    <p:extLst>
      <p:ext uri="{BB962C8B-B14F-4D97-AF65-F5344CB8AC3E}">
        <p14:creationId xmlns:p14="http://schemas.microsoft.com/office/powerpoint/2010/main" val="4244981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r>
              <a:rPr lang="en-US" sz="1100" b="0" i="0" u="none" strike="noStrike" baseline="0" dirty="0"/>
              <a:t>Highlight our local VBOCs B2B workshops offered locally if unable to attend one of MFRCs. </a:t>
            </a:r>
          </a:p>
          <a:p>
            <a:r>
              <a:rPr lang="en-US" sz="1100" b="0" i="0" u="none" strike="noStrike" baseline="0" dirty="0">
                <a:solidFill>
                  <a:srgbClr val="000000"/>
                </a:solidFill>
              </a:rPr>
              <a:t>o Identifying business opportunities </a:t>
            </a:r>
          </a:p>
          <a:p>
            <a:r>
              <a:rPr lang="en-US" sz="1100" b="0" i="0" u="none" strike="noStrike" baseline="0" dirty="0">
                <a:solidFill>
                  <a:srgbClr val="000000"/>
                </a:solidFill>
              </a:rPr>
              <a:t>o Constructing a business plan </a:t>
            </a:r>
          </a:p>
          <a:p>
            <a:r>
              <a:rPr lang="en-US" sz="1100" b="0" i="0" u="none" strike="noStrike" baseline="0" dirty="0">
                <a:solidFill>
                  <a:srgbClr val="000000"/>
                </a:solidFill>
              </a:rPr>
              <a:t>o Mapping strategies for success </a:t>
            </a:r>
          </a:p>
          <a:p>
            <a:r>
              <a:rPr lang="en-US" sz="1100" b="0" i="0" u="none" strike="noStrike" baseline="0" dirty="0">
                <a:solidFill>
                  <a:srgbClr val="000000"/>
                </a:solidFill>
              </a:rPr>
              <a:t>o Launching a new business enterprise </a:t>
            </a:r>
          </a:p>
          <a:p>
            <a:r>
              <a:rPr lang="en-US" sz="1200" b="0" i="0" u="none" strike="noStrike" baseline="0" dirty="0">
                <a:solidFill>
                  <a:srgbClr val="000000"/>
                </a:solidFill>
                <a:latin typeface="Courier New" panose="02070309020205020404" pitchFamily="49" charset="0"/>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0080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Veteran entrepreneurship is supported by SBA, VA, and DoD through legislation and programs: </a:t>
            </a:r>
          </a:p>
          <a:p>
            <a:r>
              <a:rPr lang="en-US" sz="1100" b="0" i="0" u="none" strike="noStrike" baseline="0" dirty="0">
                <a:solidFill>
                  <a:srgbClr val="000000"/>
                </a:solidFill>
              </a:rPr>
              <a:t>o </a:t>
            </a:r>
            <a:r>
              <a:rPr lang="en-US" sz="1100" b="1" i="0" u="none" strike="noStrike" baseline="0" dirty="0">
                <a:solidFill>
                  <a:srgbClr val="000000"/>
                </a:solidFill>
              </a:rPr>
              <a:t>SBA—Small Business Development Act 1999 </a:t>
            </a:r>
            <a:r>
              <a:rPr lang="en-US" sz="1100" b="0" i="0" u="none" strike="noStrike" baseline="0" dirty="0">
                <a:solidFill>
                  <a:srgbClr val="000000"/>
                </a:solidFill>
              </a:rPr>
              <a:t>created veteran contract goals. </a:t>
            </a:r>
          </a:p>
          <a:p>
            <a:r>
              <a:rPr lang="en-US" sz="1100" b="0" i="0" u="none" strike="noStrike" baseline="0" dirty="0">
                <a:solidFill>
                  <a:srgbClr val="000000"/>
                </a:solidFill>
              </a:rPr>
              <a:t>o </a:t>
            </a:r>
            <a:r>
              <a:rPr lang="en-US" sz="1100" b="1" i="0" u="none" strike="noStrike" baseline="0" dirty="0">
                <a:solidFill>
                  <a:srgbClr val="000000"/>
                </a:solidFill>
              </a:rPr>
              <a:t>DoD Procurement Technical Assistance Center Program </a:t>
            </a:r>
            <a:r>
              <a:rPr lang="en-US" sz="1100" b="0" i="0" u="none" strike="noStrike" baseline="0" dirty="0">
                <a:solidFill>
                  <a:srgbClr val="000000"/>
                </a:solidFill>
              </a:rPr>
              <a:t>helps businesses pursue government contracts. </a:t>
            </a:r>
          </a:p>
          <a:p>
            <a:r>
              <a:rPr lang="en-US" sz="1100" b="0" i="0" u="none" strike="noStrike" baseline="0" dirty="0">
                <a:solidFill>
                  <a:srgbClr val="000000"/>
                </a:solidFill>
              </a:rPr>
              <a:t>o </a:t>
            </a:r>
            <a:r>
              <a:rPr lang="en-US" sz="1100" b="1" i="0" u="none" strike="noStrike" baseline="0" dirty="0">
                <a:solidFill>
                  <a:srgbClr val="000000"/>
                </a:solidFill>
              </a:rPr>
              <a:t>VA Small and Veteran Business Program </a:t>
            </a:r>
            <a:r>
              <a:rPr lang="en-US" sz="1100" b="0" i="0" u="none" strike="noStrike" baseline="0" dirty="0">
                <a:solidFill>
                  <a:srgbClr val="000000"/>
                </a:solidFill>
              </a:rPr>
              <a:t>provides support to small and veteran businesses.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74</a:t>
            </a:fld>
            <a:endParaRPr lang="en-US" dirty="0"/>
          </a:p>
        </p:txBody>
      </p:sp>
    </p:spTree>
    <p:extLst>
      <p:ext uri="{BB962C8B-B14F-4D97-AF65-F5344CB8AC3E}">
        <p14:creationId xmlns:p14="http://schemas.microsoft.com/office/powerpoint/2010/main" val="12122337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75</a:t>
            </a:fld>
            <a:endParaRPr lang="en-US" dirty="0"/>
          </a:p>
        </p:txBody>
      </p:sp>
    </p:spTree>
    <p:extLst>
      <p:ext uri="{BB962C8B-B14F-4D97-AF65-F5344CB8AC3E}">
        <p14:creationId xmlns:p14="http://schemas.microsoft.com/office/powerpoint/2010/main" val="1221843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 When you began your military service, you took an oath to support and defend the Constitution of the United States against all enemies, foreign and domestic. </a:t>
            </a:r>
          </a:p>
          <a:p>
            <a:r>
              <a:rPr lang="en-US" sz="1100" b="0" i="0" u="none" strike="noStrike" baseline="0" dirty="0">
                <a:solidFill>
                  <a:srgbClr val="000000"/>
                </a:solidFill>
              </a:rPr>
              <a:t>• You have been trained to avoid and report extremist groups and activities, which go against the fundamental principles of that oath. </a:t>
            </a:r>
          </a:p>
          <a:p>
            <a:r>
              <a:rPr lang="en-US" sz="1100" b="0" i="0" u="none" strike="noStrike" baseline="0" dirty="0">
                <a:solidFill>
                  <a:srgbClr val="000000"/>
                </a:solidFill>
              </a:rPr>
              <a:t>• As you leave military service, guard against attempts to be radicalized, continue to take a stand against extremism organizations, and report suspicious activities to the proper authorities. </a:t>
            </a:r>
          </a:p>
          <a:p>
            <a:r>
              <a:rPr lang="en-US" sz="1100" b="0" i="0" u="none" strike="noStrike" baseline="0" dirty="0">
                <a:solidFill>
                  <a:srgbClr val="000000"/>
                </a:solidFill>
              </a:rPr>
              <a:t>• Reporting methods are listed on the screen and in the RG.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76</a:t>
            </a:fld>
            <a:endParaRPr lang="en-US" dirty="0"/>
          </a:p>
        </p:txBody>
      </p:sp>
    </p:spTree>
    <p:extLst>
      <p:ext uri="{BB962C8B-B14F-4D97-AF65-F5344CB8AC3E}">
        <p14:creationId xmlns:p14="http://schemas.microsoft.com/office/powerpoint/2010/main" val="28652157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000000"/>
                </a:solidFill>
              </a:rPr>
              <a:t>Immigration Status</a:t>
            </a:r>
            <a:r>
              <a:rPr lang="en-US" sz="1100" b="0" i="0" u="none" strike="noStrike" baseline="0" dirty="0">
                <a:solidFill>
                  <a:srgbClr val="000000"/>
                </a:solidFill>
              </a:rPr>
              <a:t>—Service members may request additional information on immigration status and expedited naturalization during IC. </a:t>
            </a:r>
          </a:p>
          <a:p>
            <a:r>
              <a:rPr lang="en-US" sz="1100" b="0" i="0" u="none" strike="noStrike" baseline="0" dirty="0">
                <a:solidFill>
                  <a:srgbClr val="000000"/>
                </a:solidFill>
              </a:rPr>
              <a:t>o </a:t>
            </a:r>
            <a:r>
              <a:rPr lang="en-US" sz="1100" b="1" i="0" u="none" strike="noStrike" baseline="0" dirty="0">
                <a:solidFill>
                  <a:srgbClr val="000000"/>
                </a:solidFill>
              </a:rPr>
              <a:t>DD </a:t>
            </a:r>
            <a:r>
              <a:rPr lang="en-US" sz="1100" b="1" i="0" u="none" strike="noStrike" baseline="0" dirty="0" err="1">
                <a:solidFill>
                  <a:srgbClr val="000000"/>
                </a:solidFill>
              </a:rPr>
              <a:t>eForm</a:t>
            </a:r>
            <a:r>
              <a:rPr lang="en-US" sz="1100" b="1" i="0" u="none" strike="noStrike" baseline="0" dirty="0">
                <a:solidFill>
                  <a:srgbClr val="000000"/>
                </a:solidFill>
              </a:rPr>
              <a:t> 2648</a:t>
            </a:r>
            <a:r>
              <a:rPr lang="en-US" sz="1100" b="0" i="0" u="none" strike="noStrike" baseline="0" dirty="0">
                <a:solidFill>
                  <a:srgbClr val="000000"/>
                </a:solidFill>
              </a:rPr>
              <a:t>—includes an option to “opt in” to receive more information </a:t>
            </a:r>
          </a:p>
          <a:p>
            <a:r>
              <a:rPr lang="en-US" sz="1100" b="0" i="0" u="none" strike="noStrike" baseline="0" dirty="0">
                <a:solidFill>
                  <a:srgbClr val="000000"/>
                </a:solidFill>
              </a:rPr>
              <a:t>o </a:t>
            </a:r>
            <a:r>
              <a:rPr lang="en-US" sz="1100" b="1" i="0" u="none" strike="noStrike" baseline="0" dirty="0">
                <a:solidFill>
                  <a:srgbClr val="000000"/>
                </a:solidFill>
              </a:rPr>
              <a:t>DD2648 printed form</a:t>
            </a:r>
            <a:r>
              <a:rPr lang="en-US" sz="1100" b="0" i="0" u="none" strike="noStrike" baseline="0" dirty="0">
                <a:solidFill>
                  <a:srgbClr val="000000"/>
                </a:solidFill>
              </a:rPr>
              <a:t>—allows for an “opt in” election to be written in Section XI—REMARKS, item 48 </a:t>
            </a:r>
          </a:p>
          <a:p>
            <a:r>
              <a:rPr lang="en-US" sz="1100" b="0" i="0" u="none" strike="noStrike" baseline="0" dirty="0">
                <a:solidFill>
                  <a:srgbClr val="000000"/>
                </a:solidFill>
              </a:rPr>
              <a:t>• If immigration information has not been provided, have participants speak with a TAP counselor, contact the local legal office, or reach out to the U.S. Citizenship and Immigration service at the website provided in the RG. </a:t>
            </a:r>
          </a:p>
          <a:p>
            <a:r>
              <a:rPr lang="en-US" sz="1100" b="0" i="0" u="none" strike="noStrike" baseline="0" dirty="0">
                <a:solidFill>
                  <a:srgbClr val="000000"/>
                </a:solidFill>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77</a:t>
            </a:fld>
            <a:endParaRPr lang="en-US" dirty="0"/>
          </a:p>
        </p:txBody>
      </p:sp>
    </p:spTree>
    <p:extLst>
      <p:ext uri="{BB962C8B-B14F-4D97-AF65-F5344CB8AC3E}">
        <p14:creationId xmlns:p14="http://schemas.microsoft.com/office/powerpoint/2010/main" val="21484131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During the IC and initiating of the DD 2648, SM were offered the opportunity to share their email with the state or states to which they may be moving. </a:t>
            </a:r>
          </a:p>
          <a:p>
            <a:r>
              <a:rPr lang="en-US" sz="1100" b="0" i="0" u="none" strike="noStrike" baseline="0" dirty="0">
                <a:solidFill>
                  <a:srgbClr val="000000"/>
                </a:solidFill>
              </a:rPr>
              <a:t>• Stress this is </a:t>
            </a:r>
            <a:r>
              <a:rPr lang="en-US" sz="1100" b="1" i="0" u="none" strike="noStrike" baseline="0" dirty="0">
                <a:solidFill>
                  <a:srgbClr val="000000"/>
                </a:solidFill>
              </a:rPr>
              <a:t>Opt-in only </a:t>
            </a:r>
            <a:r>
              <a:rPr lang="en-US" sz="1100" b="0" i="0" u="none" strike="noStrike" baseline="0" dirty="0">
                <a:solidFill>
                  <a:srgbClr val="000000"/>
                </a:solidFill>
              </a:rPr>
              <a:t>and the email will be shared only with the state to provide information specific to that state. </a:t>
            </a:r>
          </a:p>
          <a:p>
            <a:r>
              <a:rPr lang="en-US" sz="1100" b="0" i="0" u="none" strike="noStrike" baseline="0" dirty="0">
                <a:solidFill>
                  <a:srgbClr val="000000"/>
                </a:solidFill>
              </a:rPr>
              <a:t>• Each State will determine what is to be provided, but may include: o Employment information </a:t>
            </a:r>
          </a:p>
          <a:p>
            <a:r>
              <a:rPr lang="en-US" sz="1100" b="0" i="0" u="none" strike="noStrike" baseline="0" dirty="0">
                <a:solidFill>
                  <a:srgbClr val="000000"/>
                </a:solidFill>
              </a:rPr>
              <a:t>o Education information </a:t>
            </a:r>
          </a:p>
          <a:p>
            <a:r>
              <a:rPr lang="en-US" sz="1100" b="0" i="0" u="none" strike="noStrike" baseline="0" dirty="0">
                <a:solidFill>
                  <a:srgbClr val="000000"/>
                </a:solidFill>
              </a:rPr>
              <a:t>o Housing information </a:t>
            </a:r>
          </a:p>
          <a:p>
            <a:r>
              <a:rPr lang="en-US" sz="1100" b="0" i="0" u="none" strike="noStrike" baseline="0" dirty="0">
                <a:solidFill>
                  <a:srgbClr val="000000"/>
                </a:solidFill>
              </a:rPr>
              <a:t>o Resources specific to that state </a:t>
            </a:r>
          </a:p>
          <a:p>
            <a:endParaRPr lang="en-US" sz="1100" b="0" i="0" u="none" strike="noStrike" baseline="0" dirty="0">
              <a:solidFill>
                <a:srgbClr val="000000"/>
              </a:solidFill>
            </a:endParaRPr>
          </a:p>
          <a:p>
            <a:r>
              <a:rPr lang="en-US" sz="1100" b="0" i="0" u="none" strike="noStrike" baseline="0" dirty="0">
                <a:solidFill>
                  <a:srgbClr val="000000"/>
                </a:solidFill>
              </a:rPr>
              <a:t>• To receive State-specific information: </a:t>
            </a:r>
          </a:p>
          <a:p>
            <a:r>
              <a:rPr lang="en-US" sz="1100" b="0" i="0" u="none" strike="noStrike" baseline="0" dirty="0">
                <a:solidFill>
                  <a:srgbClr val="000000"/>
                </a:solidFill>
              </a:rPr>
              <a:t>1. List your civilian email on the DD 2648. </a:t>
            </a:r>
          </a:p>
          <a:p>
            <a:r>
              <a:rPr lang="en-US" sz="1100" b="0" i="0" u="none" strike="noStrike" baseline="0" dirty="0">
                <a:solidFill>
                  <a:srgbClr val="000000"/>
                </a:solidFill>
              </a:rPr>
              <a:t>2. Indicate the state or states where you may live after transition. </a:t>
            </a:r>
          </a:p>
          <a:p>
            <a:r>
              <a:rPr lang="en-US" sz="1100" b="0" i="0" u="none" strike="noStrike" baseline="0" dirty="0">
                <a:solidFill>
                  <a:srgbClr val="000000"/>
                </a:solidFill>
              </a:rPr>
              <a:t>3. State Representatives will contact you with information on employment, housing, education, etc. </a:t>
            </a:r>
          </a:p>
          <a:p>
            <a:r>
              <a:rPr lang="en-US" sz="1100" b="0" i="0" u="none" strike="noStrike" baseline="0" dirty="0">
                <a:solidFill>
                  <a:srgbClr val="000000"/>
                </a:solidFill>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9658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Separation Pay is available if being involuntarily separated or released from active duty. </a:t>
            </a:r>
          </a:p>
          <a:p>
            <a:r>
              <a:rPr lang="en-US" sz="1100" b="0" i="0" u="none" strike="noStrike" baseline="0" dirty="0">
                <a:solidFill>
                  <a:srgbClr val="000000"/>
                </a:solidFill>
              </a:rPr>
              <a:t>• Separating: Separation pay eligibility and amounts are determined by the type of separation, reason for separation, and vary from person to person. </a:t>
            </a:r>
          </a:p>
          <a:p>
            <a:r>
              <a:rPr lang="en-US" sz="1100" b="0" i="0" u="none" strike="noStrike" baseline="0" dirty="0">
                <a:solidFill>
                  <a:srgbClr val="000000"/>
                </a:solidFill>
              </a:rPr>
              <a:t>• Final Pay:</a:t>
            </a:r>
          </a:p>
          <a:p>
            <a:r>
              <a:rPr lang="en-US" sz="1100" b="0" i="0" u="none" strike="noStrike" baseline="0" dirty="0">
                <a:solidFill>
                  <a:srgbClr val="000000"/>
                </a:solidFill>
              </a:rPr>
              <a:t> o A final pay will include any earned entitlements and pay for accumulated leave minus any outstanding debt – to include unearned bonus recoupment. </a:t>
            </a:r>
          </a:p>
          <a:p>
            <a:r>
              <a:rPr lang="en-US" sz="1100" b="0" i="0" u="none" strike="noStrike" baseline="0" dirty="0">
                <a:solidFill>
                  <a:srgbClr val="000000"/>
                </a:solidFill>
              </a:rPr>
              <a:t>o Transactions already in progress could result in overpayment; any overpayments or outstanding debts are the responsibility of the service member. </a:t>
            </a:r>
          </a:p>
          <a:p>
            <a:r>
              <a:rPr lang="en-US" sz="1100" b="0" i="0" u="none" strike="noStrike" baseline="0" dirty="0">
                <a:solidFill>
                  <a:srgbClr val="000000"/>
                </a:solidFill>
              </a:rPr>
              <a:t> </a:t>
            </a:r>
            <a:r>
              <a:rPr lang="en-US" sz="1100" b="1" i="0" u="none" strike="noStrike" baseline="0" dirty="0">
                <a:solidFill>
                  <a:srgbClr val="000000"/>
                </a:solidFill>
              </a:rPr>
              <a:t>RETIREES: </a:t>
            </a:r>
            <a:r>
              <a:rPr lang="en-US" sz="1100" b="0" i="0" u="none" strike="noStrike" baseline="0" dirty="0">
                <a:solidFill>
                  <a:srgbClr val="000000"/>
                </a:solidFill>
              </a:rPr>
              <a:t>Final pay </a:t>
            </a:r>
            <a:r>
              <a:rPr lang="en-US" sz="1100" b="1" i="0" u="none" strike="noStrike" baseline="0" dirty="0">
                <a:solidFill>
                  <a:srgbClr val="000000"/>
                </a:solidFill>
              </a:rPr>
              <a:t>will be delayed </a:t>
            </a:r>
            <a:r>
              <a:rPr lang="en-US" sz="1100" b="0" i="0" u="none" strike="noStrike" baseline="0" dirty="0">
                <a:solidFill>
                  <a:srgbClr val="000000"/>
                </a:solidFill>
              </a:rPr>
              <a:t>due to DFAS holding the final pay to verify all debts have been paid. </a:t>
            </a:r>
          </a:p>
          <a:p>
            <a:r>
              <a:rPr lang="en-US" sz="1100" b="1" i="0" u="none" strike="noStrike" baseline="0" dirty="0">
                <a:solidFill>
                  <a:srgbClr val="000000"/>
                </a:solidFill>
              </a:rPr>
              <a:t>Separation Pay and Disability Retired Pay: </a:t>
            </a:r>
            <a:r>
              <a:rPr lang="en-US" sz="1100" b="0" i="0" u="none" strike="noStrike" baseline="0" dirty="0">
                <a:solidFill>
                  <a:srgbClr val="000000"/>
                </a:solidFill>
              </a:rPr>
              <a:t>If a service member received separation pay and were then awarded disability retired pay, the entire amount of separation pay will be recouped. VA disability payments will be used as repayment. Service member will start receiving disability payments when the entire separation pay amount has been recouped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80325-1CF5-4796-937F-71C6B8FD7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1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rPr>
              <a:t>Ask the following question: </a:t>
            </a:r>
            <a:r>
              <a:rPr lang="en-US" sz="1200" b="0" i="1" u="none" strike="noStrike" baseline="0" dirty="0">
                <a:solidFill>
                  <a:srgbClr val="000000"/>
                </a:solidFill>
              </a:rPr>
              <a:t>What are some changes you expect to experience during transition? </a:t>
            </a:r>
            <a:r>
              <a:rPr lang="en-US" sz="1200" b="0" i="0" u="none" strike="noStrike" baseline="0" dirty="0">
                <a:solidFill>
                  <a:srgbClr val="000000"/>
                </a:solidFill>
              </a:rPr>
              <a:t>	</a:t>
            </a: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8</a:t>
            </a:fld>
            <a:endParaRPr lang="en-US" dirty="0"/>
          </a:p>
        </p:txBody>
      </p:sp>
    </p:spTree>
    <p:extLst>
      <p:ext uri="{BB962C8B-B14F-4D97-AF65-F5344CB8AC3E}">
        <p14:creationId xmlns:p14="http://schemas.microsoft.com/office/powerpoint/2010/main" val="2536192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8813" y="4447153"/>
            <a:ext cx="5540375" cy="4485832"/>
          </a:xfrm>
        </p:spPr>
        <p:txBody>
          <a:bodyPr/>
          <a:lstStyle/>
          <a:p>
            <a:r>
              <a:rPr lang="en-US" sz="1100" b="0" i="0" u="none" strike="noStrike" baseline="0" dirty="0">
                <a:solidFill>
                  <a:srgbClr val="000000"/>
                </a:solidFill>
              </a:rPr>
              <a:t>• </a:t>
            </a:r>
            <a:r>
              <a:rPr lang="en-US" sz="1100" b="1" i="0" u="none" strike="noStrike" baseline="0" dirty="0">
                <a:solidFill>
                  <a:srgbClr val="000000"/>
                </a:solidFill>
              </a:rPr>
              <a:t>Thrift Savings Plan (TSP)</a:t>
            </a:r>
            <a:r>
              <a:rPr lang="en-US" sz="1100" b="0" i="0" u="none" strike="noStrike" baseline="0" dirty="0">
                <a:solidFill>
                  <a:srgbClr val="000000"/>
                </a:solidFill>
              </a:rPr>
              <a:t>—No matter if you separate or retire, you will retain your TSP account, a decision needs to be made as to what to do with the funds; options will be covered more fully in the financial planning for transition. </a:t>
            </a:r>
          </a:p>
          <a:p>
            <a:r>
              <a:rPr lang="en-US" sz="1100" b="0" i="0" u="none" strike="noStrike" baseline="0" dirty="0">
                <a:solidFill>
                  <a:srgbClr val="000000"/>
                </a:solidFill>
              </a:rPr>
              <a:t>• </a:t>
            </a:r>
            <a:r>
              <a:rPr lang="en-US" sz="1100" b="1" i="0" u="none" strike="noStrike" baseline="0" dirty="0">
                <a:solidFill>
                  <a:srgbClr val="000000"/>
                </a:solidFill>
              </a:rPr>
              <a:t>Survivor Benefit Plan (SPB)—Retirees only</a:t>
            </a:r>
            <a:r>
              <a:rPr lang="en-US" sz="1100" b="0" i="0" u="none" strike="noStrike" baseline="0" dirty="0">
                <a:solidFill>
                  <a:srgbClr val="000000"/>
                </a:solidFill>
              </a:rPr>
              <a:t>—make an appointment with a financial counselor to discuss your financial situation and SBP. </a:t>
            </a:r>
          </a:p>
          <a:p>
            <a:r>
              <a:rPr lang="en-US" sz="1100" b="0" i="0" u="none" strike="noStrike" baseline="0" dirty="0">
                <a:solidFill>
                  <a:srgbClr val="000000"/>
                </a:solidFill>
              </a:rPr>
              <a:t>• </a:t>
            </a:r>
            <a:r>
              <a:rPr lang="en-US" sz="1100" b="1" i="0" u="none" strike="noStrike" baseline="0" dirty="0">
                <a:solidFill>
                  <a:srgbClr val="000000"/>
                </a:solidFill>
              </a:rPr>
              <a:t>Legal Assistance</a:t>
            </a:r>
            <a:r>
              <a:rPr lang="en-US" sz="1100" b="0" i="0" u="none" strike="noStrike" baseline="0" dirty="0">
                <a:solidFill>
                  <a:srgbClr val="000000"/>
                </a:solidFill>
              </a:rPr>
              <a:t>—Post-transition you may or may not have access to free legal assistance; utilize legal assistance to address legal matters prior to separation or retirement. </a:t>
            </a:r>
          </a:p>
          <a:p>
            <a:r>
              <a:rPr lang="en-US" sz="1100" b="0" i="0" u="none" strike="noStrike" baseline="0" dirty="0">
                <a:solidFill>
                  <a:srgbClr val="000000"/>
                </a:solidFill>
              </a:rPr>
              <a:t>• Military Protections and Tax Benefits -After transition, many military protections, such as Military Lending Act, Servicemembers Civil Relief Act and tax benefits of non-taxable entitlements will no longer apply. </a:t>
            </a:r>
          </a:p>
          <a:p>
            <a:r>
              <a:rPr lang="en-US" sz="1100" b="0" i="0" u="none" strike="noStrike" baseline="0" dirty="0">
                <a:solidFill>
                  <a:srgbClr val="000000"/>
                </a:solidFill>
              </a:rPr>
              <a:t>• </a:t>
            </a:r>
            <a:r>
              <a:rPr lang="en-US" sz="1100" b="1" i="0" u="none" strike="noStrike" baseline="0" dirty="0">
                <a:solidFill>
                  <a:srgbClr val="000000"/>
                </a:solidFill>
              </a:rPr>
              <a:t>Travel and Transportation Allowances</a:t>
            </a:r>
            <a:r>
              <a:rPr lang="en-US" sz="1100" b="0" i="0" u="none" strike="noStrike" baseline="0" dirty="0">
                <a:solidFill>
                  <a:srgbClr val="000000"/>
                </a:solidFill>
              </a:rPr>
              <a:t>—The final move for separation/retirement is different from the other moves, with additional guidelines on transportation and allowances. For more information, contact the Personal Property or Transportation Office to schedule a personalized appointment. </a:t>
            </a:r>
          </a:p>
          <a:p>
            <a:r>
              <a:rPr lang="en-US" sz="1100" b="0" i="0" u="none" strike="noStrike" baseline="0" dirty="0">
                <a:solidFill>
                  <a:srgbClr val="000000"/>
                </a:solidFill>
              </a:rPr>
              <a:t>• </a:t>
            </a:r>
            <a:r>
              <a:rPr lang="en-US" sz="1100" b="1" i="0" u="none" strike="noStrike" baseline="0" dirty="0">
                <a:solidFill>
                  <a:srgbClr val="000000"/>
                </a:solidFill>
              </a:rPr>
              <a:t>Permissive Temporary Duty (PTDY) and Excess Leave (EL)</a:t>
            </a:r>
            <a:r>
              <a:rPr lang="en-US" sz="1100" b="0" i="0" u="none" strike="noStrike" baseline="0" dirty="0">
                <a:solidFill>
                  <a:srgbClr val="000000"/>
                </a:solidFill>
              </a:rPr>
              <a:t>— </a:t>
            </a:r>
          </a:p>
          <a:p>
            <a:r>
              <a:rPr lang="en-US" sz="1100" b="0" i="0" u="none" strike="noStrike" baseline="0" dirty="0">
                <a:solidFill>
                  <a:srgbClr val="000000"/>
                </a:solidFill>
              </a:rPr>
              <a:t>o PTDY or EL </a:t>
            </a:r>
            <a:r>
              <a:rPr lang="en-US" sz="1100" b="1" i="0" u="none" strike="noStrike" baseline="0" dirty="0">
                <a:solidFill>
                  <a:srgbClr val="000000"/>
                </a:solidFill>
              </a:rPr>
              <a:t>may </a:t>
            </a:r>
            <a:r>
              <a:rPr lang="en-US" sz="1100" b="0" i="0" u="none" strike="noStrike" baseline="0" dirty="0">
                <a:solidFill>
                  <a:srgbClr val="000000"/>
                </a:solidFill>
              </a:rPr>
              <a:t>be authorized for the purpose of job search and house hunting activities. </a:t>
            </a:r>
          </a:p>
          <a:p>
            <a:r>
              <a:rPr lang="en-US" sz="1100" b="0" i="0" u="none" strike="noStrike" baseline="0" dirty="0">
                <a:solidFill>
                  <a:srgbClr val="000000"/>
                </a:solidFill>
              </a:rPr>
              <a:t>o Not available for those voluntarily separating at ETS or involuntarily separating under OTH. </a:t>
            </a:r>
          </a:p>
          <a:p>
            <a:r>
              <a:rPr lang="en-US" sz="1100" b="0" i="0" u="none" strike="noStrike" baseline="0" dirty="0">
                <a:solidFill>
                  <a:srgbClr val="000000"/>
                </a:solidFill>
              </a:rPr>
              <a:t>o For additional information contact your personnel office. Your unit commander can provide approval. </a:t>
            </a:r>
          </a:p>
          <a:p>
            <a:r>
              <a:rPr lang="en-US" sz="1100" b="0" i="0" u="none" strike="noStrike" baseline="0" dirty="0">
                <a:solidFill>
                  <a:srgbClr val="000000"/>
                </a:solidFill>
              </a:rPr>
              <a:t>• </a:t>
            </a:r>
            <a:r>
              <a:rPr lang="en-US" sz="1100" b="1" i="0" u="none" strike="noStrike" baseline="0" dirty="0">
                <a:solidFill>
                  <a:srgbClr val="000000"/>
                </a:solidFill>
              </a:rPr>
              <a:t>Voting Assistance</a:t>
            </a:r>
            <a:r>
              <a:rPr lang="en-US" sz="1100" b="0" i="0" u="none" strike="noStrike" baseline="0" dirty="0">
                <a:solidFill>
                  <a:srgbClr val="000000"/>
                </a:solidFill>
              </a:rPr>
              <a:t>—Post-transition, a SM is no longer covered by the Uniformed and Overseas Citizens Absentee Voting Act (UOCAVA) unless remaining or moving overseas. Update information to vote locally. </a:t>
            </a:r>
          </a:p>
          <a:p>
            <a:r>
              <a:rPr lang="en-US" sz="1100" b="0" i="0" u="none" strike="noStrike" baseline="0" dirty="0">
                <a:solidFill>
                  <a:srgbClr val="000000"/>
                </a:solidFill>
              </a:rPr>
              <a:t>• </a:t>
            </a:r>
            <a:r>
              <a:rPr lang="en-US" sz="1100" b="1" i="0" u="none" strike="noStrike" baseline="0" dirty="0">
                <a:solidFill>
                  <a:srgbClr val="000000"/>
                </a:solidFill>
              </a:rPr>
              <a:t>Commissary, Exchange and Morale, Welfare, and Recreation (MWR) Benefits</a:t>
            </a:r>
            <a:r>
              <a:rPr lang="en-US" sz="1100" b="0" i="0" u="none" strike="noStrike" baseline="0" dirty="0">
                <a:solidFill>
                  <a:srgbClr val="000000"/>
                </a:solidFill>
              </a:rPr>
              <a:t>— Depending on your separation status, honorably or general discharged Veterans may be eligible for commissary, exchange, and/or MWR benefits. </a:t>
            </a:r>
          </a:p>
          <a:p>
            <a:r>
              <a:rPr lang="en-US" sz="1100" b="0" i="0" u="none" strike="noStrike" baseline="0" dirty="0">
                <a:solidFill>
                  <a:srgbClr val="000000"/>
                </a:solidFill>
              </a:rPr>
              <a:t>	</a:t>
            </a:r>
          </a:p>
          <a:p>
            <a:endParaRPr lang="en-US" sz="1100" b="0" i="0" u="none" strike="noStrike" baseline="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80</a:t>
            </a:fld>
            <a:endParaRPr lang="en-US" dirty="0"/>
          </a:p>
        </p:txBody>
      </p:sp>
    </p:spTree>
    <p:extLst>
      <p:ext uri="{BB962C8B-B14F-4D97-AF65-F5344CB8AC3E}">
        <p14:creationId xmlns:p14="http://schemas.microsoft.com/office/powerpoint/2010/main" val="7721286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0988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82</a:t>
            </a:fld>
            <a:endParaRPr lang="en-US" dirty="0"/>
          </a:p>
        </p:txBody>
      </p:sp>
    </p:spTree>
    <p:extLst>
      <p:ext uri="{BB962C8B-B14F-4D97-AF65-F5344CB8AC3E}">
        <p14:creationId xmlns:p14="http://schemas.microsoft.com/office/powerpoint/2010/main" val="10493696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STRESS that these courses DO NOT replace an </a:t>
            </a:r>
            <a:r>
              <a:rPr lang="en-US" sz="1100" b="0" i="0" u="none" strike="noStrike" baseline="0" dirty="0" err="1">
                <a:solidFill>
                  <a:srgbClr val="000000"/>
                </a:solidFill>
              </a:rPr>
              <a:t>inperson</a:t>
            </a:r>
            <a:r>
              <a:rPr lang="en-US" sz="1100" b="0" i="0" u="none" strike="noStrike" baseline="0" dirty="0">
                <a:solidFill>
                  <a:srgbClr val="000000"/>
                </a:solidFill>
              </a:rPr>
              <a:t> </a:t>
            </a:r>
            <a:r>
              <a:rPr lang="en-US" sz="1100" b="0" i="0" u="none" strike="noStrike" baseline="0">
                <a:solidFill>
                  <a:srgbClr val="000000"/>
                </a:solidFill>
              </a:rPr>
              <a:t>class. </a:t>
            </a:r>
          </a:p>
          <a:p>
            <a:r>
              <a:rPr lang="en-US" sz="1100" b="0" i="0" u="none" strike="noStrike" baseline="0">
                <a:solidFill>
                  <a:srgbClr val="000000"/>
                </a:solidFill>
              </a:rPr>
              <a:t>If </a:t>
            </a:r>
            <a:r>
              <a:rPr lang="en-US" sz="1100" b="0" i="0" u="none" strike="noStrike" baseline="0" dirty="0">
                <a:solidFill>
                  <a:srgbClr val="000000"/>
                </a:solidFill>
              </a:rPr>
              <a:t>a service member or family member wants to take a TAP refresher, TAP curriculum courses are available at any time during and after transition in the TAP Transition Online Learning (TOL) virtual environment. These courses and the accompanying Participant Guides and handouts can be accessed without a CAC at: </a:t>
            </a:r>
            <a:r>
              <a:rPr lang="en-US" sz="1100" b="0" i="0" u="none" strike="noStrike" baseline="0" dirty="0">
                <a:solidFill>
                  <a:srgbClr val="0462C1"/>
                </a:solidFill>
              </a:rPr>
              <a:t>https://TAPevents.org/courses</a:t>
            </a:r>
            <a:r>
              <a:rPr lang="en-US" sz="1100" b="0" i="0" u="none" strike="noStrike" baseline="0" dirty="0">
                <a:solidFill>
                  <a:srgbClr val="000000"/>
                </a:solidFill>
              </a:rPr>
              <a:t>.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867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000000"/>
                </a:solidFill>
              </a:rPr>
              <a:t>• </a:t>
            </a:r>
            <a:r>
              <a:rPr lang="en-US" sz="1100" b="1" i="0" u="none" strike="noStrike" baseline="0" dirty="0">
                <a:solidFill>
                  <a:srgbClr val="000000"/>
                </a:solidFill>
              </a:rPr>
              <a:t>Military Life Cycle (MLC) courses</a:t>
            </a:r>
            <a:r>
              <a:rPr lang="en-US" sz="1100" b="0" i="0" u="none" strike="noStrike" baseline="0" dirty="0">
                <a:solidFill>
                  <a:srgbClr val="000000"/>
                </a:solidFill>
              </a:rPr>
              <a:t>—can be used at any time to gain additional information on specific topics, i.e., VA home loans before buying a house, VA education benefits before enrolling in college courses, etc. </a:t>
            </a:r>
          </a:p>
          <a:p>
            <a:r>
              <a:rPr lang="en-US" sz="1100" b="0" i="0" u="none" strike="noStrike" baseline="0" dirty="0">
                <a:solidFill>
                  <a:srgbClr val="000000"/>
                </a:solidFill>
              </a:rPr>
              <a:t>• Available at Transition Online Learning (TOL) for use by active-duty service members, veterans, spouses, dependents, and care givers. </a:t>
            </a:r>
          </a:p>
          <a:p>
            <a:r>
              <a:rPr lang="en-US" sz="1100" b="0" i="0" u="none" strike="noStrike" baseline="0" dirty="0">
                <a:solidFill>
                  <a:srgbClr val="000000"/>
                </a:solidFill>
              </a:rPr>
              <a:t>• No CAC required for access. </a:t>
            </a:r>
          </a:p>
          <a:p>
            <a:r>
              <a:rPr lang="en-US" sz="1200" b="0" i="0" u="none" strike="noStrike" baseline="0" dirty="0">
                <a:solidFill>
                  <a:srgbClr val="000000"/>
                </a:solidFill>
                <a:latin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80325-1CF5-4796-937F-71C6B8FD7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9968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3754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86</a:t>
            </a:fld>
            <a:endParaRPr lang="en-US" dirty="0"/>
          </a:p>
        </p:txBody>
      </p:sp>
    </p:spTree>
    <p:extLst>
      <p:ext uri="{BB962C8B-B14F-4D97-AF65-F5344CB8AC3E}">
        <p14:creationId xmlns:p14="http://schemas.microsoft.com/office/powerpoint/2010/main" val="25431923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87</a:t>
            </a:fld>
            <a:endParaRPr lang="en-US" dirty="0"/>
          </a:p>
        </p:txBody>
      </p:sp>
    </p:spTree>
    <p:extLst>
      <p:ext uri="{BB962C8B-B14F-4D97-AF65-F5344CB8AC3E}">
        <p14:creationId xmlns:p14="http://schemas.microsoft.com/office/powerpoint/2010/main" val="29369693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C8430-00B2-4961-B08D-3A57F02545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435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baseline="0" dirty="0">
                <a:solidFill>
                  <a:srgbClr val="FF0000"/>
                </a:solidFill>
              </a:rPr>
              <a:t>TAP (not TAPS</a:t>
            </a:r>
            <a:r>
              <a:rPr lang="en-US" sz="1100" b="0" i="0" u="none" strike="noStrike" baseline="0" dirty="0">
                <a:solidFill>
                  <a:srgbClr val="000000"/>
                </a:solidFill>
              </a:rPr>
              <a:t>) is a congressionally-mandated program enacted in 2011 that provides information, tools, and training to ensure service members and their spouses are prepared for the next step in civilian life. </a:t>
            </a:r>
          </a:p>
          <a:p>
            <a:r>
              <a:rPr lang="en-US" sz="1200" b="0" i="0" u="none" strike="noStrike" baseline="0" dirty="0">
                <a:solidFill>
                  <a:srgbClr val="000000"/>
                </a:solidFill>
                <a:latin typeface="Verdan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9</a:t>
            </a:fld>
            <a:endParaRPr lang="en-US" dirty="0"/>
          </a:p>
        </p:txBody>
      </p:sp>
    </p:spTree>
    <p:extLst>
      <p:ext uri="{BB962C8B-B14F-4D97-AF65-F5344CB8AC3E}">
        <p14:creationId xmlns:p14="http://schemas.microsoft.com/office/powerpoint/2010/main" val="2318969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2C1154-AFC5-41A8-872E-8A323DDF2C31}"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67488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E1A502-3883-48CA-A768-94C1CE1536A9}"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4208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A1756A-C76C-46A6-9BB6-AAE8B1AC54B8}"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352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Content (CNIC 042018)">
    <p:spTree>
      <p:nvGrpSpPr>
        <p:cNvPr id="1" name=""/>
        <p:cNvGrpSpPr/>
        <p:nvPr/>
      </p:nvGrpSpPr>
      <p:grpSpPr>
        <a:xfrm>
          <a:off x="0" y="0"/>
          <a:ext cx="0" cy="0"/>
          <a:chOff x="0" y="0"/>
          <a:chExt cx="0" cy="0"/>
        </a:xfrm>
      </p:grpSpPr>
      <p:sp>
        <p:nvSpPr>
          <p:cNvPr id="2" name="Title 1"/>
          <p:cNvSpPr>
            <a:spLocks noGrp="1"/>
          </p:cNvSpPr>
          <p:nvPr>
            <p:ph type="title"/>
          </p:nvPr>
        </p:nvSpPr>
        <p:spPr>
          <a:xfrm>
            <a:off x="1524000" y="242720"/>
            <a:ext cx="10363200" cy="430887"/>
          </a:xfrm>
        </p:spPr>
        <p:txBody>
          <a:bodyPr/>
          <a:lstStyle/>
          <a:p>
            <a:r>
              <a:rPr lang="en-US" dirty="0"/>
              <a:t>Click to edit Master title style</a:t>
            </a:r>
          </a:p>
        </p:txBody>
      </p:sp>
      <p:sp>
        <p:nvSpPr>
          <p:cNvPr id="3" name="Content Placeholder 2"/>
          <p:cNvSpPr>
            <a:spLocks noGrp="1"/>
          </p:cNvSpPr>
          <p:nvPr>
            <p:ph sz="half" idx="1"/>
          </p:nvPr>
        </p:nvSpPr>
        <p:spPr>
          <a:xfrm>
            <a:off x="508000" y="1219200"/>
            <a:ext cx="11074400" cy="5019675"/>
          </a:xfrm>
        </p:spPr>
        <p:txBody>
          <a:bodyPr/>
          <a:lstStyle>
            <a:lvl1pPr>
              <a:defRPr sz="1800"/>
            </a:lvl1pPr>
            <a:lvl2pPr>
              <a:defRPr sz="1800"/>
            </a:lvl2pPr>
            <a:lvl3pPr marL="971550" indent="-171450">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Rectangle 6"/>
          <p:cNvSpPr>
            <a:spLocks noGrp="1" noChangeArrowheads="1"/>
          </p:cNvSpPr>
          <p:nvPr>
            <p:ph type="sldNum" sz="quarter" idx="11"/>
          </p:nvPr>
        </p:nvSpPr>
        <p:spPr>
          <a:ln/>
        </p:spPr>
        <p:txBody>
          <a:bodyPr/>
          <a:lstStyle>
            <a:lvl1pPr>
              <a:defRPr/>
            </a:lvl1pPr>
          </a:lstStyle>
          <a:p>
            <a:pPr>
              <a:defRPr/>
            </a:pPr>
            <a:fld id="{F23198E8-5BF6-4909-B291-3F8D10BCBA03}" type="slidenum">
              <a:rPr lang="en-US"/>
              <a:pPr>
                <a:defRPr/>
              </a:pPr>
              <a:t>‹#›</a:t>
            </a:fld>
            <a:endParaRPr lang="en-US" dirty="0"/>
          </a:p>
        </p:txBody>
      </p:sp>
    </p:spTree>
    <p:extLst>
      <p:ext uri="{BB962C8B-B14F-4D97-AF65-F5344CB8AC3E}">
        <p14:creationId xmlns:p14="http://schemas.microsoft.com/office/powerpoint/2010/main" val="1447304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9E163-80D2-4F4A-8E33-91B830C848E9}"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145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8C5DE-FB03-4C10-83DD-755C59EB72EB}"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2030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DA5A2A-6936-4ECF-BB9A-C252BACAE180}"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8248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552E89-9B06-42FF-A178-34100783EDEE}"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340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13D295-4A6C-411C-BE09-D51962C5E26F}" type="datetime1">
              <a:rPr lang="en-US" smtClean="0"/>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1304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82568A-EC59-41C4-9AA0-0973193C7554}" type="datetime1">
              <a:rPr lang="en-US" smtClean="0"/>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7573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9F4AD-05B5-4643-A952-B2AF9D56FBB1}" type="datetime1">
              <a:rPr lang="en-US" smtClean="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3907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7F732-979E-47DA-A1F0-9AE000BB3BEC}"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24016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654223-CE3A-4A2B-B40F-6DB131B7CFCD}"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526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1688BF-532D-4D1D-AA68-1B5426705693}"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7808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2EC89-3FE6-4BB0-86F9-8577D3022511}"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48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BC86B1-C1A5-40B3-8D01-C5F1EF5A10B2}"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655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20017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28856E-EEF5-4D4B-B13E-FAAB9BC30FEF}"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46535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7E93-7396-482F-9D4C-1C8BEA156F12}"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261773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F4C6FC-1315-4A43-AFCC-7E99AD054DCF}"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560879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BF256E-5E84-495E-B054-C50CDF5C5602}"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048728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680CC8-3558-4122-9A54-43CBDC25E67F}" type="datetime1">
              <a:rPr lang="en-US" smtClean="0"/>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82952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F5D659-1DAD-4F51-A56D-8B9649ACDAF2}"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9501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ACD80B-5741-4BF2-93CA-113EBA12A4ED}" type="datetime1">
              <a:rPr lang="en-US" smtClean="0"/>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864041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69F82-BA0D-4124-9E74-5C20203D79E4}" type="datetime1">
              <a:rPr lang="en-US" smtClean="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756350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17CC20-607D-48E0-A4BC-F962880AB89D}"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499276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6162D0-E561-4816-8E92-666B610E238E}"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559301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813EC-EE41-4BE8-A010-2CF79390180A}"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215713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5CF7CA-38EF-47A8-AE53-C27332846033}"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620660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35F9F562-79DE-4C59-8D7D-E5B4DE664642}" type="datetime1">
              <a:rPr lang="en-US" smtClean="0"/>
              <a:t>11/16/2023</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607829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29348"/>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9E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9889" y="1374274"/>
            <a:ext cx="1825143" cy="2051083"/>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119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195068"/>
            <a:ext cx="5074920" cy="356616"/>
          </a:xfrm>
          <a:prstGeom prst="rect">
            <a:avLst/>
          </a:prstGeom>
          <a:gradFill flip="none" rotWithShape="1">
            <a:gsLst>
              <a:gs pos="0">
                <a:srgbClr val="BAC82F"/>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195068"/>
            <a:ext cx="4416552" cy="356616"/>
          </a:xfrm>
          <a:prstGeom prst="rect">
            <a:avLst/>
          </a:prstGeom>
          <a:gradFill flip="none" rotWithShape="1">
            <a:gsLst>
              <a:gs pos="0">
                <a:srgbClr val="76B531"/>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62276" y="3248393"/>
            <a:ext cx="5074920" cy="356616"/>
          </a:xfrm>
          <a:prstGeom prst="rect">
            <a:avLst/>
          </a:prstGeom>
          <a:gradFill flip="none" rotWithShape="1">
            <a:gsLst>
              <a:gs pos="0">
                <a:srgbClr val="9E0093"/>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06315"/>
            <a:ext cx="5074920" cy="356616"/>
          </a:xfrm>
          <a:prstGeom prst="rect">
            <a:avLst/>
          </a:prstGeom>
          <a:gradFill flip="none" rotWithShape="1">
            <a:gsLst>
              <a:gs pos="0">
                <a:srgbClr val="9E0093"/>
              </a:gs>
              <a:gs pos="52000">
                <a:schemeClr val="accent3"/>
              </a:gs>
              <a:gs pos="100000">
                <a:srgbClr val="F39D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3832" y="5306315"/>
            <a:ext cx="2743200" cy="356616"/>
          </a:xfrm>
          <a:prstGeom prst="rect">
            <a:avLst/>
          </a:prstGeom>
          <a:gradFill flip="none" rotWithShape="1">
            <a:gsLst>
              <a:gs pos="0">
                <a:schemeClr val="accent5"/>
              </a:gs>
              <a:gs pos="100000">
                <a:srgbClr val="C69A0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A4D6C00-E83E-4187-903F-A0A515BA93F6}"/>
              </a:ext>
            </a:extLst>
          </p:cNvPr>
          <p:cNvSpPr>
            <a:spLocks noGrp="1"/>
          </p:cNvSpPr>
          <p:nvPr userDrawn="1">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userDrawn="1">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userDrawn="1">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userDrawn="1">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userDrawn="1">
            <p:ph type="body" sz="quarter" idx="57" hasCustomPrompt="1"/>
          </p:nvPr>
        </p:nvSpPr>
        <p:spPr>
          <a:xfrm>
            <a:off x="2493639" y="823849"/>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userDrawn="1">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userDrawn="1">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userDrawn="1">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userDrawn="1">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userDrawn="1">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userDrawn="1">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userDrawn="1">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userDrawn="1">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userDrawn="1">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userDrawn="1">
            <p:ph type="body" sz="quarter" idx="16" hasCustomPrompt="1"/>
          </p:nvPr>
        </p:nvSpPr>
        <p:spPr>
          <a:xfrm>
            <a:off x="7774933" y="-16187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userDrawn="1">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userDrawn="1">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userDrawn="1">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userDrawn="1">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userDrawn="1">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userDrawn="1">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userDrawn="1">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userDrawn="1">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userDrawn="1">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userDrawn="1">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userDrawn="1">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userDrawn="1">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userDrawn="1">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userDrawn="1">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userDrawn="1">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userDrawn="1">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userDrawn="1">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userDrawn="1">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userDrawn="1">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userDrawn="1">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userDrawn="1">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userDrawn="1">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userDrawn="1">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userDrawn="1">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userDrawn="1">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userDrawn="1">
            <p:ph type="body" sz="quarter" idx="24" hasCustomPrompt="1"/>
          </p:nvPr>
        </p:nvSpPr>
        <p:spPr>
          <a:xfrm>
            <a:off x="8399832" y="6507147"/>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userDrawn="1">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userDrawn="1">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userDrawn="1">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userDrawn="1">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userDrawn="1">
            <p:ph type="dt" sz="half" idx="10"/>
          </p:nvPr>
        </p:nvSpPr>
        <p:spPr>
          <a:xfrm>
            <a:off x="9005888" y="550858"/>
            <a:ext cx="2743200" cy="176716"/>
          </a:xfrm>
          <a:prstGeom prst="rect">
            <a:avLst/>
          </a:prstGeom>
        </p:spPr>
        <p:txBody>
          <a:bodyPr/>
          <a:lstStyle/>
          <a:p>
            <a:fld id="{2E936F4D-0A34-4C3B-B6B0-2A36E4F739FB}" type="datetime1">
              <a:rPr lang="en-US" smtClean="0"/>
              <a:t>11/16/2023</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userDrawn="1">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857124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167029"/>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8159" y="1394039"/>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B640BED-86DE-48EF-B23D-3612EECC18AB}" type="datetime1">
              <a:rPr lang="en-US" smtClean="0"/>
              <a:t>11/16/2023</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99761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17F052-CBD8-4C35-9540-23F81DAF43D0}"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17608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87143B-F47C-4DCB-A32C-DE41C6734316}"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37940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DF614F-093F-4E17-8A5F-6B722DBB533A}"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2347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C4501A-3D86-4838-BCEE-E515DC075FFB}"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698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81B092-40CC-44D7-8BF8-B53D9B534701}"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04874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4A8E16-CEDC-4A0F-85AB-24F97C2EAA20}" type="datetime1">
              <a:rPr lang="en-US" smtClean="0"/>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66174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45F80A-772D-49A9-9F66-7E4A55E2BE86}" type="datetime1">
              <a:rPr lang="en-US" smtClean="0"/>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9740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2ED7A-DF79-410E-B814-53FEAB76FA1F}" type="datetime1">
              <a:rPr lang="en-US" smtClean="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95609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A80BC0-9516-488C-AE2D-C4FBFC35B542}"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6623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482637-A8FE-41B6-A6AF-864F5CADDA8D}"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891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BDF214-6543-49CB-BE03-4B0DBFF5A179}"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31251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A9702-F743-440C-A85E-FC9925E6045D}" type="datetime1">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471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2D305D-B923-4511-BD1D-D8F04D883E95}" type="datetime1">
              <a:rPr lang="en-US" smtClean="0"/>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50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389229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43394B-C45F-493F-957B-FCF0F304752C}"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4001942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26067832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3394B-C45F-493F-957B-FCF0F304752C}"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1474945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394B-C45F-493F-957B-FCF0F304752C}"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198472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394B-C45F-493F-957B-FCF0F304752C}"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701048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43394B-C45F-493F-957B-FCF0F304752C}"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2330912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394B-C45F-493F-957B-FCF0F304752C}"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4067847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1789214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227749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C3F8D2-EF88-46A9-B2C2-1671FA18DCE0}" type="datetime1">
              <a:rPr lang="en-US" smtClean="0"/>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3843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16777866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a:p>
        </p:txBody>
      </p:sp>
    </p:spTree>
    <p:extLst>
      <p:ext uri="{BB962C8B-B14F-4D97-AF65-F5344CB8AC3E}">
        <p14:creationId xmlns:p14="http://schemas.microsoft.com/office/powerpoint/2010/main" val="823162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F8A4D-DEFD-416C-97D4-BB07CDDFD604}" type="datetime1">
              <a:rPr lang="en-US" smtClean="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9213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0A1E39-1913-4EDC-A2EA-6AE400C161B5}"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93360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4C511E-24F2-4AF7-BE70-FE86BF01B09D}" type="datetime1">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538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2B501-D1C2-4721-BC2D-F6D9603DBA74}" type="datetime1">
              <a:rPr lang="en-US" smtClean="0"/>
              <a:t>11/16/2023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CC4F7-10F8-4FF2-8127-8D46DAAFA10A}" type="slidenum">
              <a:rPr lang="en-US" smtClean="0"/>
              <a:t>‹#›</a:t>
            </a:fld>
            <a:endParaRPr lang="en-US" dirty="0"/>
          </a:p>
        </p:txBody>
      </p:sp>
    </p:spTree>
    <p:extLst>
      <p:ext uri="{BB962C8B-B14F-4D97-AF65-F5344CB8AC3E}">
        <p14:creationId xmlns:p14="http://schemas.microsoft.com/office/powerpoint/2010/main" val="6215488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5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24A49-657B-4A2E-B302-E3DB2BD79472}" type="datetime1">
              <a:rPr lang="en-US" smtClean="0"/>
              <a:t>11/16/2023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7994024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8C3B1-8D02-45AF-AA7B-9B7934F3AE0B}" type="datetime1">
              <a:rPr lang="en-US" smtClean="0"/>
              <a:t>11/16/2023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dirty="0"/>
          </a:p>
        </p:txBody>
      </p:sp>
    </p:spTree>
    <p:extLst>
      <p:ext uri="{BB962C8B-B14F-4D97-AF65-F5344CB8AC3E}">
        <p14:creationId xmlns:p14="http://schemas.microsoft.com/office/powerpoint/2010/main" val="19148569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C5166-4796-40D2-A50C-05DACE2C6C35}"/>
              </a:ext>
            </a:extLst>
          </p:cNvPr>
          <p:cNvSpPr>
            <a:spLocks noGrp="1"/>
          </p:cNvSpPr>
          <p:nvPr>
            <p:ph type="title"/>
          </p:nvPr>
        </p:nvSpPr>
        <p:spPr>
          <a:xfrm>
            <a:off x="838200" y="1292588"/>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D836682-CE55-4994-889B-5D188C3E4F73}"/>
              </a:ext>
            </a:extLst>
          </p:cNvPr>
          <p:cNvSpPr>
            <a:spLocks noGrp="1"/>
          </p:cNvSpPr>
          <p:nvPr>
            <p:ph type="body" idx="1"/>
          </p:nvPr>
        </p:nvSpPr>
        <p:spPr>
          <a:xfrm>
            <a:off x="838200" y="2753088"/>
            <a:ext cx="10515600" cy="23414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31F9231-8DF4-411E-8324-453AB042A01C}"/>
              </a:ext>
            </a:extLst>
          </p:cNvPr>
          <p:cNvSpPr>
            <a:spLocks noGrp="1"/>
          </p:cNvSpPr>
          <p:nvPr>
            <p:ph type="dt" sz="half" idx="2"/>
          </p:nvPr>
        </p:nvSpPr>
        <p:spPr>
          <a:xfrm>
            <a:off x="9005888" y="577752"/>
            <a:ext cx="2743200" cy="176716"/>
          </a:xfrm>
          <a:prstGeom prst="rect">
            <a:avLst/>
          </a:prstGeom>
        </p:spPr>
        <p:txBody>
          <a:bodyPr vert="horz" lIns="0" tIns="0" rIns="0" bIns="0" rtlCol="0" anchor="t" anchorCtr="0"/>
          <a:lstStyle>
            <a:lvl1pPr algn="r">
              <a:defRPr sz="900" i="1">
                <a:solidFill>
                  <a:srgbClr val="454D55"/>
                </a:solidFill>
              </a:defRPr>
            </a:lvl1pPr>
          </a:lstStyle>
          <a:p>
            <a:fld id="{50F037DA-2D6C-4EB0-BFED-81619651D85C}" type="datetime1">
              <a:rPr lang="en-US" smtClean="0"/>
              <a:t>11/16/2023</a:t>
            </a:fld>
            <a:endParaRPr lang="ru-RU"/>
          </a:p>
        </p:txBody>
      </p:sp>
      <p:sp>
        <p:nvSpPr>
          <p:cNvPr id="5" name="Footer Placeholder 4">
            <a:extLst>
              <a:ext uri="{FF2B5EF4-FFF2-40B4-BE49-F238E27FC236}">
                <a16:creationId xmlns:a16="http://schemas.microsoft.com/office/drawing/2014/main" id="{C30475F0-EE3A-4617-AFAB-40BF7C148786}"/>
              </a:ext>
            </a:extLst>
          </p:cNvPr>
          <p:cNvSpPr>
            <a:spLocks noGrp="1"/>
          </p:cNvSpPr>
          <p:nvPr>
            <p:ph type="ftr" sz="quarter" idx="3"/>
          </p:nvPr>
        </p:nvSpPr>
        <p:spPr>
          <a:xfrm>
            <a:off x="9005888" y="392469"/>
            <a:ext cx="2743200" cy="176715"/>
          </a:xfrm>
          <a:prstGeom prst="rect">
            <a:avLst/>
          </a:prstGeom>
        </p:spPr>
        <p:txBody>
          <a:bodyPr vert="horz" lIns="0" tIns="0" rIns="0" bIns="0" rtlCol="0" anchor="b" anchorCtr="0"/>
          <a:lstStyle>
            <a:lvl1pPr algn="r">
              <a:defRPr sz="900" i="1">
                <a:solidFill>
                  <a:srgbClr val="454D55"/>
                </a:solidFill>
              </a:defRPr>
            </a:lvl1pPr>
          </a:lstStyle>
          <a:p>
            <a:endParaRPr lang="ru-RU" dirty="0"/>
          </a:p>
        </p:txBody>
      </p:sp>
      <p:sp>
        <p:nvSpPr>
          <p:cNvPr id="6" name="Slide Number Placeholder 5">
            <a:extLst>
              <a:ext uri="{FF2B5EF4-FFF2-40B4-BE49-F238E27FC236}">
                <a16:creationId xmlns:a16="http://schemas.microsoft.com/office/drawing/2014/main" id="{8AA07E7D-9F5C-43AC-A03A-432F6CB44929}"/>
              </a:ext>
            </a:extLst>
          </p:cNvPr>
          <p:cNvSpPr>
            <a:spLocks noGrp="1"/>
          </p:cNvSpPr>
          <p:nvPr>
            <p:ph type="sldNum" sz="quarter" idx="4"/>
          </p:nvPr>
        </p:nvSpPr>
        <p:spPr>
          <a:xfrm>
            <a:off x="442913" y="392470"/>
            <a:ext cx="395287" cy="176715"/>
          </a:xfrm>
          <a:prstGeom prst="rect">
            <a:avLst/>
          </a:prstGeom>
        </p:spPr>
        <p:txBody>
          <a:bodyPr vert="horz" lIns="0" tIns="0" rIns="0" bIns="0" rtlCol="0" anchor="b" anchorCtr="0"/>
          <a:lstStyle>
            <a:lvl1pPr algn="l">
              <a:defRPr sz="900" i="1">
                <a:solidFill>
                  <a:srgbClr val="454D55"/>
                </a:solidFill>
              </a:defRPr>
            </a:lvl1pPr>
          </a:lstStyle>
          <a:p>
            <a:fld id="{93C1428B-5ACF-4E79-A091-05E2328DA75D}" type="slidenum">
              <a:rPr lang="ru-RU" smtClean="0"/>
              <a:pPr/>
              <a:t>‹#›</a:t>
            </a:fld>
            <a:endParaRPr lang="ru-RU"/>
          </a:p>
        </p:txBody>
      </p:sp>
    </p:spTree>
    <p:extLst>
      <p:ext uri="{BB962C8B-B14F-4D97-AF65-F5344CB8AC3E}">
        <p14:creationId xmlns:p14="http://schemas.microsoft.com/office/powerpoint/2010/main" val="30389888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sldNum="0" hdr="0" ftr="0" dt="0"/>
  <p:txStyles>
    <p:titleStyle>
      <a:lvl1pPr algn="l" defTabSz="914400"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pos="7401">
          <p15:clr>
            <a:srgbClr val="F26B43"/>
          </p15:clr>
        </p15:guide>
        <p15:guide id="4" orient="horz" pos="40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BC862-33CD-4217-B73F-3EE28DE8526F}" type="datetime1">
              <a:rPr lang="en-US" smtClean="0"/>
              <a:t>11/16/2023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6412890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394B-C45F-493F-957B-FCF0F304752C}" type="datetimeFigureOut">
              <a:rPr lang="en-US" smtClean="0"/>
              <a:t>11/16/2023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a:p>
        </p:txBody>
      </p:sp>
    </p:spTree>
    <p:extLst>
      <p:ext uri="{BB962C8B-B14F-4D97-AF65-F5344CB8AC3E}">
        <p14:creationId xmlns:p14="http://schemas.microsoft.com/office/powerpoint/2010/main" val="210823042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hyperlink" Target="https://www.tapevents.mil/Assets/ResourceContent/TAP/Pre_Separation_Counseling_Resource_Guide.pdf"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mailto:SIERRA.L.SINGLETARY.MIL@US.NAVY.MI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robbiepruitt.blogspot.com/2015/05/finishing-discipleship-and-small-groups.html" TargetMode="External"/><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www.pngall.com/key-png/download/1245" TargetMode="Externa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28.xml"/><Relationship Id="rId7" Type="http://schemas.openxmlformats.org/officeDocument/2006/relationships/image" Target="../media/image43.png"/><Relationship Id="rId2" Type="http://schemas.openxmlformats.org/officeDocument/2006/relationships/slideLayout" Target="../slideLayouts/slideLayout25.xml"/><Relationship Id="rId1" Type="http://schemas.openxmlformats.org/officeDocument/2006/relationships/tags" Target="../tags/tag3.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14.png"/><Relationship Id="rId4" Type="http://schemas.openxmlformats.org/officeDocument/2006/relationships/image" Target="../media/image46.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hyperlink" Target="https://www.va.gov/statedva.htm" TargetMode="Externa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microsoft.com/office/2007/relationships/hdphoto" Target="../media/hdphoto8.wdp"/><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62.png"/><Relationship Id="rId5" Type="http://schemas.microsoft.com/office/2007/relationships/hdphoto" Target="../media/hdphoto9.wdp"/><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5.xml"/><Relationship Id="rId1" Type="http://schemas.openxmlformats.org/officeDocument/2006/relationships/tags" Target="../tags/tag4.xml"/><Relationship Id="rId6" Type="http://schemas.microsoft.com/office/2007/relationships/hdphoto" Target="../media/hdphoto10.wdp"/><Relationship Id="rId5" Type="http://schemas.openxmlformats.org/officeDocument/2006/relationships/image" Target="../media/image67.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4.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4.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5.xml"/><Relationship Id="rId5" Type="http://schemas.microsoft.com/office/2007/relationships/hdphoto" Target="../media/hdphoto11.wdp"/><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1.xml"/><Relationship Id="rId1" Type="http://schemas.openxmlformats.org/officeDocument/2006/relationships/tags" Target="../tags/tag5.xml"/><Relationship Id="rId5" Type="http://schemas.openxmlformats.org/officeDocument/2006/relationships/image" Target="../media/image72.png"/><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hyperlink" Target="http://www.pngall.com/certified-stamp-png"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hyperlink" Target="https://usg01.safelinks.protection.office365.us/?url=https%3A%2F%2Fwww.tapevents.mil%2FAssets%2FResourceContent%2FTAP%2FTAP_Interagency_Website_Guide.pdf&amp;data=05%7C01%7Cjinelle.monk.ctr%40mail.mil%7C8a829bf2afa94005448a08db9d90827d%7C102d0191eeae4761b1cb1a83e86ef445%7C0%7C0%7C638277016388061105%7CUnknown%7CTWFpbGZsb3d8eyJWIjoiMC4wLjAwMDAiLCJQIjoiV2luMzIiLCJBTiI6Ik1haWwiLCJXVCI6Mn0%3D%7C3000%7C%7C%7C&amp;sdata=Jei2FJt5psR24pQWTf7%2FseDWRZxo6QRBPw6BsMTuc%2Fw%3D&amp;reserved=0" TargetMode="Externa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60.xml"/><Relationship Id="rId7" Type="http://schemas.openxmlformats.org/officeDocument/2006/relationships/image" Target="../media/image78.jpeg"/><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85.pn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5.xml"/><Relationship Id="rId5" Type="http://schemas.microsoft.com/office/2007/relationships/hdphoto" Target="../media/hdphoto12.wdp"/><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25.xml"/><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3.xml"/><Relationship Id="rId1" Type="http://schemas.openxmlformats.org/officeDocument/2006/relationships/slideLayout" Target="../slideLayouts/slideLayout24.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25.x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25.xml"/><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5.xml"/><Relationship Id="rId6" Type="http://schemas.openxmlformats.org/officeDocument/2006/relationships/hyperlink" Target="http://wrlthd.blogspot.com/2012/06/flag-day-facts-about-us-flag.html" TargetMode="External"/><Relationship Id="rId5" Type="http://schemas.openxmlformats.org/officeDocument/2006/relationships/image" Target="../media/image93.jp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25.xml"/><Relationship Id="rId5" Type="http://schemas.openxmlformats.org/officeDocument/2006/relationships/hyperlink" Target="https://en.wikipedia.org/wiki/File:Blank_US_Map_with_borders.svg" TargetMode="External"/><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1.xml"/><Relationship Id="rId1" Type="http://schemas.openxmlformats.org/officeDocument/2006/relationships/tags" Target="../tags/tag8.xml"/><Relationship Id="rId5" Type="http://schemas.openxmlformats.org/officeDocument/2006/relationships/image" Target="../media/image9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5.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25.xml"/><Relationship Id="rId5" Type="http://schemas.microsoft.com/office/2007/relationships/hdphoto" Target="../media/hdphoto13.wdp"/><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1.xml"/><Relationship Id="rId1" Type="http://schemas.openxmlformats.org/officeDocument/2006/relationships/tags" Target="../tags/tag9.xml"/><Relationship Id="rId5" Type="http://schemas.openxmlformats.org/officeDocument/2006/relationships/image" Target="../media/image98.png"/><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25.xml"/><Relationship Id="rId5" Type="http://schemas.microsoft.com/office/2007/relationships/hdphoto" Target="../media/hdphoto14.wdp"/><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dodtap.mil/" TargetMode="External"/><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2" name="Rectangle 1"/>
          <p:cNvSpPr/>
          <p:nvPr/>
        </p:nvSpPr>
        <p:spPr>
          <a:xfrm>
            <a:off x="3082413" y="1973479"/>
            <a:ext cx="5647846" cy="3785652"/>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Use the QR code on the right or the URL below to go to: </a:t>
            </a:r>
            <a:r>
              <a:rPr kumimoji="0" lang="en-US" sz="20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https://www.tapevents.mil/Assets/ResourceContent/TAP/Pre_Separation_Counseling_Resource_Guide.pdf</a:t>
            </a:r>
            <a:endParaRPr kumimoji="0" lang="en-US" sz="20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Select the </a:t>
            </a: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Pre-Separation Counseling Resource Guide.</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srgbClr val="43B0F1"/>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Resource Guide on your computer or email it to yourself if using a government computer.</a:t>
            </a:r>
          </a:p>
        </p:txBody>
      </p:sp>
      <p:sp>
        <p:nvSpPr>
          <p:cNvPr id="5" name="Rectangle 4"/>
          <p:cNvSpPr/>
          <p:nvPr/>
        </p:nvSpPr>
        <p:spPr>
          <a:xfrm>
            <a:off x="2171482" y="344367"/>
            <a:ext cx="7875297"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PRE-SEPARATION COUNSELING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 RESOURCE GUIDE</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8" name="TextBox 7">
            <a:extLst>
              <a:ext uri="{FF2B5EF4-FFF2-40B4-BE49-F238E27FC236}">
                <a16:creationId xmlns:a16="http://schemas.microsoft.com/office/drawing/2014/main" id="{4614E8C7-1B93-4A70-95DE-835A1F491104}"/>
              </a:ext>
            </a:extLst>
          </p:cNvPr>
          <p:cNvSpPr txBox="1"/>
          <p:nvPr/>
        </p:nvSpPr>
        <p:spPr>
          <a:xfrm>
            <a:off x="1058280" y="5890478"/>
            <a:ext cx="1076694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Calibri" panose="020F0502020204030204"/>
                <a:ea typeface="+mn-ea"/>
                <a:cs typeface="+mn-cs"/>
              </a:rPr>
              <a:t>NOTE:  The corresponding page of the Resource Guide (RG) will appear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Calibri" panose="020F0502020204030204"/>
                <a:ea typeface="+mn-ea"/>
                <a:cs typeface="+mn-cs"/>
              </a:rPr>
              <a:t>the left, bottom corner of each slide in this brief. </a:t>
            </a:r>
          </a:p>
        </p:txBody>
      </p:sp>
      <p:cxnSp>
        <p:nvCxnSpPr>
          <p:cNvPr id="12" name="Straight Arrow Connector 11">
            <a:extLst>
              <a:ext uri="{FF2B5EF4-FFF2-40B4-BE49-F238E27FC236}">
                <a16:creationId xmlns:a16="http://schemas.microsoft.com/office/drawing/2014/main" id="{860B9F5F-56C7-4FFF-8367-DC12687BC2A1}"/>
              </a:ext>
            </a:extLst>
          </p:cNvPr>
          <p:cNvCxnSpPr>
            <a:cxnSpLocks/>
          </p:cNvCxnSpPr>
          <p:nvPr/>
        </p:nvCxnSpPr>
        <p:spPr>
          <a:xfrm flipH="1">
            <a:off x="1260551" y="6538912"/>
            <a:ext cx="1821862"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90D4F7B2-9D5B-4634-8B19-7A7E42541066}"/>
              </a:ext>
            </a:extLst>
          </p:cNvPr>
          <p:cNvSpPr txBox="1"/>
          <p:nvPr/>
        </p:nvSpPr>
        <p:spPr>
          <a:xfrm>
            <a:off x="85778" y="6368633"/>
            <a:ext cx="1093759"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XX</a:t>
            </a:r>
          </a:p>
        </p:txBody>
      </p:sp>
      <p:grpSp>
        <p:nvGrpSpPr>
          <p:cNvPr id="18" name="Group 17">
            <a:extLst>
              <a:ext uri="{FF2B5EF4-FFF2-40B4-BE49-F238E27FC236}">
                <a16:creationId xmlns:a16="http://schemas.microsoft.com/office/drawing/2014/main" id="{F3115A0F-5CB7-0FD6-5A6F-7D0FC23C4713}"/>
              </a:ext>
            </a:extLst>
          </p:cNvPr>
          <p:cNvGrpSpPr/>
          <p:nvPr/>
        </p:nvGrpSpPr>
        <p:grpSpPr>
          <a:xfrm>
            <a:off x="406529" y="2222796"/>
            <a:ext cx="2371084" cy="2793073"/>
            <a:chOff x="711329" y="1931327"/>
            <a:chExt cx="2820584" cy="3425499"/>
          </a:xfrm>
        </p:grpSpPr>
        <p:sp>
          <p:nvSpPr>
            <p:cNvPr id="7" name="Rectangle 6">
              <a:extLst>
                <a:ext uri="{FF2B5EF4-FFF2-40B4-BE49-F238E27FC236}">
                  <a16:creationId xmlns:a16="http://schemas.microsoft.com/office/drawing/2014/main" id="{60E1286D-97D2-4F9D-AFEC-5E4203B31724}"/>
                </a:ext>
              </a:extLst>
            </p:cNvPr>
            <p:cNvSpPr/>
            <p:nvPr/>
          </p:nvSpPr>
          <p:spPr>
            <a:xfrm rot="20985015">
              <a:off x="905223" y="2077501"/>
              <a:ext cx="2626690" cy="32793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924C9F4-4195-439B-96CC-5033F5E5393C}"/>
                </a:ext>
              </a:extLst>
            </p:cNvPr>
            <p:cNvSpPr/>
            <p:nvPr/>
          </p:nvSpPr>
          <p:spPr>
            <a:xfrm rot="20985015">
              <a:off x="810610" y="1990480"/>
              <a:ext cx="2626690" cy="32793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8A1B83A-DF19-E58C-AEC6-A5E412D474E9}"/>
                </a:ext>
              </a:extLst>
            </p:cNvPr>
            <p:cNvPicPr>
              <a:picLocks noChangeAspect="1"/>
            </p:cNvPicPr>
            <p:nvPr/>
          </p:nvPicPr>
          <p:blipFill>
            <a:blip r:embed="rId6"/>
            <a:stretch>
              <a:fillRect/>
            </a:stretch>
          </p:blipFill>
          <p:spPr>
            <a:xfrm rot="20987460">
              <a:off x="711329" y="1931327"/>
              <a:ext cx="2592695" cy="3234695"/>
            </a:xfrm>
            <a:prstGeom prst="rect">
              <a:avLst/>
            </a:prstGeom>
          </p:spPr>
        </p:pic>
      </p:grpSp>
      <p:pic>
        <p:nvPicPr>
          <p:cNvPr id="20" name="Picture 19">
            <a:extLst>
              <a:ext uri="{FF2B5EF4-FFF2-40B4-BE49-F238E27FC236}">
                <a16:creationId xmlns:a16="http://schemas.microsoft.com/office/drawing/2014/main" id="{90A5CDC2-5DD2-2F32-EE1F-7059C894883E}"/>
              </a:ext>
            </a:extLst>
          </p:cNvPr>
          <p:cNvPicPr>
            <a:picLocks noChangeAspect="1"/>
          </p:cNvPicPr>
          <p:nvPr/>
        </p:nvPicPr>
        <p:blipFill>
          <a:blip r:embed="rId7"/>
          <a:stretch>
            <a:fillRect/>
          </a:stretch>
        </p:blipFill>
        <p:spPr>
          <a:xfrm>
            <a:off x="9129871" y="2155881"/>
            <a:ext cx="2753522" cy="2773818"/>
          </a:xfrm>
          <a:prstGeom prst="rect">
            <a:avLst/>
          </a:prstGeom>
        </p:spPr>
      </p:pic>
    </p:spTree>
    <p:custDataLst>
      <p:tags r:id="rId1"/>
    </p:custDataLst>
    <p:extLst>
      <p:ext uri="{BB962C8B-B14F-4D97-AF65-F5344CB8AC3E}">
        <p14:creationId xmlns:p14="http://schemas.microsoft.com/office/powerpoint/2010/main" val="42539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4568"/>
            </a:gs>
            <a:gs pos="98000">
              <a:srgbClr val="00A1DA"/>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7B0E-5AAA-4C12-BEC6-38FAE84AD71A}"/>
              </a:ext>
            </a:extLst>
          </p:cNvPr>
          <p:cNvSpPr>
            <a:spLocks noGrp="1"/>
          </p:cNvSpPr>
          <p:nvPr>
            <p:ph type="title"/>
          </p:nvPr>
        </p:nvSpPr>
        <p:spPr>
          <a:xfrm rot="16200000">
            <a:off x="-2691847" y="2678697"/>
            <a:ext cx="6858001" cy="1500606"/>
          </a:xfrm>
          <a:solidFill>
            <a:srgbClr val="10547E"/>
          </a:solidFill>
        </p:spPr>
        <p:txBody>
          <a:bodyPr/>
          <a:lstStyle/>
          <a:p>
            <a:pPr algn="ctr"/>
            <a:r>
              <a:rPr lang="en-US" sz="6000" dirty="0">
                <a:solidFill>
                  <a:schemeClr val="bg1"/>
                </a:solidFill>
              </a:rPr>
              <a:t>TAP OVERVIEW</a:t>
            </a:r>
          </a:p>
        </p:txBody>
      </p:sp>
      <p:sp>
        <p:nvSpPr>
          <p:cNvPr id="14" name="Text Placeholder 13">
            <a:extLst>
              <a:ext uri="{FF2B5EF4-FFF2-40B4-BE49-F238E27FC236}">
                <a16:creationId xmlns:a16="http://schemas.microsoft.com/office/drawing/2014/main" id="{883B80DF-D52B-45B0-A0D1-C2BD76B1EE44}"/>
              </a:ext>
            </a:extLst>
          </p:cNvPr>
          <p:cNvSpPr>
            <a:spLocks noGrp="1"/>
          </p:cNvSpPr>
          <p:nvPr>
            <p:ph type="body" sz="quarter" idx="36"/>
          </p:nvPr>
        </p:nvSpPr>
        <p:spPr>
          <a:xfrm>
            <a:off x="7465612" y="1241085"/>
            <a:ext cx="2794634" cy="581390"/>
          </a:xfrm>
        </p:spPr>
        <p:txBody>
          <a:bodyPr>
            <a:normAutofit/>
          </a:bodyPr>
          <a:lstStyle/>
          <a:p>
            <a:r>
              <a:rPr lang="en-US" sz="2000" b="1" dirty="0">
                <a:solidFill>
                  <a:srgbClr val="D5F5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DoD Transition Day</a:t>
            </a:r>
          </a:p>
        </p:txBody>
      </p:sp>
      <p:sp>
        <p:nvSpPr>
          <p:cNvPr id="16" name="Text Placeholder 15">
            <a:extLst>
              <a:ext uri="{FF2B5EF4-FFF2-40B4-BE49-F238E27FC236}">
                <a16:creationId xmlns:a16="http://schemas.microsoft.com/office/drawing/2014/main" id="{57F6A235-C810-4CEF-B780-01CEB24C5316}"/>
              </a:ext>
            </a:extLst>
          </p:cNvPr>
          <p:cNvSpPr>
            <a:spLocks noGrp="1"/>
          </p:cNvSpPr>
          <p:nvPr>
            <p:ph type="body" sz="quarter" idx="16"/>
          </p:nvPr>
        </p:nvSpPr>
        <p:spPr>
          <a:xfrm>
            <a:off x="10222040" y="668327"/>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Managing Your (MY) Transition</a:t>
            </a:r>
          </a:p>
        </p:txBody>
      </p:sp>
      <p:sp>
        <p:nvSpPr>
          <p:cNvPr id="20" name="Text Placeholder 19">
            <a:extLst>
              <a:ext uri="{FF2B5EF4-FFF2-40B4-BE49-F238E27FC236}">
                <a16:creationId xmlns:a16="http://schemas.microsoft.com/office/drawing/2014/main" id="{E12C0F5B-FCB1-4EB5-8AC1-0EE033E5A09E}"/>
              </a:ext>
            </a:extLst>
          </p:cNvPr>
          <p:cNvSpPr>
            <a:spLocks noGrp="1"/>
          </p:cNvSpPr>
          <p:nvPr>
            <p:ph type="body" sz="quarter" idx="20"/>
          </p:nvPr>
        </p:nvSpPr>
        <p:spPr>
          <a:xfrm>
            <a:off x="9320751" y="2532074"/>
            <a:ext cx="1828800" cy="1828800"/>
          </a:xfrm>
          <a:effectLst>
            <a:outerShdw blurRad="127000" dist="254000" dir="3000000" algn="ctr" rotWithShape="0">
              <a:srgbClr val="000000">
                <a:alpha val="43137"/>
              </a:srgbClr>
            </a:outerShdw>
          </a:effectLst>
        </p:spPr>
        <p:txBody>
          <a:bodyPr>
            <a:normAutofit/>
          </a:bodyPr>
          <a:lstStyle/>
          <a:p>
            <a:pPr>
              <a:lnSpc>
                <a:spcPct val="100000"/>
              </a:lnSpc>
              <a:spcBef>
                <a:spcPts val="0"/>
              </a:spcBef>
            </a:pPr>
            <a:r>
              <a:rPr lang="en-US" sz="2000" b="1" dirty="0">
                <a:latin typeface="Calibri" panose="020F0502020204030204" pitchFamily="34" charset="0"/>
                <a:cs typeface="Calibri" panose="020F0502020204030204" pitchFamily="34" charset="0"/>
              </a:rPr>
              <a:t>MOC Crosswalk</a:t>
            </a:r>
          </a:p>
        </p:txBody>
      </p:sp>
      <p:sp>
        <p:nvSpPr>
          <p:cNvPr id="29" name="Text Placeholder 28">
            <a:extLst>
              <a:ext uri="{FF2B5EF4-FFF2-40B4-BE49-F238E27FC236}">
                <a16:creationId xmlns:a16="http://schemas.microsoft.com/office/drawing/2014/main" id="{DBC905D2-7292-4CFF-961E-4024E56DE058}"/>
              </a:ext>
            </a:extLst>
          </p:cNvPr>
          <p:cNvSpPr>
            <a:spLocks noGrp="1"/>
          </p:cNvSpPr>
          <p:nvPr>
            <p:ph type="body" sz="quarter" idx="19"/>
          </p:nvPr>
        </p:nvSpPr>
        <p:spPr>
          <a:xfrm>
            <a:off x="4614460" y="2620543"/>
            <a:ext cx="1828800" cy="1828800"/>
          </a:xfrm>
          <a:effectLst>
            <a:outerShdw blurRad="127000" dist="266700" dir="3000000" algn="ctr" rotWithShape="0">
              <a:srgbClr val="000000">
                <a:alpha val="43137"/>
              </a:srgbClr>
            </a:outerShdw>
          </a:effectLst>
        </p:spPr>
        <p:txBody>
          <a:bodyPr>
            <a:noAutofit/>
          </a:bodyPr>
          <a:lstStyle/>
          <a:p>
            <a:pPr>
              <a:lnSpc>
                <a:spcPts val="2000"/>
              </a:lnSpc>
            </a:pPr>
            <a:r>
              <a:rPr lang="en-US" sz="2000" b="1" dirty="0">
                <a:latin typeface="Calibri" panose="020F0502020204030204" pitchFamily="34" charset="0"/>
                <a:cs typeface="Calibri" panose="020F0502020204030204" pitchFamily="34" charset="0"/>
              </a:rPr>
              <a:t>VA Benefits and Services</a:t>
            </a:r>
          </a:p>
        </p:txBody>
      </p:sp>
      <p:sp>
        <p:nvSpPr>
          <p:cNvPr id="36" name="Text Placeholder 35">
            <a:extLst>
              <a:ext uri="{FF2B5EF4-FFF2-40B4-BE49-F238E27FC236}">
                <a16:creationId xmlns:a16="http://schemas.microsoft.com/office/drawing/2014/main" id="{A28765B2-99DF-4E52-8911-0C73FC701532}"/>
              </a:ext>
            </a:extLst>
          </p:cNvPr>
          <p:cNvSpPr>
            <a:spLocks noGrp="1"/>
          </p:cNvSpPr>
          <p:nvPr>
            <p:ph type="body" sz="quarter" idx="26"/>
          </p:nvPr>
        </p:nvSpPr>
        <p:spPr>
          <a:xfrm>
            <a:off x="3909553" y="4607069"/>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2-Day Tracks</a:t>
            </a:r>
          </a:p>
        </p:txBody>
      </p:sp>
      <p:sp>
        <p:nvSpPr>
          <p:cNvPr id="37" name="Text Placeholder 36">
            <a:extLst>
              <a:ext uri="{FF2B5EF4-FFF2-40B4-BE49-F238E27FC236}">
                <a16:creationId xmlns:a16="http://schemas.microsoft.com/office/drawing/2014/main" id="{91BB99EB-82A5-4088-A219-FC5FEF5EF754}"/>
              </a:ext>
            </a:extLst>
          </p:cNvPr>
          <p:cNvSpPr>
            <a:spLocks noGrp="1"/>
          </p:cNvSpPr>
          <p:nvPr>
            <p:ph type="body" sz="quarter" idx="52"/>
          </p:nvPr>
        </p:nvSpPr>
        <p:spPr>
          <a:xfrm>
            <a:off x="2097621" y="5292810"/>
            <a:ext cx="2530529" cy="1689800"/>
          </a:xfrm>
        </p:spPr>
        <p:txBody>
          <a:bodyPr>
            <a:normAutofit/>
          </a:bodyPr>
          <a:lstStyle/>
          <a:p>
            <a:pPr marL="285750" indent="-285750" algn="l">
              <a:lnSpc>
                <a:spcPct val="80000"/>
              </a:lnSpc>
              <a:spcBef>
                <a:spcPts val="600"/>
              </a:spcBef>
              <a:buFont typeface="Wingdings" panose="05000000000000000000" pitchFamily="2" charset="2"/>
              <a:buChar char="§"/>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Vocational</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Education</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Entrepreneurship</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Text Placeholder 38">
            <a:extLst>
              <a:ext uri="{FF2B5EF4-FFF2-40B4-BE49-F238E27FC236}">
                <a16:creationId xmlns:a16="http://schemas.microsoft.com/office/drawing/2014/main" id="{95EB9CB0-A6DB-48B5-B907-9E581BE0B00A}"/>
              </a:ext>
            </a:extLst>
          </p:cNvPr>
          <p:cNvSpPr>
            <a:spLocks noGrp="1"/>
          </p:cNvSpPr>
          <p:nvPr>
            <p:ph type="body" sz="quarter" idx="25"/>
          </p:nvPr>
        </p:nvSpPr>
        <p:spPr>
          <a:xfrm>
            <a:off x="6318499" y="4606716"/>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Continuum of Service</a:t>
            </a:r>
          </a:p>
        </p:txBody>
      </p:sp>
      <p:sp>
        <p:nvSpPr>
          <p:cNvPr id="42" name="Text Placeholder 41">
            <a:extLst>
              <a:ext uri="{FF2B5EF4-FFF2-40B4-BE49-F238E27FC236}">
                <a16:creationId xmlns:a16="http://schemas.microsoft.com/office/drawing/2014/main" id="{D4581D56-38D2-4FB6-B004-2E141AB9E8FF}"/>
              </a:ext>
            </a:extLst>
          </p:cNvPr>
          <p:cNvSpPr>
            <a:spLocks noGrp="1"/>
          </p:cNvSpPr>
          <p:nvPr>
            <p:ph type="body" sz="quarter" idx="24"/>
          </p:nvPr>
        </p:nvSpPr>
        <p:spPr>
          <a:xfrm>
            <a:off x="8727445" y="4606716"/>
            <a:ext cx="1828800" cy="1828800"/>
          </a:xfrm>
          <a:effectLst>
            <a:outerShdw blurRad="127000" dist="254000" dir="3000000" algn="ctr" rotWithShape="0">
              <a:srgbClr val="000000">
                <a:alpha val="43137"/>
              </a:srgbClr>
            </a:outerShdw>
          </a:effectLst>
        </p:spPr>
        <p:txBody>
          <a:bodyPr>
            <a:normAutofit/>
          </a:bodyPr>
          <a:lstStyle/>
          <a:p>
            <a:r>
              <a:rPr lang="en-US" sz="2400" b="1" dirty="0">
                <a:latin typeface="Calibri" panose="020F0502020204030204" pitchFamily="34" charset="0"/>
                <a:cs typeface="Calibri" panose="020F0502020204030204" pitchFamily="34" charset="0"/>
              </a:rPr>
              <a:t>Capstone</a:t>
            </a:r>
          </a:p>
        </p:txBody>
      </p:sp>
      <p:sp>
        <p:nvSpPr>
          <p:cNvPr id="56" name="Isosceles Triangle 55">
            <a:extLst>
              <a:ext uri="{FF2B5EF4-FFF2-40B4-BE49-F238E27FC236}">
                <a16:creationId xmlns:a16="http://schemas.microsoft.com/office/drawing/2014/main" id="{05E88C90-C982-4C46-BA10-650B3BE7F878}"/>
              </a:ext>
            </a:extLst>
          </p:cNvPr>
          <p:cNvSpPr/>
          <p:nvPr/>
        </p:nvSpPr>
        <p:spPr>
          <a:xfrm rot="5400000">
            <a:off x="9904090" y="1232918"/>
            <a:ext cx="269904" cy="276786"/>
          </a:xfrm>
          <a:prstGeom prst="triangle">
            <a:avLst/>
          </a:prstGeom>
          <a:solidFill>
            <a:srgbClr val="B2ECF8"/>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1BC70D29-C8C1-4F0F-96D3-943C2CBE7FB2}"/>
              </a:ext>
            </a:extLst>
          </p:cNvPr>
          <p:cNvCxnSpPr>
            <a:cxnSpLocks/>
          </p:cNvCxnSpPr>
          <p:nvPr/>
        </p:nvCxnSpPr>
        <p:spPr>
          <a:xfrm flipH="1">
            <a:off x="7759229" y="1196076"/>
            <a:ext cx="3382" cy="35047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9CB08A-FF78-4071-8371-BB188EA62DFB}"/>
              </a:ext>
            </a:extLst>
          </p:cNvPr>
          <p:cNvCxnSpPr>
            <a:cxnSpLocks/>
          </p:cNvCxnSpPr>
          <p:nvPr/>
        </p:nvCxnSpPr>
        <p:spPr>
          <a:xfrm>
            <a:off x="6874994" y="3248526"/>
            <a:ext cx="0" cy="360947"/>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28">
            <a:extLst>
              <a:ext uri="{FF2B5EF4-FFF2-40B4-BE49-F238E27FC236}">
                <a16:creationId xmlns:a16="http://schemas.microsoft.com/office/drawing/2014/main" id="{F7887366-A57C-4A4E-AD46-2EC8E2BC3374}"/>
              </a:ext>
            </a:extLst>
          </p:cNvPr>
          <p:cNvSpPr txBox="1">
            <a:spLocks/>
          </p:cNvSpPr>
          <p:nvPr/>
        </p:nvSpPr>
        <p:spPr>
          <a:xfrm>
            <a:off x="1999078" y="2637947"/>
            <a:ext cx="1903423" cy="1828800"/>
          </a:xfrm>
          <a:prstGeom prst="ellipse">
            <a:avLst/>
          </a:prstGeom>
          <a:solidFill>
            <a:schemeClr val="bg1"/>
          </a:solidFill>
          <a:ln w="72390">
            <a:solidFill>
              <a:schemeClr val="tx2"/>
            </a:solidFill>
          </a:ln>
          <a:effectLst>
            <a:outerShdw blurRad="127000" dist="2667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51E2D"/>
                </a:solidFill>
                <a:effectLst/>
                <a:uLnTx/>
                <a:uFillTx/>
                <a:latin typeface="Calibri" panose="020F0502020204030204" pitchFamily="34" charset="0"/>
                <a:ea typeface="+mn-ea"/>
                <a:cs typeface="Calibri" panose="020F0502020204030204" pitchFamily="34" charset="0"/>
              </a:rPr>
              <a:t>DOL Employment Fundamentals of Career Transition</a:t>
            </a:r>
          </a:p>
        </p:txBody>
      </p:sp>
      <p:sp>
        <p:nvSpPr>
          <p:cNvPr id="66" name="Text Placeholder 19">
            <a:extLst>
              <a:ext uri="{FF2B5EF4-FFF2-40B4-BE49-F238E27FC236}">
                <a16:creationId xmlns:a16="http://schemas.microsoft.com/office/drawing/2014/main" id="{E575A11B-ACB2-4590-8F14-76A675AA6E9F}"/>
              </a:ext>
            </a:extLst>
          </p:cNvPr>
          <p:cNvSpPr txBox="1">
            <a:spLocks/>
          </p:cNvSpPr>
          <p:nvPr/>
        </p:nvSpPr>
        <p:spPr>
          <a:xfrm>
            <a:off x="7098152" y="2588736"/>
            <a:ext cx="1828800" cy="1828800"/>
          </a:xfrm>
          <a:prstGeom prst="ellipse">
            <a:avLst/>
          </a:prstGeom>
          <a:solidFill>
            <a:schemeClr val="bg1"/>
          </a:solidFill>
          <a:ln w="72390">
            <a:solidFill>
              <a:schemeClr val="bg2"/>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54D55"/>
                </a:solidFill>
                <a:effectLst/>
                <a:uLnTx/>
                <a:uFillTx/>
                <a:latin typeface="Calibri" panose="020F0502020204030204" pitchFamily="34" charset="0"/>
                <a:ea typeface="+mn-ea"/>
                <a:cs typeface="Calibri" panose="020F0502020204030204" pitchFamily="34" charset="0"/>
              </a:rPr>
              <a:t>Financial Planning for Transition</a:t>
            </a:r>
          </a:p>
        </p:txBody>
      </p:sp>
      <p:cxnSp>
        <p:nvCxnSpPr>
          <p:cNvPr id="21" name="Straight Connector 20">
            <a:extLst>
              <a:ext uri="{FF2B5EF4-FFF2-40B4-BE49-F238E27FC236}">
                <a16:creationId xmlns:a16="http://schemas.microsoft.com/office/drawing/2014/main" id="{1BC70D29-C8C1-4F0F-96D3-943C2CBE7FB2}"/>
              </a:ext>
            </a:extLst>
          </p:cNvPr>
          <p:cNvCxnSpPr>
            <a:cxnSpLocks/>
          </p:cNvCxnSpPr>
          <p:nvPr/>
        </p:nvCxnSpPr>
        <p:spPr>
          <a:xfrm>
            <a:off x="5387934" y="1182879"/>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70D29-C8C1-4F0F-96D3-943C2CBE7FB2}"/>
              </a:ext>
            </a:extLst>
          </p:cNvPr>
          <p:cNvCxnSpPr>
            <a:cxnSpLocks/>
          </p:cNvCxnSpPr>
          <p:nvPr/>
        </p:nvCxnSpPr>
        <p:spPr>
          <a:xfrm>
            <a:off x="4281320" y="3259002"/>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C70D29-C8C1-4F0F-96D3-943C2CBE7FB2}"/>
              </a:ext>
            </a:extLst>
          </p:cNvPr>
          <p:cNvCxnSpPr>
            <a:cxnSpLocks/>
          </p:cNvCxnSpPr>
          <p:nvPr/>
        </p:nvCxnSpPr>
        <p:spPr>
          <a:xfrm flipH="1">
            <a:off x="2484536" y="4726291"/>
            <a:ext cx="344885" cy="79414"/>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70D29-C8C1-4F0F-96D3-943C2CBE7FB2}"/>
              </a:ext>
            </a:extLst>
          </p:cNvPr>
          <p:cNvCxnSpPr>
            <a:cxnSpLocks/>
          </p:cNvCxnSpPr>
          <p:nvPr/>
        </p:nvCxnSpPr>
        <p:spPr>
          <a:xfrm>
            <a:off x="6048475"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70D29-C8C1-4F0F-96D3-943C2CBE7FB2}"/>
              </a:ext>
            </a:extLst>
          </p:cNvPr>
          <p:cNvCxnSpPr>
            <a:cxnSpLocks/>
          </p:cNvCxnSpPr>
          <p:nvPr/>
        </p:nvCxnSpPr>
        <p:spPr>
          <a:xfrm>
            <a:off x="8432080"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24439" y="1182879"/>
            <a:ext cx="155747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NLT 365 days</a:t>
            </a:r>
          </a:p>
        </p:txBody>
      </p:sp>
      <p:sp>
        <p:nvSpPr>
          <p:cNvPr id="7" name="Rectangle 6"/>
          <p:cNvSpPr/>
          <p:nvPr/>
        </p:nvSpPr>
        <p:spPr>
          <a:xfrm>
            <a:off x="10732074" y="5292810"/>
            <a:ext cx="137819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NLT 90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Days</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8" name="Oval 27"/>
          <p:cNvSpPr/>
          <p:nvPr/>
        </p:nvSpPr>
        <p:spPr>
          <a:xfrm>
            <a:off x="5672305" y="468533"/>
            <a:ext cx="1828800" cy="1828800"/>
          </a:xfrm>
          <a:prstGeom prst="ellipse">
            <a:avLst/>
          </a:prstGeom>
          <a:solidFill>
            <a:schemeClr val="bg1"/>
          </a:solidFill>
          <a:ln w="76200">
            <a:solidFill>
              <a:srgbClr val="85CA3A"/>
            </a:solidFill>
          </a:ln>
          <a:effectLst>
            <a:outerShdw blurRad="127000" dist="254000" dir="30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C6D82">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6D82">
                    <a:lumMod val="50000"/>
                  </a:srgbClr>
                </a:solidFill>
                <a:effectLst/>
                <a:uLnTx/>
                <a:uFillTx/>
                <a:latin typeface="Calibri" panose="020F0502020204030204" pitchFamily="34" charset="0"/>
                <a:ea typeface="+mn-ea"/>
                <a:cs typeface="Calibri" panose="020F0502020204030204" pitchFamily="34" charset="0"/>
              </a:rPr>
              <a:t>Pre-Separation Counseling</a:t>
            </a:r>
          </a:p>
        </p:txBody>
      </p:sp>
      <p:sp>
        <p:nvSpPr>
          <p:cNvPr id="63" name="Star: 5 Points 62">
            <a:extLst>
              <a:ext uri="{FF2B5EF4-FFF2-40B4-BE49-F238E27FC236}">
                <a16:creationId xmlns:a16="http://schemas.microsoft.com/office/drawing/2014/main" id="{C2BD7D39-0B99-4DA7-A82C-2A805EA89366}"/>
              </a:ext>
            </a:extLst>
          </p:cNvPr>
          <p:cNvSpPr/>
          <p:nvPr/>
        </p:nvSpPr>
        <p:spPr>
          <a:xfrm>
            <a:off x="5873024" y="0"/>
            <a:ext cx="1427361" cy="1065477"/>
          </a:xfrm>
          <a:prstGeom prst="star5">
            <a:avLst>
              <a:gd name="adj" fmla="val 22296"/>
              <a:gd name="hf" fmla="val 105146"/>
              <a:gd name="vf" fmla="val 110557"/>
            </a:avLst>
          </a:prstGeom>
          <a:solidFill>
            <a:srgbClr val="FF0000"/>
          </a:solidFill>
          <a:ln w="3175">
            <a:solidFill>
              <a:srgbClr val="000000"/>
            </a:solidFill>
          </a:ln>
          <a:effectLst>
            <a:outerShdw blurRad="165100" dist="127000" dir="34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mn-cs"/>
              </a:rPr>
              <a:t>You are here</a:t>
            </a:r>
          </a:p>
        </p:txBody>
      </p:sp>
      <p:sp>
        <p:nvSpPr>
          <p:cNvPr id="40" name="Text Placeholder 5">
            <a:extLst>
              <a:ext uri="{FF2B5EF4-FFF2-40B4-BE49-F238E27FC236}">
                <a16:creationId xmlns:a16="http://schemas.microsoft.com/office/drawing/2014/main" id="{4ED053EA-050C-4534-B148-3B5BC48A3640}"/>
              </a:ext>
            </a:extLst>
          </p:cNvPr>
          <p:cNvSpPr>
            <a:spLocks noGrp="1"/>
          </p:cNvSpPr>
          <p:nvPr>
            <p:ph type="body" sz="quarter" idx="57"/>
          </p:nvPr>
        </p:nvSpPr>
        <p:spPr>
          <a:xfrm>
            <a:off x="3194655" y="416732"/>
            <a:ext cx="1903423" cy="1828800"/>
          </a:xfrm>
          <a:effectLst>
            <a:outerShdw blurRad="127000" dist="254000" dir="3000000" algn="ctr" rotWithShape="0">
              <a:srgbClr val="000000">
                <a:alpha val="43137"/>
              </a:srgbClr>
            </a:outerShdw>
          </a:effectLst>
        </p:spPr>
        <p:txBody>
          <a:bodyPr>
            <a:noAutofit/>
          </a:bodyPr>
          <a:lstStyle/>
          <a:p>
            <a:r>
              <a:rPr lang="en-US" sz="1800" b="1" dirty="0">
                <a:latin typeface="Calibri" panose="020F0502020204030204" pitchFamily="34" charset="0"/>
                <a:cs typeface="Calibri" panose="020F0502020204030204" pitchFamily="34" charset="0"/>
              </a:rPr>
              <a:t>Individualized Initial Counseling (IC) </a:t>
            </a:r>
          </a:p>
        </p:txBody>
      </p:sp>
      <p:sp>
        <p:nvSpPr>
          <p:cNvPr id="27" name="TextBox 26">
            <a:extLst>
              <a:ext uri="{FF2B5EF4-FFF2-40B4-BE49-F238E27FC236}">
                <a16:creationId xmlns:a16="http://schemas.microsoft.com/office/drawing/2014/main" id="{F5EC213A-6937-4CB2-A5B7-CE74B71719B9}"/>
              </a:ext>
            </a:extLst>
          </p:cNvPr>
          <p:cNvSpPr txBox="1"/>
          <p:nvPr/>
        </p:nvSpPr>
        <p:spPr>
          <a:xfrm>
            <a:off x="102505" y="6363057"/>
            <a:ext cx="96437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RG, p. 7</a:t>
            </a:r>
          </a:p>
        </p:txBody>
      </p:sp>
    </p:spTree>
    <p:extLst>
      <p:ext uri="{BB962C8B-B14F-4D97-AF65-F5344CB8AC3E}">
        <p14:creationId xmlns:p14="http://schemas.microsoft.com/office/powerpoint/2010/main" val="290333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10E2A2-029A-427F-9AC2-1BE1F76938F2}"/>
              </a:ext>
            </a:extLst>
          </p:cNvPr>
          <p:cNvSpPr/>
          <p:nvPr/>
        </p:nvSpPr>
        <p:spPr>
          <a:xfrm>
            <a:off x="322729" y="265044"/>
            <a:ext cx="3840962" cy="21236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AREER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EADINESS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TANDARDS</a:t>
            </a:r>
          </a:p>
        </p:txBody>
      </p:sp>
      <p:sp>
        <p:nvSpPr>
          <p:cNvPr id="7" name="TextBox 6">
            <a:extLst>
              <a:ext uri="{FF2B5EF4-FFF2-40B4-BE49-F238E27FC236}">
                <a16:creationId xmlns:a16="http://schemas.microsoft.com/office/drawing/2014/main" id="{B8EAD2A6-B3AE-4CDD-A8C5-ED5847D8089F}"/>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a:t>
            </a:r>
          </a:p>
        </p:txBody>
      </p:sp>
      <p:sp>
        <p:nvSpPr>
          <p:cNvPr id="8" name="Oval 7"/>
          <p:cNvSpPr/>
          <p:nvPr/>
        </p:nvSpPr>
        <p:spPr>
          <a:xfrm>
            <a:off x="322729" y="2761355"/>
            <a:ext cx="1645920" cy="164592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36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sp>
        <p:nvSpPr>
          <p:cNvPr id="11" name="TextBox 10"/>
          <p:cNvSpPr txBox="1"/>
          <p:nvPr/>
        </p:nvSpPr>
        <p:spPr>
          <a:xfrm>
            <a:off x="8895840" y="763250"/>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i="1" dirty="0">
                <a:solidFill>
                  <a:schemeClr val="bg1"/>
                </a:solidFill>
              </a:rPr>
              <a:t>assigned</a:t>
            </a:r>
          </a:p>
        </p:txBody>
      </p:sp>
      <p:sp>
        <p:nvSpPr>
          <p:cNvPr id="16" name="TextBox 15"/>
          <p:cNvSpPr txBox="1"/>
          <p:nvPr/>
        </p:nvSpPr>
        <p:spPr>
          <a:xfrm>
            <a:off x="8895840" y="2966636"/>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i="1" dirty="0">
                <a:solidFill>
                  <a:schemeClr val="bg1"/>
                </a:solidFill>
              </a:rPr>
              <a:t>initiated</a:t>
            </a:r>
          </a:p>
        </p:txBody>
      </p:sp>
      <p:sp>
        <p:nvSpPr>
          <p:cNvPr id="19" name="TextBox 18"/>
          <p:cNvSpPr txBox="1"/>
          <p:nvPr/>
        </p:nvSpPr>
        <p:spPr>
          <a:xfrm>
            <a:off x="8895840" y="5170022"/>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i="1" dirty="0">
                <a:solidFill>
                  <a:schemeClr val="bg1"/>
                </a:solidFill>
              </a:rPr>
              <a:t>verified</a:t>
            </a:r>
          </a:p>
        </p:txBody>
      </p:sp>
      <p:sp>
        <p:nvSpPr>
          <p:cNvPr id="12" name="Isosceles Triangle 11"/>
          <p:cNvSpPr/>
          <p:nvPr/>
        </p:nvSpPr>
        <p:spPr>
          <a:xfrm rot="5400000">
            <a:off x="6815473" y="267428"/>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5257804" y="557968"/>
            <a:ext cx="2530548" cy="136466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Franklin Gothic Demi" panose="020B0703020102020204" pitchFamily="34" charset="0"/>
              </a:rPr>
              <a:t>Individualized Initial Counseling</a:t>
            </a:r>
          </a:p>
        </p:txBody>
      </p:sp>
      <p:sp>
        <p:nvSpPr>
          <p:cNvPr id="20" name="Isosceles Triangle 19"/>
          <p:cNvSpPr/>
          <p:nvPr/>
        </p:nvSpPr>
        <p:spPr>
          <a:xfrm rot="5400000">
            <a:off x="6823783" y="2470810"/>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209958" y="2761355"/>
            <a:ext cx="2530548" cy="136466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Franklin Gothic Demi" panose="020B0703020102020204" pitchFamily="34" charset="0"/>
              </a:rPr>
              <a:t>TAP Courses</a:t>
            </a:r>
          </a:p>
        </p:txBody>
      </p:sp>
      <p:sp>
        <p:nvSpPr>
          <p:cNvPr id="21" name="Isosceles Triangle 20"/>
          <p:cNvSpPr/>
          <p:nvPr/>
        </p:nvSpPr>
        <p:spPr>
          <a:xfrm rot="5400000">
            <a:off x="6823783" y="4674197"/>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209958" y="4964742"/>
            <a:ext cx="2530548" cy="136466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Franklin Gothic Demi" panose="020B0703020102020204" pitchFamily="34" charset="0"/>
              </a:rPr>
              <a:t>Capstone</a:t>
            </a:r>
          </a:p>
        </p:txBody>
      </p:sp>
      <p:sp>
        <p:nvSpPr>
          <p:cNvPr id="17" name="TextBox 16"/>
          <p:cNvSpPr txBox="1"/>
          <p:nvPr/>
        </p:nvSpPr>
        <p:spPr>
          <a:xfrm>
            <a:off x="1968649" y="2891817"/>
            <a:ext cx="2705837" cy="1384995"/>
          </a:xfrm>
          <a:prstGeom prst="rect">
            <a:avLst/>
          </a:prstGeom>
          <a:noFill/>
        </p:spPr>
        <p:txBody>
          <a:bodyPr wrap="square" rtlCol="0">
            <a:spAutoFit/>
          </a:bodyPr>
          <a:lstStyle/>
          <a:p>
            <a:pPr algn="ctr"/>
            <a:r>
              <a:rPr lang="en-US" sz="2800" dirty="0">
                <a:solidFill>
                  <a:schemeClr val="bg1"/>
                </a:solidFill>
              </a:rPr>
              <a:t>Ensure you are ready for transition.</a:t>
            </a:r>
            <a:endParaRPr lang="en-US" sz="2800" b="1" i="1" dirty="0">
              <a:solidFill>
                <a:schemeClr val="bg1"/>
              </a:solidFill>
            </a:endParaRPr>
          </a:p>
        </p:txBody>
      </p:sp>
    </p:spTree>
    <p:extLst>
      <p:ext uri="{BB962C8B-B14F-4D97-AF65-F5344CB8AC3E}">
        <p14:creationId xmlns:p14="http://schemas.microsoft.com/office/powerpoint/2010/main" val="322802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929C83-6F98-4387-96DA-034FFD7CA6A5}"/>
              </a:ext>
            </a:extLst>
          </p:cNvPr>
          <p:cNvSpPr/>
          <p:nvPr/>
        </p:nvSpPr>
        <p:spPr>
          <a:xfrm>
            <a:off x="812818" y="-2315"/>
            <a:ext cx="11379181" cy="6858000"/>
          </a:xfrm>
          <a:prstGeom prst="rect">
            <a:avLst/>
          </a:prstGeom>
          <a:solidFill>
            <a:schemeClr val="accent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812819" y="-2315"/>
            <a:ext cx="11379181" cy="3729038"/>
          </a:xfrm>
          <a:prstGeom prst="rect">
            <a:avLst/>
          </a:prstGeom>
        </p:spPr>
      </p:pic>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5"/>
          <a:stretch>
            <a:fillRect/>
          </a:stretch>
        </p:blipFill>
        <p:spPr>
          <a:xfrm>
            <a:off x="0" y="-80744"/>
            <a:ext cx="754563" cy="6858000"/>
          </a:xfrm>
          <a:prstGeom prst="rect">
            <a:avLst/>
          </a:prstGeom>
        </p:spPr>
      </p:pic>
      <p:sp>
        <p:nvSpPr>
          <p:cNvPr id="10" name="Rectangle 9">
            <a:extLst>
              <a:ext uri="{FF2B5EF4-FFF2-40B4-BE49-F238E27FC236}">
                <a16:creationId xmlns:a16="http://schemas.microsoft.com/office/drawing/2014/main" id="{BABA62A3-0931-4782-9284-BEC926EC08C8}"/>
              </a:ext>
            </a:extLst>
          </p:cNvPr>
          <p:cNvSpPr/>
          <p:nvPr/>
        </p:nvSpPr>
        <p:spPr>
          <a:xfrm>
            <a:off x="1535732" y="1292066"/>
            <a:ext cx="5645520" cy="1186479"/>
          </a:xfrm>
          <a:prstGeom prst="rect">
            <a:avLst/>
          </a:prstGeom>
        </p:spPr>
        <p:txBody>
          <a:bodyPr wrap="non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GETTING STARTED</a:t>
            </a:r>
          </a:p>
        </p:txBody>
      </p:sp>
      <p:grpSp>
        <p:nvGrpSpPr>
          <p:cNvPr id="5" name="Group 4">
            <a:extLst>
              <a:ext uri="{FF2B5EF4-FFF2-40B4-BE49-F238E27FC236}">
                <a16:creationId xmlns:a16="http://schemas.microsoft.com/office/drawing/2014/main" id="{EC596310-CB6A-4316-B841-796B6BBAF706}"/>
              </a:ext>
            </a:extLst>
          </p:cNvPr>
          <p:cNvGrpSpPr/>
          <p:nvPr/>
        </p:nvGrpSpPr>
        <p:grpSpPr>
          <a:xfrm>
            <a:off x="74081" y="1862204"/>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3" name="Straight Connector 12"/>
          <p:cNvCxnSpPr/>
          <p:nvPr/>
        </p:nvCxnSpPr>
        <p:spPr>
          <a:xfrm>
            <a:off x="769038" y="3726723"/>
            <a:ext cx="11422962"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087593" y="4585110"/>
            <a:ext cx="9200893" cy="1167367"/>
            <a:chOff x="2447633" y="4125040"/>
            <a:chExt cx="8499336" cy="1097280"/>
          </a:xfrm>
        </p:grpSpPr>
        <p:grpSp>
          <p:nvGrpSpPr>
            <p:cNvPr id="18" name="Group 17"/>
            <p:cNvGrpSpPr/>
            <p:nvPr/>
          </p:nvGrpSpPr>
          <p:grpSpPr>
            <a:xfrm>
              <a:off x="2447633" y="4125040"/>
              <a:ext cx="8499336" cy="1097280"/>
              <a:chOff x="2447633" y="4125040"/>
              <a:chExt cx="8499336" cy="1097280"/>
            </a:xfrm>
          </p:grpSpPr>
          <p:sp>
            <p:nvSpPr>
              <p:cNvPr id="16" name="Flowchart: Delay 15"/>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423505" y="4125040"/>
                <a:ext cx="7523464"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Wingdings" panose="05000000000000000000" pitchFamily="2" charset="2"/>
                  <a:buChar char="§"/>
                </a:pPr>
                <a:r>
                  <a:rPr lang="en-US" sz="2800" b="1" dirty="0">
                    <a:solidFill>
                      <a:schemeClr val="tx1"/>
                    </a:solidFill>
                  </a:rPr>
                  <a:t>Complete a personal self-assessment</a:t>
                </a:r>
              </a:p>
              <a:p>
                <a:pPr marL="800100" lvl="1" indent="-342900">
                  <a:buFont typeface="Wingdings" panose="05000000000000000000" pitchFamily="2" charset="2"/>
                  <a:buChar char="§"/>
                </a:pPr>
                <a:r>
                  <a:rPr lang="en-US" sz="2800" b="1" dirty="0">
                    <a:solidFill>
                      <a:schemeClr val="tx1"/>
                    </a:solidFill>
                  </a:rPr>
                  <a:t>Initiate an Individualized Transition Plan (ITP)</a:t>
                </a:r>
              </a:p>
            </p:txBody>
          </p:sp>
        </p:grpSp>
        <p:sp>
          <p:nvSpPr>
            <p:cNvPr id="8" name="Oval 7"/>
            <p:cNvSpPr/>
            <p:nvPr/>
          </p:nvSpPr>
          <p:spPr>
            <a:xfrm>
              <a:off x="2552885" y="4216480"/>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Franklin Gothic Demi Cond" panose="020B0706030402020204" pitchFamily="34" charset="0"/>
                </a:rPr>
                <a:t>CRS</a:t>
              </a:r>
              <a:endParaRPr lang="en-US" sz="1600" b="1" dirty="0">
                <a:solidFill>
                  <a:schemeClr val="bg1"/>
                </a:solidFill>
                <a:effectLst>
                  <a:outerShdw blurRad="38100" dist="38100" dir="2700000" algn="tl">
                    <a:srgbClr val="000000">
                      <a:alpha val="43137"/>
                    </a:srgbClr>
                  </a:outerShdw>
                </a:effectLst>
                <a:latin typeface="Franklin Gothic Demi Cond" panose="020B0706030402020204" pitchFamily="34" charset="0"/>
              </a:endParaRPr>
            </a:p>
          </p:txBody>
        </p:sp>
      </p:grpSp>
      <p:sp>
        <p:nvSpPr>
          <p:cNvPr id="19" name="Isosceles Triangle 18"/>
          <p:cNvSpPr/>
          <p:nvPr/>
        </p:nvSpPr>
        <p:spPr>
          <a:xfrm rot="5400000">
            <a:off x="1571793" y="4039081"/>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Rectangle 20"/>
          <p:cNvSpPr/>
          <p:nvPr/>
        </p:nvSpPr>
        <p:spPr>
          <a:xfrm>
            <a:off x="2236713" y="3889747"/>
            <a:ext cx="6096000" cy="738664"/>
          </a:xfrm>
          <a:prstGeom prst="rect">
            <a:avLst/>
          </a:prstGeom>
        </p:spPr>
        <p:txBody>
          <a:bodyPr anchor="ctr">
            <a:spAutoFit/>
          </a:bodyPr>
          <a:lstStyle/>
          <a:p>
            <a:pPr lvl="0">
              <a:lnSpc>
                <a:spcPct val="150000"/>
              </a:lnSpc>
              <a:buClr>
                <a:srgbClr val="43B0F1"/>
              </a:buClr>
              <a:defRPr/>
            </a:pPr>
            <a:r>
              <a:rPr lang="en-US" sz="2800" b="1" dirty="0">
                <a:solidFill>
                  <a:prstClr val="white"/>
                </a:solidFill>
              </a:rPr>
              <a:t>INDIVIDUALIZED INITIAL COUNSELING</a:t>
            </a:r>
          </a:p>
        </p:txBody>
      </p:sp>
      <p:sp>
        <p:nvSpPr>
          <p:cNvPr id="22" name="Isosceles Triangle 21"/>
          <p:cNvSpPr/>
          <p:nvPr/>
        </p:nvSpPr>
        <p:spPr>
          <a:xfrm rot="5400000">
            <a:off x="1571793" y="5858511"/>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Rectangle 22"/>
          <p:cNvSpPr/>
          <p:nvPr/>
        </p:nvSpPr>
        <p:spPr>
          <a:xfrm>
            <a:off x="2236713" y="5742583"/>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PRE-SEPARATION COUNSELING</a:t>
            </a:r>
          </a:p>
        </p:txBody>
      </p:sp>
      <p:sp>
        <p:nvSpPr>
          <p:cNvPr id="20" name="TextBox 19">
            <a:extLst>
              <a:ext uri="{FF2B5EF4-FFF2-40B4-BE49-F238E27FC236}">
                <a16:creationId xmlns:a16="http://schemas.microsoft.com/office/drawing/2014/main" id="{FDD9D374-3887-9951-169A-ED9B1E2478EC}"/>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a:t>
            </a:r>
          </a:p>
        </p:txBody>
      </p:sp>
    </p:spTree>
    <p:extLst>
      <p:ext uri="{BB962C8B-B14F-4D97-AF65-F5344CB8AC3E}">
        <p14:creationId xmlns:p14="http://schemas.microsoft.com/office/powerpoint/2010/main" val="73926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148024" y="1110611"/>
            <a:ext cx="9895952"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Franklin Gothic Medium" panose="020B0603020102020204" pitchFamily="34" charset="0"/>
              </a:rPr>
              <a:t>INDIVIDUAL INITIAL COUNSELING</a:t>
            </a:r>
            <a:endPar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140475733"/>
              </p:ext>
            </p:extLst>
          </p:nvPr>
        </p:nvGraphicFramePr>
        <p:xfrm>
          <a:off x="3896751" y="2061272"/>
          <a:ext cx="3567210" cy="4616946"/>
        </p:xfrm>
        <a:graphic>
          <a:graphicData uri="http://schemas.openxmlformats.org/presentationml/2006/ole">
            <mc:AlternateContent xmlns:mc="http://schemas.openxmlformats.org/markup-compatibility/2006">
              <mc:Choice xmlns:v="urn:schemas-microsoft-com:vml" Requires="v">
                <p:oleObj name="Acrobat Document" r:id="rId4" imgW="5829156" imgH="7543672" progId="AcroExch.Document.DC">
                  <p:embed/>
                </p:oleObj>
              </mc:Choice>
              <mc:Fallback>
                <p:oleObj name="Acrobat Document" r:id="rId4" imgW="5829156" imgH="7543672" progId="AcroExch.Document.DC">
                  <p:embed/>
                  <p:pic>
                    <p:nvPicPr>
                      <p:cNvPr id="6" name="Object 5"/>
                      <p:cNvPicPr/>
                      <p:nvPr/>
                    </p:nvPicPr>
                    <p:blipFill>
                      <a:blip r:embed="rId5"/>
                      <a:stretch>
                        <a:fillRect/>
                      </a:stretch>
                    </p:blipFill>
                    <p:spPr>
                      <a:xfrm>
                        <a:off x="3896751" y="2061272"/>
                        <a:ext cx="3567210" cy="4616946"/>
                      </a:xfrm>
                      <a:prstGeom prst="rect">
                        <a:avLst/>
                      </a:prstGeom>
                    </p:spPr>
                  </p:pic>
                </p:oleObj>
              </mc:Fallback>
            </mc:AlternateContent>
          </a:graphicData>
        </a:graphic>
      </p:graphicFrame>
    </p:spTree>
    <p:extLst>
      <p:ext uri="{BB962C8B-B14F-4D97-AF65-F5344CB8AC3E}">
        <p14:creationId xmlns:p14="http://schemas.microsoft.com/office/powerpoint/2010/main" val="328485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81140" y="674557"/>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DD FORM 2648</a:t>
            </a:r>
          </a:p>
        </p:txBody>
      </p:sp>
      <p:sp>
        <p:nvSpPr>
          <p:cNvPr id="5" name="Rectangle 4"/>
          <p:cNvSpPr/>
          <p:nvPr/>
        </p:nvSpPr>
        <p:spPr>
          <a:xfrm>
            <a:off x="-1" y="2629087"/>
            <a:ext cx="12192000" cy="584775"/>
          </a:xfrm>
          <a:prstGeom prst="rect">
            <a:avLst/>
          </a:prstGeom>
          <a:solidFill>
            <a:schemeClr val="bg1"/>
          </a:solidFill>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DD eFORM 2648 tracks completion of all TAP requirements.</a:t>
            </a:r>
          </a:p>
        </p:txBody>
      </p:sp>
      <p:grpSp>
        <p:nvGrpSpPr>
          <p:cNvPr id="27" name="Group 26"/>
          <p:cNvGrpSpPr/>
          <p:nvPr/>
        </p:nvGrpSpPr>
        <p:grpSpPr>
          <a:xfrm>
            <a:off x="1013786" y="3764332"/>
            <a:ext cx="10253329" cy="1997447"/>
            <a:chOff x="1176120" y="3472232"/>
            <a:chExt cx="10253329" cy="1997447"/>
          </a:xfrm>
        </p:grpSpPr>
        <p:sp>
          <p:nvSpPr>
            <p:cNvPr id="28" name="Oval 27"/>
            <p:cNvSpPr/>
            <p:nvPr/>
          </p:nvSpPr>
          <p:spPr>
            <a:xfrm>
              <a:off x="9432329" y="3472232"/>
              <a:ext cx="1997120" cy="1997447"/>
            </a:xfrm>
            <a:prstGeom prst="ellipse">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9" name="Freeform 28"/>
            <p:cNvSpPr/>
            <p:nvPr/>
          </p:nvSpPr>
          <p:spPr>
            <a:xfrm>
              <a:off x="9498226"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Save copy for your records</a:t>
              </a:r>
            </a:p>
          </p:txBody>
        </p:sp>
        <p:sp>
          <p:nvSpPr>
            <p:cNvPr id="30" name="Teardrop 29"/>
            <p:cNvSpPr/>
            <p:nvPr/>
          </p:nvSpPr>
          <p:spPr>
            <a:xfrm rot="2700000">
              <a:off x="7367300" y="3472335"/>
              <a:ext cx="1996889" cy="1996889"/>
            </a:xfrm>
            <a:prstGeom prst="teardrop">
              <a:avLst>
                <a:gd name="adj" fmla="val 100000"/>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1" name="Freeform 30"/>
            <p:cNvSpPr/>
            <p:nvPr/>
          </p:nvSpPr>
          <p:spPr>
            <a:xfrm>
              <a:off x="7435208"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2386" tIns="293043" rIns="293448"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Filed in official military record</a:t>
              </a:r>
            </a:p>
          </p:txBody>
        </p:sp>
        <p:sp>
          <p:nvSpPr>
            <p:cNvPr id="32" name="Teardrop 31"/>
            <p:cNvSpPr/>
            <p:nvPr/>
          </p:nvSpPr>
          <p:spPr>
            <a:xfrm rot="2700000">
              <a:off x="5304282" y="3472335"/>
              <a:ext cx="1996889" cy="1996889"/>
            </a:xfrm>
            <a:prstGeom prst="teardrop">
              <a:avLst>
                <a:gd name="adj" fmla="val 100000"/>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3" name="Freeform 32"/>
            <p:cNvSpPr/>
            <p:nvPr/>
          </p:nvSpPr>
          <p:spPr>
            <a:xfrm>
              <a:off x="5371127"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2386" tIns="293043" rIns="293448"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Capstone: e-Sign</a:t>
              </a:r>
            </a:p>
          </p:txBody>
        </p:sp>
        <p:sp>
          <p:nvSpPr>
            <p:cNvPr id="34" name="Teardrop 33"/>
            <p:cNvSpPr/>
            <p:nvPr/>
          </p:nvSpPr>
          <p:spPr>
            <a:xfrm rot="2700000">
              <a:off x="3240201" y="3472335"/>
              <a:ext cx="1996889" cy="1996889"/>
            </a:xfrm>
            <a:prstGeom prst="teardrop">
              <a:avLst>
                <a:gd name="adj" fmla="val 100000"/>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5" name="Freeform 34"/>
            <p:cNvSpPr/>
            <p:nvPr/>
          </p:nvSpPr>
          <p:spPr>
            <a:xfrm>
              <a:off x="3307046"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Pre-Separation Counseling: e-Sign</a:t>
              </a:r>
            </a:p>
          </p:txBody>
        </p:sp>
        <p:sp>
          <p:nvSpPr>
            <p:cNvPr id="36" name="Teardrop 35"/>
            <p:cNvSpPr/>
            <p:nvPr/>
          </p:nvSpPr>
          <p:spPr>
            <a:xfrm rot="2700000">
              <a:off x="1176120" y="3472335"/>
              <a:ext cx="1996889" cy="1996889"/>
            </a:xfrm>
            <a:prstGeom prst="teardrop">
              <a:avLst>
                <a:gd name="adj" fmla="val 100000"/>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7" name="Freeform 36"/>
            <p:cNvSpPr/>
            <p:nvPr/>
          </p:nvSpPr>
          <p:spPr>
            <a:xfrm>
              <a:off x="1242965"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Initial Counseling: Initiated</a:t>
              </a:r>
            </a:p>
          </p:txBody>
        </p:sp>
      </p:grpSp>
      <p:sp>
        <p:nvSpPr>
          <p:cNvPr id="3" name="TextBox 2"/>
          <p:cNvSpPr txBox="1"/>
          <p:nvPr/>
        </p:nvSpPr>
        <p:spPr>
          <a:xfrm>
            <a:off x="1497540" y="1640373"/>
            <a:ext cx="9196917" cy="707886"/>
          </a:xfrm>
          <a:prstGeom prst="rect">
            <a:avLst/>
          </a:prstGeom>
          <a:noFill/>
        </p:spPr>
        <p:txBody>
          <a:bodyPr wrap="square" rtlCol="0">
            <a:spAutoFit/>
          </a:bodyPr>
          <a:lstStyle/>
          <a:p>
            <a:pPr algn="ctr"/>
            <a:r>
              <a:rPr lang="en-US" sz="2000" dirty="0">
                <a:solidFill>
                  <a:schemeClr val="bg1"/>
                </a:solidFill>
              </a:rPr>
              <a:t>Service Member Pre-Separation/Transition Counseling and Career Readiness Standards eForm for Service Members Separating, Retiring, Released from Active Duty (REFRAD)</a:t>
            </a:r>
          </a:p>
        </p:txBody>
      </p:sp>
      <p:sp>
        <p:nvSpPr>
          <p:cNvPr id="17" name="TextBox 16">
            <a:extLst>
              <a:ext uri="{FF2B5EF4-FFF2-40B4-BE49-F238E27FC236}">
                <a16:creationId xmlns:a16="http://schemas.microsoft.com/office/drawing/2014/main" id="{139F7455-A300-4AC0-8409-55FA63542684}"/>
              </a:ext>
            </a:extLst>
          </p:cNvPr>
          <p:cNvSpPr txBox="1"/>
          <p:nvPr/>
        </p:nvSpPr>
        <p:spPr>
          <a:xfrm>
            <a:off x="85778" y="6368633"/>
            <a:ext cx="96437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RG, p. 8</a:t>
            </a:r>
          </a:p>
        </p:txBody>
      </p:sp>
    </p:spTree>
    <p:extLst>
      <p:ext uri="{BB962C8B-B14F-4D97-AF65-F5344CB8AC3E}">
        <p14:creationId xmlns:p14="http://schemas.microsoft.com/office/powerpoint/2010/main" val="72321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D81F6-5214-4543-836B-E9BFB07C1D54}"/>
              </a:ext>
            </a:extLst>
          </p:cNvPr>
          <p:cNvSpPr/>
          <p:nvPr/>
        </p:nvSpPr>
        <p:spPr>
          <a:xfrm>
            <a:off x="2909724" y="520872"/>
            <a:ext cx="7187481" cy="2492990"/>
          </a:xfrm>
          <a:prstGeom prst="rect">
            <a:avLst/>
          </a:prstGeom>
        </p:spPr>
        <p:txBody>
          <a:bodyPr wrap="none">
            <a:spAutoFit/>
          </a:bodyPr>
          <a:lstStyle/>
          <a:p>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TAP CORE CURRICULUM: </a:t>
            </a:r>
          </a:p>
          <a:p>
            <a:r>
              <a:rPr lang="en-US" sz="5400" b="1" dirty="0">
                <a:solidFill>
                  <a:srgbClr val="43B0F1"/>
                </a:solidFill>
                <a:effectLst>
                  <a:outerShdw blurRad="38100" dist="38100" dir="2700000" algn="tl">
                    <a:srgbClr val="000000">
                      <a:alpha val="43137"/>
                    </a:srgbClr>
                  </a:outerShdw>
                </a:effectLst>
              </a:rPr>
              <a:t>DoD/DHS Transition Day</a:t>
            </a:r>
          </a:p>
          <a:p>
            <a:endPar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pic>
        <p:nvPicPr>
          <p:cNvPr id="10" name="Picture 9">
            <a:extLst>
              <a:ext uri="{FF2B5EF4-FFF2-40B4-BE49-F238E27FC236}">
                <a16:creationId xmlns:a16="http://schemas.microsoft.com/office/drawing/2014/main" id="{031EBD61-E1AF-4AEC-840D-DB504235D33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1000"/>
                    </a14:imgEffect>
                  </a14:imgLayer>
                </a14:imgProps>
              </a:ext>
            </a:extLst>
          </a:blip>
          <a:stretch>
            <a:fillRect/>
          </a:stretch>
        </p:blipFill>
        <p:spPr>
          <a:xfrm>
            <a:off x="5511" y="597957"/>
            <a:ext cx="2801115" cy="2492990"/>
          </a:xfrm>
          <a:prstGeom prst="rect">
            <a:avLst/>
          </a:prstGeom>
          <a:ln>
            <a:solidFill>
              <a:schemeClr val="tx1"/>
            </a:solidFill>
          </a:ln>
          <a:effectLst>
            <a:outerShdw blurRad="330200" dist="342900" dir="2700000" algn="tl" rotWithShape="0">
              <a:prstClr val="black">
                <a:alpha val="40000"/>
              </a:prstClr>
            </a:outerShdw>
          </a:effectLst>
        </p:spPr>
      </p:pic>
      <p:sp>
        <p:nvSpPr>
          <p:cNvPr id="11" name="TextBox 10">
            <a:extLst>
              <a:ext uri="{FF2B5EF4-FFF2-40B4-BE49-F238E27FC236}">
                <a16:creationId xmlns:a16="http://schemas.microsoft.com/office/drawing/2014/main" id="{9F2F4137-F208-4A46-B0DB-AF09EBB9402B}"/>
              </a:ext>
            </a:extLst>
          </p:cNvPr>
          <p:cNvSpPr txBox="1"/>
          <p:nvPr/>
        </p:nvSpPr>
        <p:spPr>
          <a:xfrm>
            <a:off x="136913" y="6372194"/>
            <a:ext cx="995016" cy="400110"/>
          </a:xfrm>
          <a:prstGeom prst="rect">
            <a:avLst/>
          </a:prstGeom>
          <a:noFill/>
        </p:spPr>
        <p:txBody>
          <a:bodyPr wrap="none" rtlCol="0">
            <a:spAutoFit/>
          </a:bodyPr>
          <a:lstStyle/>
          <a:p>
            <a:r>
              <a:rPr lang="en-US" sz="2000" dirty="0">
                <a:solidFill>
                  <a:schemeClr val="bg1"/>
                </a:solidFill>
              </a:rPr>
              <a:t>RG, p. X</a:t>
            </a:r>
          </a:p>
        </p:txBody>
      </p:sp>
      <p:sp>
        <p:nvSpPr>
          <p:cNvPr id="13" name="TextBox 12">
            <a:extLst>
              <a:ext uri="{FF2B5EF4-FFF2-40B4-BE49-F238E27FC236}">
                <a16:creationId xmlns:a16="http://schemas.microsoft.com/office/drawing/2014/main" id="{139F7455-A300-4AC0-8409-55FA63542684}"/>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8</a:t>
            </a:r>
          </a:p>
        </p:txBody>
      </p:sp>
      <p:cxnSp>
        <p:nvCxnSpPr>
          <p:cNvPr id="15" name="Straight Connector 14">
            <a:extLst>
              <a:ext uri="{FF2B5EF4-FFF2-40B4-BE49-F238E27FC236}">
                <a16:creationId xmlns:a16="http://schemas.microsoft.com/office/drawing/2014/main" id="{C0EBBF68-B940-4A89-9510-890C742CC092}"/>
              </a:ext>
            </a:extLst>
          </p:cNvPr>
          <p:cNvCxnSpPr>
            <a:cxnSpLocks/>
          </p:cNvCxnSpPr>
          <p:nvPr/>
        </p:nvCxnSpPr>
        <p:spPr>
          <a:xfrm>
            <a:off x="3107933" y="2147098"/>
            <a:ext cx="899828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769081" y="3633315"/>
            <a:ext cx="7660924" cy="1167367"/>
            <a:chOff x="2447633" y="4125040"/>
            <a:chExt cx="8058279" cy="1097280"/>
          </a:xfrm>
          <a:solidFill>
            <a:srgbClr val="00B0F0"/>
          </a:solidFill>
        </p:grpSpPr>
        <p:sp>
          <p:nvSpPr>
            <p:cNvPr id="17" name="Flowchart: Delay 16"/>
            <p:cNvSpPr/>
            <p:nvPr/>
          </p:nvSpPr>
          <p:spPr>
            <a:xfrm rot="10800000">
              <a:off x="2447633" y="4125040"/>
              <a:ext cx="975872" cy="109728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Delay 18"/>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423505" y="4125040"/>
              <a:ext cx="6207888" cy="1097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Gap Analysis or provide verification of employment</a:t>
              </a:r>
            </a:p>
          </p:txBody>
        </p:sp>
      </p:grpSp>
      <p:sp>
        <p:nvSpPr>
          <p:cNvPr id="16" name="Oval 15"/>
          <p:cNvSpPr/>
          <p:nvPr/>
        </p:nvSpPr>
        <p:spPr>
          <a:xfrm>
            <a:off x="3869142" y="3730596"/>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4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nvGrpSpPr>
          <p:cNvPr id="21" name="Group 20"/>
          <p:cNvGrpSpPr/>
          <p:nvPr/>
        </p:nvGrpSpPr>
        <p:grpSpPr>
          <a:xfrm>
            <a:off x="3769080" y="5566391"/>
            <a:ext cx="7660924" cy="1167367"/>
            <a:chOff x="2447633" y="4125040"/>
            <a:chExt cx="8058279" cy="1097280"/>
          </a:xfrm>
        </p:grpSpPr>
        <p:grpSp>
          <p:nvGrpSpPr>
            <p:cNvPr id="22" name="Group 21"/>
            <p:cNvGrpSpPr/>
            <p:nvPr/>
          </p:nvGrpSpPr>
          <p:grpSpPr>
            <a:xfrm>
              <a:off x="2447633" y="4125040"/>
              <a:ext cx="8058279" cy="1097280"/>
              <a:chOff x="2447633" y="4125040"/>
              <a:chExt cx="8058279" cy="1097280"/>
            </a:xfrm>
          </p:grpSpPr>
          <p:sp>
            <p:nvSpPr>
              <p:cNvPr id="24" name="Flowchart: Delay 23"/>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Delay 24"/>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423505" y="4125040"/>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Prepare a criterion-based, post-separation financial plan</a:t>
                </a:r>
              </a:p>
            </p:txBody>
          </p:sp>
        </p:grpSp>
        <p:sp>
          <p:nvSpPr>
            <p:cNvPr id="23" name="Oval 22"/>
            <p:cNvSpPr/>
            <p:nvPr/>
          </p:nvSpPr>
          <p:spPr>
            <a:xfrm>
              <a:off x="2552884" y="4216480"/>
              <a:ext cx="961828" cy="859501"/>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4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sp>
        <p:nvSpPr>
          <p:cNvPr id="27" name="Isosceles Triangle 26"/>
          <p:cNvSpPr/>
          <p:nvPr/>
        </p:nvSpPr>
        <p:spPr>
          <a:xfrm rot="5400000">
            <a:off x="3132211" y="2328472"/>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3797131" y="2212544"/>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MANAGING YOUR (MY) TRANSITION</a:t>
            </a:r>
          </a:p>
        </p:txBody>
      </p:sp>
      <p:sp>
        <p:nvSpPr>
          <p:cNvPr id="29" name="Isosceles Triangle 28"/>
          <p:cNvSpPr/>
          <p:nvPr/>
        </p:nvSpPr>
        <p:spPr>
          <a:xfrm rot="5400000">
            <a:off x="3132210" y="3030780"/>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3797130" y="2914852"/>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MOC CROSSWALK</a:t>
            </a:r>
          </a:p>
        </p:txBody>
      </p:sp>
      <p:sp>
        <p:nvSpPr>
          <p:cNvPr id="31" name="Isosceles Triangle 30"/>
          <p:cNvSpPr/>
          <p:nvPr/>
        </p:nvSpPr>
        <p:spPr>
          <a:xfrm rot="5400000">
            <a:off x="3144291" y="4916610"/>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Rectangle 31"/>
          <p:cNvSpPr/>
          <p:nvPr/>
        </p:nvSpPr>
        <p:spPr>
          <a:xfrm>
            <a:off x="3809211" y="4800682"/>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FINANCIAL PLANNING FOR TRANSITION</a:t>
            </a:r>
          </a:p>
        </p:txBody>
      </p:sp>
    </p:spTree>
    <p:extLst>
      <p:ext uri="{BB962C8B-B14F-4D97-AF65-F5344CB8AC3E}">
        <p14:creationId xmlns:p14="http://schemas.microsoft.com/office/powerpoint/2010/main" val="170268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083440-629F-47BA-A7A9-25838003659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6000"/>
                    </a14:imgEffect>
                  </a14:imgLayer>
                </a14:imgProps>
              </a:ext>
            </a:extLst>
          </a:blip>
          <a:stretch>
            <a:fillRect/>
          </a:stretch>
        </p:blipFill>
        <p:spPr>
          <a:xfrm>
            <a:off x="0" y="613926"/>
            <a:ext cx="2501499" cy="2194557"/>
          </a:xfrm>
          <a:prstGeom prst="rect">
            <a:avLst/>
          </a:prstGeom>
          <a:ln>
            <a:solidFill>
              <a:schemeClr val="tx1"/>
            </a:solidFill>
          </a:ln>
          <a:effectLst>
            <a:outerShdw blurRad="228600" dist="355600" dir="2700000" algn="tl" rotWithShape="0">
              <a:prstClr val="black">
                <a:alpha val="40000"/>
              </a:prstClr>
            </a:outerShdw>
          </a:effectLst>
        </p:spPr>
      </p:pic>
      <p:sp>
        <p:nvSpPr>
          <p:cNvPr id="11" name="TextBox 10">
            <a:extLst>
              <a:ext uri="{FF2B5EF4-FFF2-40B4-BE49-F238E27FC236}">
                <a16:creationId xmlns:a16="http://schemas.microsoft.com/office/drawing/2014/main" id="{9F2F4137-F208-4A46-B0DB-AF09EBB9402B}"/>
              </a:ext>
            </a:extLst>
          </p:cNvPr>
          <p:cNvSpPr txBox="1"/>
          <p:nvPr/>
        </p:nvSpPr>
        <p:spPr>
          <a:xfrm>
            <a:off x="136913" y="6372194"/>
            <a:ext cx="995016" cy="400110"/>
          </a:xfrm>
          <a:prstGeom prst="rect">
            <a:avLst/>
          </a:prstGeom>
          <a:noFill/>
        </p:spPr>
        <p:txBody>
          <a:bodyPr wrap="none" rtlCol="0">
            <a:spAutoFit/>
          </a:bodyPr>
          <a:lstStyle/>
          <a:p>
            <a:r>
              <a:rPr lang="en-US" sz="2000" dirty="0">
                <a:solidFill>
                  <a:schemeClr val="bg1"/>
                </a:solidFill>
              </a:rPr>
              <a:t>RG, p. X</a:t>
            </a:r>
          </a:p>
        </p:txBody>
      </p:sp>
      <p:sp>
        <p:nvSpPr>
          <p:cNvPr id="13" name="TextBox 12">
            <a:extLst>
              <a:ext uri="{FF2B5EF4-FFF2-40B4-BE49-F238E27FC236}">
                <a16:creationId xmlns:a16="http://schemas.microsoft.com/office/drawing/2014/main" id="{139F7455-A300-4AC0-8409-55FA63542684}"/>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10</a:t>
            </a:r>
          </a:p>
        </p:txBody>
      </p:sp>
      <p:sp>
        <p:nvSpPr>
          <p:cNvPr id="19" name="Rectangle 18">
            <a:extLst>
              <a:ext uri="{FF2B5EF4-FFF2-40B4-BE49-F238E27FC236}">
                <a16:creationId xmlns:a16="http://schemas.microsoft.com/office/drawing/2014/main" id="{2DD0B526-8B2B-4A2E-BBDC-890FBB437971}"/>
              </a:ext>
            </a:extLst>
          </p:cNvPr>
          <p:cNvSpPr/>
          <p:nvPr/>
        </p:nvSpPr>
        <p:spPr>
          <a:xfrm>
            <a:off x="2676650" y="625337"/>
            <a:ext cx="7487627" cy="1661993"/>
          </a:xfrm>
          <a:prstGeom prst="rect">
            <a:avLst/>
          </a:prstGeom>
        </p:spPr>
        <p:txBody>
          <a:bodyPr wrap="none">
            <a:spAutoFit/>
          </a:bodyPr>
          <a:lstStyle/>
          <a:p>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TAP CORE CURRICULUM: </a:t>
            </a:r>
          </a:p>
          <a:p>
            <a:r>
              <a:rPr lang="en-US" sz="5400" b="1" dirty="0">
                <a:solidFill>
                  <a:srgbClr val="43B0F1"/>
                </a:solidFill>
                <a:effectLst>
                  <a:outerShdw blurRad="38100" dist="38100" dir="2700000" algn="tl">
                    <a:srgbClr val="000000">
                      <a:alpha val="43137"/>
                    </a:srgbClr>
                  </a:outerShdw>
                </a:effectLst>
              </a:rPr>
              <a:t>VA Benefits and Services</a:t>
            </a:r>
          </a:p>
        </p:txBody>
      </p:sp>
      <p:cxnSp>
        <p:nvCxnSpPr>
          <p:cNvPr id="20" name="Straight Connector 19">
            <a:extLst>
              <a:ext uri="{FF2B5EF4-FFF2-40B4-BE49-F238E27FC236}">
                <a16:creationId xmlns:a16="http://schemas.microsoft.com/office/drawing/2014/main" id="{A7B7DACD-BF32-4241-9F5E-CE0EF6B2F639}"/>
              </a:ext>
            </a:extLst>
          </p:cNvPr>
          <p:cNvCxnSpPr>
            <a:cxnSpLocks/>
          </p:cNvCxnSpPr>
          <p:nvPr/>
        </p:nvCxnSpPr>
        <p:spPr>
          <a:xfrm>
            <a:off x="2901455" y="2707537"/>
            <a:ext cx="929054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734285" y="3954402"/>
            <a:ext cx="8723430" cy="1167367"/>
            <a:chOff x="2447633" y="4125040"/>
            <a:chExt cx="8058279" cy="1097280"/>
          </a:xfrm>
        </p:grpSpPr>
        <p:grpSp>
          <p:nvGrpSpPr>
            <p:cNvPr id="12" name="Group 11"/>
            <p:cNvGrpSpPr/>
            <p:nvPr/>
          </p:nvGrpSpPr>
          <p:grpSpPr>
            <a:xfrm>
              <a:off x="2447633" y="4125040"/>
              <a:ext cx="8058279" cy="1097280"/>
              <a:chOff x="2447633" y="4125040"/>
              <a:chExt cx="8058279" cy="1097280"/>
            </a:xfrm>
          </p:grpSpPr>
          <p:sp>
            <p:nvSpPr>
              <p:cNvPr id="15" name="Flowchart: Delay 14"/>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elay 15"/>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423505" y="4125040"/>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Register on VA.gov</a:t>
                </a:r>
              </a:p>
            </p:txBody>
          </p:sp>
        </p:grpSp>
        <p:sp>
          <p:nvSpPr>
            <p:cNvPr id="14" name="Oval 13"/>
            <p:cNvSpPr/>
            <p:nvPr/>
          </p:nvSpPr>
          <p:spPr>
            <a:xfrm>
              <a:off x="2552885" y="4216480"/>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spTree>
    <p:extLst>
      <p:ext uri="{BB962C8B-B14F-4D97-AF65-F5344CB8AC3E}">
        <p14:creationId xmlns:p14="http://schemas.microsoft.com/office/powerpoint/2010/main" val="348069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93210" y="388097"/>
            <a:ext cx="1106805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grpSp>
        <p:nvGrpSpPr>
          <p:cNvPr id="20" name="Group 19"/>
          <p:cNvGrpSpPr/>
          <p:nvPr/>
        </p:nvGrpSpPr>
        <p:grpSpPr>
          <a:xfrm>
            <a:off x="2029992" y="3260389"/>
            <a:ext cx="914400" cy="914400"/>
            <a:chOff x="1058280" y="3308020"/>
            <a:chExt cx="914400" cy="914400"/>
          </a:xfrm>
        </p:grpSpPr>
        <p:sp>
          <p:nvSpPr>
            <p:cNvPr id="7" name="Oval 6"/>
            <p:cNvSpPr/>
            <p:nvPr/>
          </p:nvSpPr>
          <p:spPr>
            <a:xfrm>
              <a:off x="1058280" y="3308020"/>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231" y="3537971"/>
              <a:ext cx="454497" cy="454497"/>
            </a:xfrm>
            <a:prstGeom prst="rect">
              <a:avLst/>
            </a:prstGeom>
          </p:spPr>
        </p:pic>
      </p:grpSp>
      <p:grpSp>
        <p:nvGrpSpPr>
          <p:cNvPr id="21" name="Group 20"/>
          <p:cNvGrpSpPr/>
          <p:nvPr/>
        </p:nvGrpSpPr>
        <p:grpSpPr>
          <a:xfrm>
            <a:off x="2029992" y="4447119"/>
            <a:ext cx="914400" cy="914400"/>
            <a:chOff x="1070521" y="4497214"/>
            <a:chExt cx="914400" cy="914400"/>
          </a:xfrm>
        </p:grpSpPr>
        <p:sp>
          <p:nvSpPr>
            <p:cNvPr id="16" name="Oval 15"/>
            <p:cNvSpPr/>
            <p:nvPr/>
          </p:nvSpPr>
          <p:spPr>
            <a:xfrm>
              <a:off x="1070521" y="449721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61" y="4686354"/>
              <a:ext cx="536120" cy="536120"/>
            </a:xfrm>
            <a:prstGeom prst="rect">
              <a:avLst/>
            </a:prstGeom>
          </p:spPr>
        </p:pic>
      </p:grpSp>
      <p:grpSp>
        <p:nvGrpSpPr>
          <p:cNvPr id="22" name="Group 21"/>
          <p:cNvGrpSpPr/>
          <p:nvPr/>
        </p:nvGrpSpPr>
        <p:grpSpPr>
          <a:xfrm>
            <a:off x="2029992" y="5633850"/>
            <a:ext cx="914400" cy="914400"/>
            <a:chOff x="1058280" y="5681481"/>
            <a:chExt cx="914400" cy="914400"/>
          </a:xfrm>
        </p:grpSpPr>
        <p:sp>
          <p:nvSpPr>
            <p:cNvPr id="18" name="Oval 17"/>
            <p:cNvSpPr/>
            <p:nvPr/>
          </p:nvSpPr>
          <p:spPr>
            <a:xfrm>
              <a:off x="1058280" y="5681481"/>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1100" y="5904301"/>
              <a:ext cx="468760" cy="468760"/>
            </a:xfrm>
            <a:prstGeom prst="rect">
              <a:avLst/>
            </a:prstGeom>
          </p:spPr>
        </p:pic>
      </p:grpSp>
      <p:sp>
        <p:nvSpPr>
          <p:cNvPr id="14" name="Rectangle 13"/>
          <p:cNvSpPr/>
          <p:nvPr/>
        </p:nvSpPr>
        <p:spPr>
          <a:xfrm>
            <a:off x="3113393" y="3429000"/>
            <a:ext cx="9231565" cy="892552"/>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Introduces the essential tools and resources to evaluate career options.</a:t>
            </a:r>
          </a:p>
        </p:txBody>
      </p:sp>
      <p:sp>
        <p:nvSpPr>
          <p:cNvPr id="17" name="Rectangle 16"/>
          <p:cNvSpPr/>
          <p:nvPr/>
        </p:nvSpPr>
        <p:spPr>
          <a:xfrm>
            <a:off x="3113393" y="4615730"/>
            <a:ext cx="8311470" cy="492443"/>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Provides key information for civilian employment.</a:t>
            </a:r>
          </a:p>
        </p:txBody>
      </p:sp>
      <p:sp>
        <p:nvSpPr>
          <p:cNvPr id="19" name="Rectangle 18"/>
          <p:cNvSpPr/>
          <p:nvPr/>
        </p:nvSpPr>
        <p:spPr>
          <a:xfrm>
            <a:off x="3113393" y="5802461"/>
            <a:ext cx="8179095" cy="492443"/>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Explains the fundamentals of the employment process.</a:t>
            </a:r>
          </a:p>
        </p:txBody>
      </p:sp>
      <p:grpSp>
        <p:nvGrpSpPr>
          <p:cNvPr id="40" name="Group 39">
            <a:extLst>
              <a:ext uri="{FF2B5EF4-FFF2-40B4-BE49-F238E27FC236}">
                <a16:creationId xmlns:a16="http://schemas.microsoft.com/office/drawing/2014/main" id="{AEF7333E-95DE-4ECF-8E84-1EFF2041DECB}"/>
              </a:ext>
            </a:extLst>
          </p:cNvPr>
          <p:cNvGrpSpPr/>
          <p:nvPr/>
        </p:nvGrpSpPr>
        <p:grpSpPr>
          <a:xfrm>
            <a:off x="-170" y="283778"/>
            <a:ext cx="1691296" cy="6574221"/>
            <a:chOff x="-170" y="0"/>
            <a:chExt cx="1787326" cy="6858000"/>
          </a:xfrm>
        </p:grpSpPr>
        <p:pic>
          <p:nvPicPr>
            <p:cNvPr id="38" name="Picture 37">
              <a:extLst>
                <a:ext uri="{FF2B5EF4-FFF2-40B4-BE49-F238E27FC236}">
                  <a16:creationId xmlns:a16="http://schemas.microsoft.com/office/drawing/2014/main" id="{7A73D02E-8F3F-43B4-A726-7215B60AC6C1}"/>
                </a:ext>
              </a:extLst>
            </p:cNvPr>
            <p:cNvPicPr>
              <a:picLocks noChangeAspect="1"/>
            </p:cNvPicPr>
            <p:nvPr/>
          </p:nvPicPr>
          <p:blipFill>
            <a:blip r:embed="rId7"/>
            <a:stretch>
              <a:fillRect/>
            </a:stretch>
          </p:blipFill>
          <p:spPr>
            <a:xfrm>
              <a:off x="-170" y="0"/>
              <a:ext cx="1787326" cy="6858000"/>
            </a:xfrm>
            <a:prstGeom prst="rect">
              <a:avLst/>
            </a:prstGeom>
          </p:spPr>
        </p:pic>
        <p:sp>
          <p:nvSpPr>
            <p:cNvPr id="39" name="Rectangle 38">
              <a:extLst>
                <a:ext uri="{FF2B5EF4-FFF2-40B4-BE49-F238E27FC236}">
                  <a16:creationId xmlns:a16="http://schemas.microsoft.com/office/drawing/2014/main" id="{7CCE6919-3FA5-49AD-BAE0-3154891D834D}"/>
                </a:ext>
              </a:extLst>
            </p:cNvPr>
            <p:cNvSpPr/>
            <p:nvPr/>
          </p:nvSpPr>
          <p:spPr>
            <a:xfrm>
              <a:off x="-170" y="0"/>
              <a:ext cx="1787326" cy="6858000"/>
            </a:xfrm>
            <a:prstGeom prst="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80CAA690-2208-41F3-8800-71F418BD6987}"/>
              </a:ext>
            </a:extLst>
          </p:cNvPr>
          <p:cNvSpPr txBox="1"/>
          <p:nvPr/>
        </p:nvSpPr>
        <p:spPr>
          <a:xfrm>
            <a:off x="168916" y="6319809"/>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10</a:t>
            </a:r>
          </a:p>
        </p:txBody>
      </p:sp>
      <p:sp>
        <p:nvSpPr>
          <p:cNvPr id="23" name="Rectangle 22">
            <a:extLst>
              <a:ext uri="{FF2B5EF4-FFF2-40B4-BE49-F238E27FC236}">
                <a16:creationId xmlns:a16="http://schemas.microsoft.com/office/drawing/2014/main" id="{152512C6-AD29-4B1D-8982-1D5884EEB03D}"/>
              </a:ext>
            </a:extLst>
          </p:cNvPr>
          <p:cNvSpPr/>
          <p:nvPr/>
        </p:nvSpPr>
        <p:spPr>
          <a:xfrm>
            <a:off x="2029993" y="480430"/>
            <a:ext cx="6849632"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TAP CORE CURRICULUM: </a:t>
            </a:r>
          </a:p>
        </p:txBody>
      </p:sp>
      <p:sp>
        <p:nvSpPr>
          <p:cNvPr id="13" name="TextBox 12">
            <a:extLst>
              <a:ext uri="{FF2B5EF4-FFF2-40B4-BE49-F238E27FC236}">
                <a16:creationId xmlns:a16="http://schemas.microsoft.com/office/drawing/2014/main" id="{17F9397C-9ED7-459B-984F-1F58EDAFDF3E}"/>
              </a:ext>
            </a:extLst>
          </p:cNvPr>
          <p:cNvSpPr txBox="1"/>
          <p:nvPr/>
        </p:nvSpPr>
        <p:spPr>
          <a:xfrm>
            <a:off x="2029993" y="1311427"/>
            <a:ext cx="10801338" cy="1323439"/>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DOL one-day workshop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Employment Fundamentals for Career Transition (EFCT)</a:t>
            </a:r>
          </a:p>
        </p:txBody>
      </p:sp>
      <p:cxnSp>
        <p:nvCxnSpPr>
          <p:cNvPr id="43" name="Straight Connector 42">
            <a:extLst>
              <a:ext uri="{FF2B5EF4-FFF2-40B4-BE49-F238E27FC236}">
                <a16:creationId xmlns:a16="http://schemas.microsoft.com/office/drawing/2014/main" id="{5F0BA1DC-BEF4-4535-A3DF-D7BE9F5E9B4D}"/>
              </a:ext>
            </a:extLst>
          </p:cNvPr>
          <p:cNvCxnSpPr/>
          <p:nvPr/>
        </p:nvCxnSpPr>
        <p:spPr>
          <a:xfrm>
            <a:off x="1691126" y="3050381"/>
            <a:ext cx="104920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4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64673AB-3DD2-4941-A662-5555C6248C17}"/>
              </a:ext>
            </a:extLst>
          </p:cNvPr>
          <p:cNvSpPr txBox="1">
            <a:spLocks/>
          </p:cNvSpPr>
          <p:nvPr/>
        </p:nvSpPr>
        <p:spPr>
          <a:xfrm>
            <a:off x="1067474" y="406693"/>
            <a:ext cx="3449780" cy="27051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2-DAY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TRACKS</a:t>
            </a:r>
          </a:p>
        </p:txBody>
      </p:sp>
      <p:sp>
        <p:nvSpPr>
          <p:cNvPr id="6" name="Rectangle 5">
            <a:extLst>
              <a:ext uri="{FF2B5EF4-FFF2-40B4-BE49-F238E27FC236}">
                <a16:creationId xmlns:a16="http://schemas.microsoft.com/office/drawing/2014/main" id="{586EB77A-BA8D-4791-A4C3-22C6B4C9BCAA}"/>
              </a:ext>
            </a:extLst>
          </p:cNvPr>
          <p:cNvSpPr/>
          <p:nvPr/>
        </p:nvSpPr>
        <p:spPr>
          <a:xfrm>
            <a:off x="3796526" y="5338"/>
            <a:ext cx="8776473" cy="6858000"/>
          </a:xfrm>
          <a:prstGeom prst="rect">
            <a:avLst/>
          </a:prstGeom>
          <a:solidFill>
            <a:srgbClr val="1F3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5083F0A-8584-4AA0-BDE5-BDB38AF82A21}"/>
              </a:ext>
            </a:extLst>
          </p:cNvPr>
          <p:cNvGrpSpPr/>
          <p:nvPr/>
        </p:nvGrpSpPr>
        <p:grpSpPr>
          <a:xfrm>
            <a:off x="856454" y="2649787"/>
            <a:ext cx="2689828" cy="2375437"/>
            <a:chOff x="743378" y="4213186"/>
            <a:chExt cx="1330456" cy="1463184"/>
          </a:xfrm>
        </p:grpSpPr>
        <p:grpSp>
          <p:nvGrpSpPr>
            <p:cNvPr id="20" name="Group 19">
              <a:extLst>
                <a:ext uri="{FF2B5EF4-FFF2-40B4-BE49-F238E27FC236}">
                  <a16:creationId xmlns:a16="http://schemas.microsoft.com/office/drawing/2014/main" id="{725A6E06-50B8-49A0-8943-B707D52B0333}"/>
                </a:ext>
              </a:extLst>
            </p:cNvPr>
            <p:cNvGrpSpPr/>
            <p:nvPr/>
          </p:nvGrpSpPr>
          <p:grpSpPr>
            <a:xfrm>
              <a:off x="783084" y="4213186"/>
              <a:ext cx="1290750" cy="1463184"/>
              <a:chOff x="1380204" y="1230174"/>
              <a:chExt cx="2454476" cy="2446295"/>
            </a:xfrm>
          </p:grpSpPr>
          <p:grpSp>
            <p:nvGrpSpPr>
              <p:cNvPr id="17" name="Group 16">
                <a:extLst>
                  <a:ext uri="{FF2B5EF4-FFF2-40B4-BE49-F238E27FC236}">
                    <a16:creationId xmlns:a16="http://schemas.microsoft.com/office/drawing/2014/main" id="{19DF30AD-5D05-4669-A158-9128FB6AA215}"/>
                  </a:ext>
                </a:extLst>
              </p:cNvPr>
              <p:cNvGrpSpPr/>
              <p:nvPr/>
            </p:nvGrpSpPr>
            <p:grpSpPr>
              <a:xfrm rot="20442600">
                <a:off x="1380204" y="1230174"/>
                <a:ext cx="2454476" cy="2446295"/>
                <a:chOff x="1319698" y="1302744"/>
                <a:chExt cx="2454476" cy="2446295"/>
              </a:xfrm>
            </p:grpSpPr>
            <p:pic>
              <p:nvPicPr>
                <p:cNvPr id="11" name="Picture 10">
                  <a:extLst>
                    <a:ext uri="{FF2B5EF4-FFF2-40B4-BE49-F238E27FC236}">
                      <a16:creationId xmlns:a16="http://schemas.microsoft.com/office/drawing/2014/main" id="{25B17764-2BF0-40D0-B97D-636BFFBA253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16" name="Rectangle 15">
                  <a:extLst>
                    <a:ext uri="{FF2B5EF4-FFF2-40B4-BE49-F238E27FC236}">
                      <a16:creationId xmlns:a16="http://schemas.microsoft.com/office/drawing/2014/main" id="{17C4B148-2F78-43B4-BA99-B11F993A46B0}"/>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35AD49F-847C-482C-9F5D-9ABA9D64BE7C}"/>
                  </a:ext>
                </a:extLst>
              </p:cNvPr>
              <p:cNvGrpSpPr/>
              <p:nvPr/>
            </p:nvGrpSpPr>
            <p:grpSpPr>
              <a:xfrm>
                <a:off x="2133424" y="2600098"/>
                <a:ext cx="534257" cy="340490"/>
                <a:chOff x="2399818" y="2530592"/>
                <a:chExt cx="534257" cy="340490"/>
              </a:xfrm>
            </p:grpSpPr>
            <p:sp>
              <p:nvSpPr>
                <p:cNvPr id="18" name="Multiplication Sign 17">
                  <a:extLst>
                    <a:ext uri="{FF2B5EF4-FFF2-40B4-BE49-F238E27FC236}">
                      <a16:creationId xmlns:a16="http://schemas.microsoft.com/office/drawing/2014/main" id="{7CD5169D-3067-4BBF-B083-B3BBBDBE7A0E}"/>
                    </a:ext>
                  </a:extLst>
                </p:cNvPr>
                <p:cNvSpPr/>
                <p:nvPr/>
              </p:nvSpPr>
              <p:spPr>
                <a:xfrm rot="20735455">
                  <a:off x="2399818" y="2587158"/>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Multiplication Sign 20">
                  <a:extLst>
                    <a:ext uri="{FF2B5EF4-FFF2-40B4-BE49-F238E27FC236}">
                      <a16:creationId xmlns:a16="http://schemas.microsoft.com/office/drawing/2014/main" id="{61ADB694-7476-4940-A591-781662E68665}"/>
                    </a:ext>
                  </a:extLst>
                </p:cNvPr>
                <p:cNvSpPr/>
                <p:nvPr/>
              </p:nvSpPr>
              <p:spPr>
                <a:xfrm rot="20735455">
                  <a:off x="2639419" y="2530592"/>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 name="Rectangle 21">
              <a:extLst>
                <a:ext uri="{FF2B5EF4-FFF2-40B4-BE49-F238E27FC236}">
                  <a16:creationId xmlns:a16="http://schemas.microsoft.com/office/drawing/2014/main" id="{F85A067E-FB52-4EC9-B8A8-F3A0A505F6F4}"/>
                </a:ext>
              </a:extLst>
            </p:cNvPr>
            <p:cNvSpPr/>
            <p:nvPr/>
          </p:nvSpPr>
          <p:spPr>
            <a:xfrm rot="20886326">
              <a:off x="743378" y="4307718"/>
              <a:ext cx="1159649" cy="292817"/>
            </a:xfrm>
            <a:prstGeom prst="rect">
              <a:avLst/>
            </a:prstGeom>
            <a:solidFill>
              <a:srgbClr val="63A527"/>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1F0C2F7-02DB-497B-A310-D21DB871FD77}"/>
              </a:ext>
            </a:extLst>
          </p:cNvPr>
          <p:cNvSpPr txBox="1"/>
          <p:nvPr/>
        </p:nvSpPr>
        <p:spPr>
          <a:xfrm>
            <a:off x="0" y="6410828"/>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10</a:t>
            </a:r>
          </a:p>
        </p:txBody>
      </p:sp>
      <p:grpSp>
        <p:nvGrpSpPr>
          <p:cNvPr id="32" name="Group 31"/>
          <p:cNvGrpSpPr/>
          <p:nvPr/>
        </p:nvGrpSpPr>
        <p:grpSpPr>
          <a:xfrm>
            <a:off x="4589749" y="901988"/>
            <a:ext cx="7368723" cy="985012"/>
            <a:chOff x="2447633" y="4125039"/>
            <a:chExt cx="8119172" cy="1097281"/>
          </a:xfrm>
        </p:grpSpPr>
        <p:grpSp>
          <p:nvGrpSpPr>
            <p:cNvPr id="33" name="Group 32"/>
            <p:cNvGrpSpPr/>
            <p:nvPr/>
          </p:nvGrpSpPr>
          <p:grpSpPr>
            <a:xfrm>
              <a:off x="2447633" y="4125039"/>
              <a:ext cx="8119172" cy="1097281"/>
              <a:chOff x="2447633" y="4125039"/>
              <a:chExt cx="8119172" cy="1097281"/>
            </a:xfrm>
          </p:grpSpPr>
          <p:sp>
            <p:nvSpPr>
              <p:cNvPr id="36" name="Flowchart: Delay 35"/>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Delay 36"/>
              <p:cNvSpPr/>
              <p:nvPr/>
            </p:nvSpPr>
            <p:spPr>
              <a:xfrm>
                <a:off x="9590933" y="4125039"/>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3423505" y="4125039"/>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resume or provide verification of employment</a:t>
                </a:r>
              </a:p>
            </p:txBody>
          </p:sp>
        </p:grpSp>
        <p:sp>
          <p:nvSpPr>
            <p:cNvPr id="35" name="Oval 34"/>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p>
          </p:txBody>
        </p:sp>
      </p:grpSp>
      <p:grpSp>
        <p:nvGrpSpPr>
          <p:cNvPr id="40" name="Group 39"/>
          <p:cNvGrpSpPr/>
          <p:nvPr/>
        </p:nvGrpSpPr>
        <p:grpSpPr>
          <a:xfrm>
            <a:off x="4589749" y="2681176"/>
            <a:ext cx="7313458" cy="985012"/>
            <a:chOff x="2447633" y="4125039"/>
            <a:chExt cx="8058279" cy="1097281"/>
          </a:xfrm>
        </p:grpSpPr>
        <p:grpSp>
          <p:nvGrpSpPr>
            <p:cNvPr id="41" name="Group 40"/>
            <p:cNvGrpSpPr/>
            <p:nvPr/>
          </p:nvGrpSpPr>
          <p:grpSpPr>
            <a:xfrm>
              <a:off x="2447633" y="4125039"/>
              <a:ext cx="8058279" cy="1097281"/>
              <a:chOff x="2447633" y="4125039"/>
              <a:chExt cx="8058279" cy="1097281"/>
            </a:xfrm>
          </p:grpSpPr>
          <p:sp>
            <p:nvSpPr>
              <p:cNvPr id="43" name="Flowchart: Delay 42"/>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3423506" y="4125039"/>
                <a:ext cx="6142684"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2800" b="1" dirty="0">
                  <a:solidFill>
                    <a:schemeClr val="bg1"/>
                  </a:solidFill>
                </a:endParaRPr>
              </a:p>
            </p:txBody>
          </p:sp>
        </p:grpSp>
        <p:sp>
          <p:nvSpPr>
            <p:cNvPr id="42" name="Oval 41"/>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grpSp>
        <p:nvGrpSpPr>
          <p:cNvPr id="46" name="Group 45"/>
          <p:cNvGrpSpPr/>
          <p:nvPr/>
        </p:nvGrpSpPr>
        <p:grpSpPr>
          <a:xfrm>
            <a:off x="4685271" y="4455303"/>
            <a:ext cx="7313458" cy="985012"/>
            <a:chOff x="2447633" y="4125039"/>
            <a:chExt cx="8058279" cy="1097281"/>
          </a:xfrm>
        </p:grpSpPr>
        <p:grpSp>
          <p:nvGrpSpPr>
            <p:cNvPr id="47" name="Group 46"/>
            <p:cNvGrpSpPr/>
            <p:nvPr/>
          </p:nvGrpSpPr>
          <p:grpSpPr>
            <a:xfrm>
              <a:off x="2447633" y="4125039"/>
              <a:ext cx="8058279" cy="1097281"/>
              <a:chOff x="2447633" y="4125039"/>
              <a:chExt cx="8058279" cy="1097281"/>
            </a:xfrm>
          </p:grpSpPr>
          <p:sp>
            <p:nvSpPr>
              <p:cNvPr id="49" name="Flowchart: Delay 48"/>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Delay 49"/>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3423505" y="4125039"/>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comparison of higher education institution options</a:t>
                </a:r>
              </a:p>
            </p:txBody>
          </p:sp>
        </p:grpSp>
        <p:sp>
          <p:nvSpPr>
            <p:cNvPr id="48" name="Oval 47"/>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sp>
        <p:nvSpPr>
          <p:cNvPr id="39" name="Isosceles Triangle 38"/>
          <p:cNvSpPr/>
          <p:nvPr/>
        </p:nvSpPr>
        <p:spPr>
          <a:xfrm rot="5400000">
            <a:off x="3924829" y="257139"/>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Rectangle 51"/>
          <p:cNvSpPr/>
          <p:nvPr/>
        </p:nvSpPr>
        <p:spPr>
          <a:xfrm>
            <a:off x="4589749" y="104187"/>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EMPLOYMENT</a:t>
            </a:r>
          </a:p>
        </p:txBody>
      </p:sp>
      <p:sp>
        <p:nvSpPr>
          <p:cNvPr id="56" name="Isosceles Triangle 55"/>
          <p:cNvSpPr/>
          <p:nvPr/>
        </p:nvSpPr>
        <p:spPr>
          <a:xfrm rot="5400000">
            <a:off x="3921318" y="2047347"/>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Rectangle 56"/>
          <p:cNvSpPr/>
          <p:nvPr/>
        </p:nvSpPr>
        <p:spPr>
          <a:xfrm>
            <a:off x="4586238" y="1894395"/>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VOCATIONAL</a:t>
            </a:r>
          </a:p>
        </p:txBody>
      </p:sp>
      <p:sp>
        <p:nvSpPr>
          <p:cNvPr id="58" name="Isosceles Triangle 57"/>
          <p:cNvSpPr/>
          <p:nvPr/>
        </p:nvSpPr>
        <p:spPr>
          <a:xfrm rot="5400000">
            <a:off x="3921318" y="3852249"/>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Rectangle 58"/>
          <p:cNvSpPr/>
          <p:nvPr/>
        </p:nvSpPr>
        <p:spPr>
          <a:xfrm>
            <a:off x="4586238" y="3699297"/>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EDUCATION</a:t>
            </a:r>
          </a:p>
        </p:txBody>
      </p:sp>
      <p:sp>
        <p:nvSpPr>
          <p:cNvPr id="60" name="Isosceles Triangle 59"/>
          <p:cNvSpPr/>
          <p:nvPr/>
        </p:nvSpPr>
        <p:spPr>
          <a:xfrm rot="5400000">
            <a:off x="3921318" y="5727122"/>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Rectangle 60"/>
          <p:cNvSpPr/>
          <p:nvPr/>
        </p:nvSpPr>
        <p:spPr>
          <a:xfrm>
            <a:off x="4586238" y="5574170"/>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ENTREPRENEURSHIP</a:t>
            </a:r>
          </a:p>
        </p:txBody>
      </p:sp>
      <p:sp>
        <p:nvSpPr>
          <p:cNvPr id="2" name="Rectangle 1"/>
          <p:cNvSpPr/>
          <p:nvPr/>
        </p:nvSpPr>
        <p:spPr>
          <a:xfrm>
            <a:off x="5326993" y="2696627"/>
            <a:ext cx="6096000" cy="954107"/>
          </a:xfrm>
          <a:prstGeom prst="rect">
            <a:avLst/>
          </a:prstGeom>
        </p:spPr>
        <p:txBody>
          <a:bodyPr>
            <a:spAutoFit/>
          </a:bodyPr>
          <a:lstStyle/>
          <a:p>
            <a:pPr lvl="1"/>
            <a:r>
              <a:rPr lang="en-US" sz="2800" b="1" dirty="0"/>
              <a:t>Complete a comparison of technical training institution options</a:t>
            </a:r>
          </a:p>
        </p:txBody>
      </p:sp>
    </p:spTree>
    <p:extLst>
      <p:ext uri="{BB962C8B-B14F-4D97-AF65-F5344CB8AC3E}">
        <p14:creationId xmlns:p14="http://schemas.microsoft.com/office/powerpoint/2010/main" val="28585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80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NC1 SIERRA SINGLETARY</a:t>
            </a:r>
          </a:p>
          <a:p>
            <a:pPr marL="457200" marR="0" lvl="0" indent="-457200" algn="ctr" defTabSz="4572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Mobile:  843-356-6795</a:t>
            </a:r>
          </a:p>
          <a:p>
            <a:pPr marL="457200" marR="0" lvl="0" indent="-457200" algn="ctr" defTabSz="4572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SIERRA.L.SINGLETARY.MIL@US.NAVY.MIL</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Text Her For An Appointment</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CONTINUUM OF MILITARY SERVICE OPPORTUNITY</a:t>
            </a:r>
          </a:p>
        </p:txBody>
      </p:sp>
    </p:spTree>
    <p:extLst>
      <p:ext uri="{BB962C8B-B14F-4D97-AF65-F5344CB8AC3E}">
        <p14:creationId xmlns:p14="http://schemas.microsoft.com/office/powerpoint/2010/main" val="319427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shadeToTitle="1">
        <a:solidFill>
          <a:srgbClr val="052E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4D6B5D-7F16-4A9E-AF2F-5CCB89C058B8}"/>
              </a:ext>
            </a:extLst>
          </p:cNvPr>
          <p:cNvPicPr>
            <a:picLocks noChangeAspect="1"/>
          </p:cNvPicPr>
          <p:nvPr/>
        </p:nvPicPr>
        <p:blipFill>
          <a:blip r:embed="rId3"/>
          <a:stretch>
            <a:fillRect/>
          </a:stretch>
        </p:blipFill>
        <p:spPr>
          <a:xfrm>
            <a:off x="0" y="890760"/>
            <a:ext cx="12192000" cy="6095999"/>
          </a:xfrm>
          <a:prstGeom prst="rect">
            <a:avLst/>
          </a:prstGeom>
        </p:spPr>
      </p:pic>
      <p:grpSp>
        <p:nvGrpSpPr>
          <p:cNvPr id="12" name="Group 11">
            <a:extLst>
              <a:ext uri="{FF2B5EF4-FFF2-40B4-BE49-F238E27FC236}">
                <a16:creationId xmlns:a16="http://schemas.microsoft.com/office/drawing/2014/main" id="{0A9574ED-718F-47DF-AF1B-EB1AD69C62D8}"/>
              </a:ext>
            </a:extLst>
          </p:cNvPr>
          <p:cNvGrpSpPr/>
          <p:nvPr/>
        </p:nvGrpSpPr>
        <p:grpSpPr>
          <a:xfrm>
            <a:off x="0" y="-17941"/>
            <a:ext cx="12192000" cy="7004700"/>
            <a:chOff x="0" y="-17941"/>
            <a:chExt cx="12192000" cy="7004700"/>
          </a:xfrm>
        </p:grpSpPr>
        <p:sp>
          <p:nvSpPr>
            <p:cNvPr id="3" name="Rectangle 2"/>
            <p:cNvSpPr/>
            <p:nvPr/>
          </p:nvSpPr>
          <p:spPr>
            <a:xfrm>
              <a:off x="0" y="-17941"/>
              <a:ext cx="12192000" cy="85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7A2038A-7B5B-42AF-B91E-85628AE2F5DB}"/>
                </a:ext>
              </a:extLst>
            </p:cNvPr>
            <p:cNvGrpSpPr/>
            <p:nvPr/>
          </p:nvGrpSpPr>
          <p:grpSpPr>
            <a:xfrm>
              <a:off x="0" y="200023"/>
              <a:ext cx="12192000" cy="6786736"/>
              <a:chOff x="0" y="200023"/>
              <a:chExt cx="12192000" cy="6786736"/>
            </a:xfrm>
          </p:grpSpPr>
          <p:sp>
            <p:nvSpPr>
              <p:cNvPr id="14" name="Rectangle 13">
                <a:extLst>
                  <a:ext uri="{FF2B5EF4-FFF2-40B4-BE49-F238E27FC236}">
                    <a16:creationId xmlns:a16="http://schemas.microsoft.com/office/drawing/2014/main" id="{A29D4800-7776-45E7-A05B-B15743C8D989}"/>
                  </a:ext>
                </a:extLst>
              </p:cNvPr>
              <p:cNvSpPr/>
              <p:nvPr/>
            </p:nvSpPr>
            <p:spPr>
              <a:xfrm>
                <a:off x="0" y="856037"/>
                <a:ext cx="12192000" cy="6130722"/>
              </a:xfrm>
              <a:prstGeom prst="rect">
                <a:avLst/>
              </a:prstGeom>
              <a:solidFill>
                <a:srgbClr val="1E3D58">
                  <a:alpha val="8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3258" y="200023"/>
                <a:ext cx="1580349" cy="1578769"/>
              </a:xfrm>
              <a:prstGeom prst="rect">
                <a:avLst/>
              </a:prstGeom>
            </p:spPr>
          </p:pic>
          <p:sp>
            <p:nvSpPr>
              <p:cNvPr id="4" name="Rectangle 3"/>
              <p:cNvSpPr/>
              <p:nvPr/>
            </p:nvSpPr>
            <p:spPr>
              <a:xfrm>
                <a:off x="1575270" y="2133807"/>
                <a:ext cx="10115203" cy="2158540"/>
              </a:xfrm>
              <a:prstGeom prst="rect">
                <a:avLst/>
              </a:prstGeom>
            </p:spPr>
            <p:txBody>
              <a:bodyPr wrap="square">
                <a:spAutoFit/>
              </a:bodyPr>
              <a:lstStyle/>
              <a:p>
                <a:pPr marL="0" marR="0" lvl="0" indent="0" algn="r" defTabSz="914400" rtl="0" eaLnBrk="1" fontAlgn="auto" latinLnBrk="0" hangingPunct="1">
                  <a:lnSpc>
                    <a:spcPts val="8000"/>
                  </a:lnSpc>
                  <a:spcBef>
                    <a:spcPts val="0"/>
                  </a:spcBef>
                  <a:spcAft>
                    <a:spcPts val="0"/>
                  </a:spcAft>
                  <a:buClrTx/>
                  <a:buSzTx/>
                  <a:buFontTx/>
                  <a:buNone/>
                  <a:tabLst/>
                  <a:defRPr/>
                </a:pPr>
                <a:r>
                  <a:rPr kumimoji="0" lang="en-US" sz="80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YALBswrqCsg 0"/>
                    <a:ea typeface="+mn-ea"/>
                    <a:cs typeface="+mn-cs"/>
                  </a:rPr>
                  <a:t>Pre-Separation</a:t>
                </a:r>
              </a:p>
              <a:p>
                <a:pPr marL="0" marR="0" lvl="0" indent="0" algn="r" defTabSz="914400" rtl="0" eaLnBrk="1" fontAlgn="auto" latinLnBrk="0" hangingPunct="1">
                  <a:lnSpc>
                    <a:spcPts val="8000"/>
                  </a:lnSpc>
                  <a:spcBef>
                    <a:spcPts val="0"/>
                  </a:spcBef>
                  <a:spcAft>
                    <a:spcPts val="0"/>
                  </a:spcAft>
                  <a:buClrTx/>
                  <a:buSzTx/>
                  <a:buFontTx/>
                  <a:buNone/>
                  <a:tabLst/>
                  <a:defRPr/>
                </a:pPr>
                <a:r>
                  <a:rPr kumimoji="0" lang="en-US" sz="80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YALBswrqCsg 0"/>
                    <a:ea typeface="+mn-ea"/>
                    <a:cs typeface="+mn-cs"/>
                  </a:rPr>
                  <a:t>Counseling</a:t>
                </a:r>
              </a:p>
            </p:txBody>
          </p:sp>
        </p:grpSp>
      </p:grpSp>
      <p:sp>
        <p:nvSpPr>
          <p:cNvPr id="7" name="Rectangle 6"/>
          <p:cNvSpPr/>
          <p:nvPr/>
        </p:nvSpPr>
        <p:spPr>
          <a:xfrm>
            <a:off x="4858861" y="200023"/>
            <a:ext cx="209826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1746"/>
                </a:solidFill>
                <a:effectLst/>
                <a:uLnTx/>
                <a:uFillTx/>
                <a:latin typeface="YACgEev4gKc 0"/>
                <a:ea typeface="+mn-ea"/>
                <a:cs typeface="+mn-cs"/>
              </a:rPr>
              <a:t>October 2024</a:t>
            </a:r>
            <a:endParaRPr kumimoji="0" lang="en-US" sz="24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78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nip Diagonal Corner Rectangle 9"/>
          <p:cNvSpPr/>
          <p:nvPr/>
        </p:nvSpPr>
        <p:spPr>
          <a:xfrm>
            <a:off x="622760" y="4015522"/>
            <a:ext cx="11320711" cy="2353111"/>
          </a:xfrm>
          <a:prstGeom prst="snip2Diag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533378" y="281354"/>
            <a:ext cx="9210821" cy="19821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NAVY RESERVE </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CONTINUUM OF MILITARY SERVICE OPPORTUNITY</a:t>
            </a:r>
          </a:p>
        </p:txBody>
      </p:sp>
      <p:sp>
        <p:nvSpPr>
          <p:cNvPr id="2" name="TextBox 1">
            <a:extLst>
              <a:ext uri="{FF2B5EF4-FFF2-40B4-BE49-F238E27FC236}">
                <a16:creationId xmlns:a16="http://schemas.microsoft.com/office/drawing/2014/main" id="{160C1EA4-49FC-A176-76CE-F8FFC267082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11</a:t>
            </a:r>
          </a:p>
        </p:txBody>
      </p:sp>
      <p:sp>
        <p:nvSpPr>
          <p:cNvPr id="5" name="Content Placeholder 2"/>
          <p:cNvSpPr>
            <a:spLocks noGrp="1"/>
          </p:cNvSpPr>
          <p:nvPr>
            <p:ph idx="1"/>
          </p:nvPr>
        </p:nvSpPr>
        <p:spPr>
          <a:xfrm>
            <a:off x="0" y="2059007"/>
            <a:ext cx="12192000" cy="4162455"/>
          </a:xfrm>
          <a:noFill/>
        </p:spPr>
        <p:txBody>
          <a:bodyPr>
            <a:normAutofit fontScale="92500" lnSpcReduction="10000"/>
          </a:bodyPr>
          <a:lstStyle/>
          <a:p>
            <a:pPr marL="0" indent="0">
              <a:buNone/>
            </a:pPr>
            <a:r>
              <a:rPr lang="en-US" sz="3000" b="1" dirty="0">
                <a:solidFill>
                  <a:schemeClr val="bg1"/>
                </a:solidFill>
              </a:rPr>
              <a:t>DO YOU HAVE A SERVICE OBLIGATION?</a:t>
            </a:r>
          </a:p>
          <a:p>
            <a:pPr marL="0" indent="0">
              <a:buNone/>
            </a:pPr>
            <a:r>
              <a:rPr lang="en-US" sz="2600" dirty="0">
                <a:solidFill>
                  <a:schemeClr val="bg1"/>
                </a:solidFill>
              </a:rPr>
              <a:t>Sailors with less than 8 years have a Military Service obligation that continues past transition from Active Component.</a:t>
            </a:r>
          </a:p>
          <a:p>
            <a:pPr marL="457200" lvl="1" indent="0">
              <a:buNone/>
            </a:pPr>
            <a:endParaRPr lang="en-US" sz="1200" dirty="0">
              <a:solidFill>
                <a:schemeClr val="bg1"/>
              </a:solidFill>
            </a:endParaRPr>
          </a:p>
          <a:p>
            <a:pPr marL="457200" lvl="1" indent="0">
              <a:buNone/>
            </a:pPr>
            <a:r>
              <a:rPr lang="en-US" sz="2600" dirty="0">
                <a:solidFill>
                  <a:schemeClr val="bg1"/>
                </a:solidFill>
              </a:rPr>
              <a:t>You can complete your obligation by becoming a member of the Ready Reserve in one of the following categories: </a:t>
            </a:r>
          </a:p>
          <a:p>
            <a:pPr marL="914400" lvl="2" indent="0">
              <a:buNone/>
            </a:pPr>
            <a:r>
              <a:rPr lang="en-US" sz="2400" b="1" dirty="0"/>
              <a:t>Selected Reserve (SELRES): </a:t>
            </a:r>
            <a:r>
              <a:rPr lang="en-US" sz="2400" dirty="0"/>
              <a:t>As a member of the SELRES, you may be recalled to active duty in time of war or national emergency. Participation in training is as required by the Reserves category to which you belong, generally 1 weekend a month, and 2 weeks a year.</a:t>
            </a:r>
          </a:p>
          <a:p>
            <a:pPr marL="914400" lvl="2" indent="0">
              <a:buNone/>
            </a:pPr>
            <a:endParaRPr lang="en-US" sz="900" dirty="0"/>
          </a:p>
          <a:p>
            <a:pPr marL="914400" lvl="2" indent="0">
              <a:buNone/>
            </a:pPr>
            <a:r>
              <a:rPr lang="en-US" sz="2400" b="1" dirty="0"/>
              <a:t>Individual Ready Reserve (IRR): </a:t>
            </a:r>
            <a:r>
              <a:rPr lang="en-US" sz="2400" dirty="0"/>
              <a:t>Those who choose to not become a member of the SELRES will automatically be assigned to IRR. IRR members may be involuntarily recalled upon declaration of a national emergency. Otherwise, participation requirements may include an annual day of muster duty to satisfy statutory screening requirements. </a:t>
            </a:r>
          </a:p>
          <a:p>
            <a:pPr lvl="1"/>
            <a:endParaRPr lang="en-US" sz="1800" dirty="0">
              <a:solidFill>
                <a:schemeClr val="bg1"/>
              </a:solidFill>
            </a:endParaRPr>
          </a:p>
          <a:p>
            <a:pPr lvl="1"/>
            <a:endParaRPr lang="en-US" dirty="0">
              <a:solidFill>
                <a:schemeClr val="bg1"/>
              </a:solidFill>
            </a:endParaRPr>
          </a:p>
        </p:txBody>
      </p:sp>
      <p:sp>
        <p:nvSpPr>
          <p:cNvPr id="6" name="Right Arrow 5"/>
          <p:cNvSpPr/>
          <p:nvPr/>
        </p:nvSpPr>
        <p:spPr>
          <a:xfrm>
            <a:off x="744076" y="4088737"/>
            <a:ext cx="145820" cy="24942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45437" y="5102276"/>
            <a:ext cx="145820" cy="24942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0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33378" y="281354"/>
            <a:ext cx="9210821" cy="19821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NAVY RESERVE PAY BENEFITS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2" name="TextBox 1">
            <a:extLst>
              <a:ext uri="{FF2B5EF4-FFF2-40B4-BE49-F238E27FC236}">
                <a16:creationId xmlns:a16="http://schemas.microsoft.com/office/drawing/2014/main" id="{160C1EA4-49FC-A176-76CE-F8FFC267082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11</a:t>
            </a:r>
          </a:p>
        </p:txBody>
      </p:sp>
      <p:sp>
        <p:nvSpPr>
          <p:cNvPr id="6" name="Content Placeholder 2"/>
          <p:cNvSpPr>
            <a:spLocks noGrp="1"/>
          </p:cNvSpPr>
          <p:nvPr>
            <p:ph idx="1"/>
          </p:nvPr>
        </p:nvSpPr>
        <p:spPr>
          <a:xfrm>
            <a:off x="0" y="2041350"/>
            <a:ext cx="12192000" cy="575961"/>
          </a:xfrm>
          <a:noFill/>
        </p:spPr>
        <p:txBody>
          <a:bodyPr>
            <a:normAutofit/>
          </a:bodyPr>
          <a:lstStyle/>
          <a:p>
            <a:pPr marL="0" indent="0">
              <a:buNone/>
            </a:pPr>
            <a:r>
              <a:rPr lang="en-US" b="1" dirty="0">
                <a:solidFill>
                  <a:schemeClr val="bg1"/>
                </a:solidFill>
              </a:rPr>
              <a:t>PAY BENEFITS:</a:t>
            </a:r>
            <a:endParaRPr lang="en-US" sz="1200" dirty="0">
              <a:solidFill>
                <a:srgbClr val="0070C0"/>
              </a:solidFill>
            </a:endParaRPr>
          </a:p>
          <a:p>
            <a:pPr lvl="1"/>
            <a:endParaRPr lang="en-US" sz="1800" dirty="0"/>
          </a:p>
          <a:p>
            <a:pPr lvl="1"/>
            <a:endParaRPr lang="en-US" dirty="0"/>
          </a:p>
        </p:txBody>
      </p:sp>
      <p:sp>
        <p:nvSpPr>
          <p:cNvPr id="3" name="Flowchart: Terminator 2"/>
          <p:cNvSpPr/>
          <p:nvPr/>
        </p:nvSpPr>
        <p:spPr>
          <a:xfrm>
            <a:off x="253217" y="2480840"/>
            <a:ext cx="11659774" cy="1168539"/>
          </a:xfrm>
          <a:prstGeom prst="flowChartTerminator">
            <a:avLst/>
          </a:prstGeom>
          <a:ln>
            <a:solidFill>
              <a:srgbClr val="05A4EA"/>
            </a:solidFill>
          </a:ln>
        </p:spPr>
        <p:txBody>
          <a:bodyPr wrap="square">
            <a:spAutoFit/>
          </a:bodyPr>
          <a:lstStyle/>
          <a:p>
            <a:pPr marL="0" lvl="1"/>
            <a:r>
              <a:rPr lang="en-US" sz="2400" dirty="0">
                <a:solidFill>
                  <a:schemeClr val="bg1"/>
                </a:solidFill>
              </a:rPr>
              <a:t>As a </a:t>
            </a:r>
            <a:r>
              <a:rPr lang="en-US" sz="2400" dirty="0" err="1">
                <a:solidFill>
                  <a:schemeClr val="bg1"/>
                </a:solidFill>
              </a:rPr>
              <a:t>NaVET</a:t>
            </a:r>
            <a:r>
              <a:rPr lang="en-US" sz="2400" dirty="0">
                <a:solidFill>
                  <a:schemeClr val="bg1"/>
                </a:solidFill>
              </a:rPr>
              <a:t> (Navy Veteran) or OSVET (Other service Veteran), you will likely resume at your previous rate or rank.</a:t>
            </a:r>
          </a:p>
        </p:txBody>
      </p:sp>
      <p:sp>
        <p:nvSpPr>
          <p:cNvPr id="5" name="Flowchart: Terminator 4"/>
          <p:cNvSpPr/>
          <p:nvPr/>
        </p:nvSpPr>
        <p:spPr>
          <a:xfrm>
            <a:off x="279009" y="3740137"/>
            <a:ext cx="11633982" cy="649188"/>
          </a:xfrm>
          <a:prstGeom prst="flowChartTerminator">
            <a:avLst/>
          </a:prstGeom>
          <a:ln>
            <a:solidFill>
              <a:srgbClr val="05A4EA"/>
            </a:solidFill>
          </a:ln>
        </p:spPr>
        <p:txBody>
          <a:bodyPr wrap="square">
            <a:spAutoFit/>
          </a:bodyPr>
          <a:lstStyle/>
          <a:p>
            <a:pPr marL="0" lvl="1"/>
            <a:r>
              <a:rPr lang="en-US" sz="2400" dirty="0">
                <a:solidFill>
                  <a:schemeClr val="bg1"/>
                </a:solidFill>
              </a:rPr>
              <a:t>Joining SELRES could earn a potential affiliation bonus of up to $50,000</a:t>
            </a:r>
          </a:p>
        </p:txBody>
      </p:sp>
      <p:sp>
        <p:nvSpPr>
          <p:cNvPr id="7" name="Flowchart: Terminator 6"/>
          <p:cNvSpPr/>
          <p:nvPr/>
        </p:nvSpPr>
        <p:spPr>
          <a:xfrm>
            <a:off x="253218" y="4495203"/>
            <a:ext cx="11633982" cy="649188"/>
          </a:xfrm>
          <a:prstGeom prst="flowChartTerminator">
            <a:avLst/>
          </a:prstGeom>
          <a:ln>
            <a:solidFill>
              <a:srgbClr val="05A4EA"/>
            </a:solidFill>
          </a:ln>
        </p:spPr>
        <p:txBody>
          <a:bodyPr wrap="square">
            <a:spAutoFit/>
          </a:bodyPr>
          <a:lstStyle/>
          <a:p>
            <a:pPr marL="0" lvl="1"/>
            <a:r>
              <a:rPr lang="en-US" sz="2400" dirty="0">
                <a:solidFill>
                  <a:schemeClr val="bg1"/>
                </a:solidFill>
              </a:rPr>
              <a:t>SELRES are paid for four of Active Duty for only two days of work.</a:t>
            </a:r>
          </a:p>
        </p:txBody>
      </p:sp>
      <p:sp>
        <p:nvSpPr>
          <p:cNvPr id="8" name="Flowchart: Terminator 7"/>
          <p:cNvSpPr/>
          <p:nvPr/>
        </p:nvSpPr>
        <p:spPr>
          <a:xfrm>
            <a:off x="253218" y="5250269"/>
            <a:ext cx="11633982" cy="1168539"/>
          </a:xfrm>
          <a:prstGeom prst="flowChartTerminator">
            <a:avLst/>
          </a:prstGeom>
          <a:ln>
            <a:solidFill>
              <a:srgbClr val="05A4EA"/>
            </a:solidFill>
          </a:ln>
        </p:spPr>
        <p:txBody>
          <a:bodyPr wrap="square">
            <a:spAutoFit/>
          </a:bodyPr>
          <a:lstStyle/>
          <a:p>
            <a:pPr marL="0" lvl="1"/>
            <a:r>
              <a:rPr lang="en-US" sz="2400" dirty="0">
                <a:solidFill>
                  <a:schemeClr val="bg1"/>
                </a:solidFill>
              </a:rPr>
              <a:t>Generous benefits, plus an optional tax-deferred Thrift Savings Plan to help you prepare and plan for retirement.</a:t>
            </a:r>
          </a:p>
        </p:txBody>
      </p:sp>
    </p:spTree>
    <p:extLst>
      <p:ext uri="{BB962C8B-B14F-4D97-AF65-F5344CB8AC3E}">
        <p14:creationId xmlns:p14="http://schemas.microsoft.com/office/powerpoint/2010/main" val="72532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33378" y="281354"/>
            <a:ext cx="9210821" cy="19821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NAVY RESERVE PAY BENEFITS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2" name="TextBox 1">
            <a:extLst>
              <a:ext uri="{FF2B5EF4-FFF2-40B4-BE49-F238E27FC236}">
                <a16:creationId xmlns:a16="http://schemas.microsoft.com/office/drawing/2014/main" id="{160C1EA4-49FC-A176-76CE-F8FFC267082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11</a:t>
            </a:r>
          </a:p>
        </p:txBody>
      </p:sp>
      <p:sp>
        <p:nvSpPr>
          <p:cNvPr id="7" name="Content Placeholder 2"/>
          <p:cNvSpPr>
            <a:spLocks noGrp="1"/>
          </p:cNvSpPr>
          <p:nvPr>
            <p:ph idx="1"/>
          </p:nvPr>
        </p:nvSpPr>
        <p:spPr>
          <a:xfrm>
            <a:off x="0" y="2059793"/>
            <a:ext cx="12192000" cy="4411345"/>
          </a:xfrm>
          <a:noFill/>
        </p:spPr>
        <p:txBody>
          <a:bodyPr>
            <a:normAutofit fontScale="92500" lnSpcReduction="20000"/>
          </a:bodyPr>
          <a:lstStyle/>
          <a:p>
            <a:pPr marL="0" indent="0">
              <a:buNone/>
            </a:pPr>
            <a:r>
              <a:rPr lang="en-US" sz="3000" b="1" dirty="0">
                <a:solidFill>
                  <a:schemeClr val="bg1"/>
                </a:solidFill>
              </a:rPr>
              <a:t>HEALTH BENEFITS:</a:t>
            </a:r>
          </a:p>
          <a:p>
            <a:pPr marL="0" indent="0">
              <a:buNone/>
            </a:pPr>
            <a:endParaRPr lang="en-US" sz="800" dirty="0">
              <a:solidFill>
                <a:schemeClr val="bg1"/>
              </a:solidFill>
            </a:endParaRPr>
          </a:p>
          <a:p>
            <a:pPr lvl="1"/>
            <a:r>
              <a:rPr lang="en-US" dirty="0">
                <a:solidFill>
                  <a:schemeClr val="bg1"/>
                </a:solidFill>
              </a:rPr>
              <a:t>Transitional Assistance management Program (TAMP)</a:t>
            </a:r>
          </a:p>
          <a:p>
            <a:pPr lvl="2">
              <a:buFont typeface="Courier New" panose="02070309020205020404" pitchFamily="49" charset="0"/>
              <a:buChar char="o"/>
            </a:pPr>
            <a:r>
              <a:rPr lang="en-US" sz="2200" dirty="0">
                <a:solidFill>
                  <a:schemeClr val="bg1"/>
                </a:solidFill>
              </a:rPr>
              <a:t>The first 180-days of health care coverage may be premium-free under TAMP for those that affiliate immediately.</a:t>
            </a:r>
          </a:p>
          <a:p>
            <a:pPr lvl="2"/>
            <a:endParaRPr lang="en-US" dirty="0">
              <a:solidFill>
                <a:schemeClr val="bg1"/>
              </a:solidFill>
            </a:endParaRPr>
          </a:p>
          <a:p>
            <a:pPr lvl="1"/>
            <a:r>
              <a:rPr lang="en-US" dirty="0">
                <a:solidFill>
                  <a:schemeClr val="bg1"/>
                </a:solidFill>
              </a:rPr>
              <a:t>SELRES are eligible for TRICARE Reserve Select (TRS) and TRICARE Dental program.</a:t>
            </a:r>
          </a:p>
          <a:p>
            <a:pPr marL="457200" lvl="1" indent="0">
              <a:buNone/>
            </a:pPr>
            <a:endParaRPr lang="en-US" dirty="0">
              <a:solidFill>
                <a:schemeClr val="bg1"/>
              </a:solidFill>
            </a:endParaRPr>
          </a:p>
          <a:p>
            <a:pPr marL="0" indent="0">
              <a:buNone/>
            </a:pPr>
            <a:endParaRPr lang="en-US" sz="800" dirty="0">
              <a:solidFill>
                <a:schemeClr val="bg1"/>
              </a:solidFill>
            </a:endParaRPr>
          </a:p>
          <a:p>
            <a:pPr marL="0" indent="0">
              <a:buNone/>
            </a:pPr>
            <a:endParaRPr lang="en-US" sz="1200" dirty="0">
              <a:solidFill>
                <a:schemeClr val="bg1"/>
              </a:solidFill>
            </a:endParaRPr>
          </a:p>
          <a:p>
            <a:pPr marL="457200" lvl="1" indent="0">
              <a:buNone/>
            </a:pPr>
            <a:endParaRPr lang="en-US" sz="1800" dirty="0">
              <a:solidFill>
                <a:schemeClr val="bg1"/>
              </a:solidFill>
            </a:endParaRPr>
          </a:p>
          <a:p>
            <a:pPr marL="457200" lvl="1" indent="0">
              <a:buNone/>
            </a:pPr>
            <a:endParaRPr lang="en-US" dirty="0">
              <a:solidFill>
                <a:schemeClr val="bg1"/>
              </a:solidFill>
            </a:endParaRPr>
          </a:p>
          <a:p>
            <a:pPr marL="457200" lvl="1" indent="0">
              <a:buNone/>
            </a:pPr>
            <a:endParaRPr lang="en-US" sz="800" dirty="0">
              <a:solidFill>
                <a:schemeClr val="bg1"/>
              </a:solidFill>
            </a:endParaRPr>
          </a:p>
          <a:p>
            <a:pPr marL="457200" lvl="1" indent="0">
              <a:buNone/>
            </a:pPr>
            <a:endParaRPr lang="en-US" sz="800" dirty="0">
              <a:solidFill>
                <a:schemeClr val="bg1"/>
              </a:solidFill>
            </a:endParaRPr>
          </a:p>
          <a:p>
            <a:pPr marL="457200" lvl="1" indent="0">
              <a:buNone/>
            </a:pPr>
            <a:endParaRPr lang="en-US" sz="800" dirty="0">
              <a:solidFill>
                <a:schemeClr val="bg1"/>
              </a:solidFill>
            </a:endParaRPr>
          </a:p>
          <a:p>
            <a:pPr marL="457200" lvl="1" indent="0">
              <a:buNone/>
            </a:pPr>
            <a:endParaRPr lang="en-US" sz="800" dirty="0">
              <a:solidFill>
                <a:schemeClr val="bg1"/>
              </a:solidFill>
            </a:endParaRPr>
          </a:p>
          <a:p>
            <a:pPr marL="457200" lvl="1" indent="0">
              <a:buNone/>
            </a:pPr>
            <a:endParaRPr lang="en-US" sz="800" dirty="0">
              <a:solidFill>
                <a:schemeClr val="bg1"/>
              </a:solidFill>
            </a:endParaRPr>
          </a:p>
          <a:p>
            <a:pPr marL="457200" lvl="1" indent="0">
              <a:buNone/>
            </a:pPr>
            <a:r>
              <a:rPr lang="en-US" sz="800" dirty="0">
                <a:solidFill>
                  <a:schemeClr val="bg1"/>
                </a:solidFill>
              </a:rPr>
              <a:t>					                                </a:t>
            </a:r>
            <a:r>
              <a:rPr lang="en-US" sz="1300" b="1" dirty="0">
                <a:solidFill>
                  <a:schemeClr val="bg1"/>
                </a:solidFill>
              </a:rPr>
              <a:t>CY 2022 rates</a:t>
            </a:r>
          </a:p>
        </p:txBody>
      </p:sp>
      <p:pic>
        <p:nvPicPr>
          <p:cNvPr id="8" name="Picture 7"/>
          <p:cNvPicPr>
            <a:picLocks noChangeAspect="1"/>
          </p:cNvPicPr>
          <p:nvPr/>
        </p:nvPicPr>
        <p:blipFill>
          <a:blip r:embed="rId4"/>
          <a:stretch>
            <a:fillRect/>
          </a:stretch>
        </p:blipFill>
        <p:spPr>
          <a:xfrm>
            <a:off x="1881459" y="4041980"/>
            <a:ext cx="8429081" cy="1753343"/>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444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33378" y="281354"/>
            <a:ext cx="9210821" cy="19821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NAVY RESERVE PAY BENEFITS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2" name="TextBox 1">
            <a:extLst>
              <a:ext uri="{FF2B5EF4-FFF2-40B4-BE49-F238E27FC236}">
                <a16:creationId xmlns:a16="http://schemas.microsoft.com/office/drawing/2014/main" id="{160C1EA4-49FC-A176-76CE-F8FFC267082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11</a:t>
            </a:r>
          </a:p>
        </p:txBody>
      </p:sp>
      <p:sp>
        <p:nvSpPr>
          <p:cNvPr id="10" name="Content Placeholder 2"/>
          <p:cNvSpPr>
            <a:spLocks noGrp="1"/>
          </p:cNvSpPr>
          <p:nvPr>
            <p:ph idx="1"/>
          </p:nvPr>
        </p:nvSpPr>
        <p:spPr>
          <a:xfrm>
            <a:off x="239149" y="2067952"/>
            <a:ext cx="11816863" cy="4121834"/>
          </a:xfrm>
          <a:noFill/>
        </p:spPr>
        <p:txBody>
          <a:bodyPr>
            <a:normAutofit lnSpcReduction="10000"/>
          </a:bodyPr>
          <a:lstStyle/>
          <a:p>
            <a:pPr marL="0" indent="0">
              <a:buNone/>
            </a:pPr>
            <a:r>
              <a:rPr lang="en-US" b="1" dirty="0">
                <a:solidFill>
                  <a:schemeClr val="bg1"/>
                </a:solidFill>
              </a:rPr>
              <a:t>EDUCATION BENEFITS:</a:t>
            </a:r>
          </a:p>
          <a:p>
            <a:pPr marL="0" indent="0">
              <a:buNone/>
            </a:pPr>
            <a:endParaRPr lang="en-US" sz="800" dirty="0">
              <a:solidFill>
                <a:schemeClr val="bg1"/>
              </a:solidFill>
            </a:endParaRPr>
          </a:p>
          <a:p>
            <a:pPr lvl="1"/>
            <a:r>
              <a:rPr lang="en-US" dirty="0">
                <a:solidFill>
                  <a:schemeClr val="bg1"/>
                </a:solidFill>
              </a:rPr>
              <a:t>MGIB-SR – Free education benefit for SELRES officers and enlisted Sailors who agree to serve 6-years in SELRES status</a:t>
            </a:r>
          </a:p>
          <a:p>
            <a:pPr marL="457200" lvl="1" indent="0">
              <a:buNone/>
            </a:pPr>
            <a:endParaRPr lang="en-US" dirty="0">
              <a:solidFill>
                <a:schemeClr val="bg1"/>
              </a:solidFill>
            </a:endParaRPr>
          </a:p>
          <a:p>
            <a:pPr lvl="1"/>
            <a:r>
              <a:rPr lang="en-US" dirty="0">
                <a:solidFill>
                  <a:schemeClr val="bg1"/>
                </a:solidFill>
              </a:rPr>
              <a:t>Navy COOL</a:t>
            </a:r>
          </a:p>
          <a:p>
            <a:pPr marL="457200" lvl="1" indent="0">
              <a:buNone/>
            </a:pPr>
            <a:endParaRPr lang="en-US" dirty="0">
              <a:solidFill>
                <a:schemeClr val="bg1"/>
              </a:solidFill>
            </a:endParaRPr>
          </a:p>
          <a:p>
            <a:pPr lvl="1"/>
            <a:r>
              <a:rPr lang="en-US" dirty="0">
                <a:solidFill>
                  <a:schemeClr val="bg1"/>
                </a:solidFill>
              </a:rPr>
              <a:t>Transfer Post 9/11 GI Bill – you can transfer your Post 9/11 GI  Bill to your dependents while serving in SELRES: incurs a four-year drilling obligation</a:t>
            </a:r>
          </a:p>
          <a:p>
            <a:pPr marL="457200" lvl="1" indent="0">
              <a:buNone/>
            </a:pPr>
            <a:endParaRPr lang="en-US" dirty="0">
              <a:solidFill>
                <a:schemeClr val="bg1"/>
              </a:solidFill>
            </a:endParaRPr>
          </a:p>
          <a:p>
            <a:pPr lvl="1"/>
            <a:r>
              <a:rPr lang="en-US" dirty="0">
                <a:solidFill>
                  <a:schemeClr val="bg1"/>
                </a:solidFill>
              </a:rPr>
              <a:t>“A” and “C” Opportunities</a:t>
            </a:r>
          </a:p>
          <a:p>
            <a:pPr marL="0" indent="0">
              <a:buNone/>
            </a:pPr>
            <a:r>
              <a:rPr lang="en-US" sz="800" dirty="0"/>
              <a:t>		</a:t>
            </a:r>
            <a:endParaRPr lang="en-US" sz="1000" b="1" dirty="0"/>
          </a:p>
        </p:txBody>
      </p:sp>
    </p:spTree>
    <p:extLst>
      <p:ext uri="{BB962C8B-B14F-4D97-AF65-F5344CB8AC3E}">
        <p14:creationId xmlns:p14="http://schemas.microsoft.com/office/powerpoint/2010/main" val="195209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33378" y="281354"/>
            <a:ext cx="9210821" cy="19821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NAVY RESERVE PAY BENEFITS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2" name="TextBox 1">
            <a:extLst>
              <a:ext uri="{FF2B5EF4-FFF2-40B4-BE49-F238E27FC236}">
                <a16:creationId xmlns:a16="http://schemas.microsoft.com/office/drawing/2014/main" id="{160C1EA4-49FC-A176-76CE-F8FFC267082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11</a:t>
            </a:r>
          </a:p>
        </p:txBody>
      </p:sp>
      <p:sp>
        <p:nvSpPr>
          <p:cNvPr id="6" name="Content Placeholder 2"/>
          <p:cNvSpPr>
            <a:spLocks noGrp="1"/>
          </p:cNvSpPr>
          <p:nvPr>
            <p:ph idx="1"/>
          </p:nvPr>
        </p:nvSpPr>
        <p:spPr>
          <a:xfrm>
            <a:off x="309489" y="2067951"/>
            <a:ext cx="11605846" cy="4079630"/>
          </a:xfrm>
          <a:prstGeom prst="round2DiagRect">
            <a:avLst/>
          </a:prstGeom>
          <a:solidFill>
            <a:schemeClr val="bg1"/>
          </a:solidFill>
        </p:spPr>
        <p:txBody>
          <a:bodyPr>
            <a:normAutofit fontScale="92500" lnSpcReduction="20000"/>
          </a:bodyPr>
          <a:lstStyle/>
          <a:p>
            <a:pPr marL="0" indent="0">
              <a:buNone/>
            </a:pPr>
            <a:r>
              <a:rPr lang="en-US" b="1" dirty="0">
                <a:solidFill>
                  <a:srgbClr val="0070C0"/>
                </a:solidFill>
              </a:rPr>
              <a:t>OTHER BENEFITS:</a:t>
            </a:r>
          </a:p>
          <a:p>
            <a:pPr lvl="1"/>
            <a:r>
              <a:rPr lang="en-US" dirty="0"/>
              <a:t>Uniforms</a:t>
            </a:r>
          </a:p>
          <a:p>
            <a:pPr lvl="1"/>
            <a:r>
              <a:rPr lang="en-US" dirty="0"/>
              <a:t>Life Insurance (SELRES)</a:t>
            </a:r>
          </a:p>
          <a:p>
            <a:pPr lvl="1"/>
            <a:r>
              <a:rPr lang="en-US" dirty="0"/>
              <a:t>Base and Other Amenities</a:t>
            </a:r>
          </a:p>
          <a:p>
            <a:pPr lvl="1"/>
            <a:r>
              <a:rPr lang="en-US" dirty="0"/>
              <a:t>Networking, Connection – maintain military affiliation, camaraderie.</a:t>
            </a:r>
          </a:p>
          <a:p>
            <a:pPr lvl="1"/>
            <a:r>
              <a:rPr lang="en-US" dirty="0"/>
              <a:t>USERRA Protection</a:t>
            </a:r>
          </a:p>
          <a:p>
            <a:pPr lvl="1"/>
            <a:r>
              <a:rPr lang="en-US" dirty="0"/>
              <a:t>Deployment Deferment – upon joining the Reserve you will receive a two-year deferment from involuntary mobilization</a:t>
            </a:r>
          </a:p>
          <a:p>
            <a:pPr marL="457200" lvl="1" indent="0">
              <a:buNone/>
            </a:pPr>
            <a:endParaRPr lang="en-US" sz="1000" dirty="0">
              <a:solidFill>
                <a:srgbClr val="0070C0"/>
              </a:solidFill>
            </a:endParaRPr>
          </a:p>
          <a:p>
            <a:pPr marL="0" indent="0">
              <a:buNone/>
            </a:pPr>
            <a:r>
              <a:rPr lang="en-US" dirty="0">
                <a:solidFill>
                  <a:srgbClr val="0070C0"/>
                </a:solidFill>
              </a:rPr>
              <a:t>For additional information contact the local Reserve Recruiter or visit </a:t>
            </a:r>
            <a:r>
              <a:rPr lang="en-US" sz="2000" dirty="0"/>
              <a:t>https://www.mynavyhr.navy.mil/Career-Management/Transition/Reserve-Affiliation-Benefits/</a:t>
            </a:r>
          </a:p>
          <a:p>
            <a:pPr marL="0" indent="0">
              <a:buNone/>
            </a:pPr>
            <a:r>
              <a:rPr lang="en-US" sz="800" dirty="0"/>
              <a:t>	</a:t>
            </a:r>
            <a:endParaRPr lang="en-US" sz="1000" b="1" dirty="0"/>
          </a:p>
        </p:txBody>
      </p:sp>
    </p:spTree>
    <p:extLst>
      <p:ext uri="{BB962C8B-B14F-4D97-AF65-F5344CB8AC3E}">
        <p14:creationId xmlns:p14="http://schemas.microsoft.com/office/powerpoint/2010/main" val="96196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779228"/>
            <a:ext cx="12192000" cy="6078772"/>
          </a:xfrm>
          <a:prstGeom prst="rect">
            <a:avLst/>
          </a:prstGeom>
          <a:solidFill>
            <a:srgbClr val="5C8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765903B-EB9E-4C47-8B49-8F87E36B81DE}"/>
              </a:ext>
            </a:extLst>
          </p:cNvPr>
          <p:cNvGrpSpPr/>
          <p:nvPr/>
        </p:nvGrpSpPr>
        <p:grpSpPr>
          <a:xfrm>
            <a:off x="1822391" y="4188667"/>
            <a:ext cx="9998399" cy="2609697"/>
            <a:chOff x="-1166653" y="3991841"/>
            <a:chExt cx="9926189" cy="2010444"/>
          </a:xfrm>
        </p:grpSpPr>
        <p:sp>
          <p:nvSpPr>
            <p:cNvPr id="7" name="TextBox 6"/>
            <p:cNvSpPr txBox="1"/>
            <p:nvPr/>
          </p:nvSpPr>
          <p:spPr>
            <a:xfrm>
              <a:off x="-1166653" y="4151058"/>
              <a:ext cx="5750735" cy="1692009"/>
            </a:xfrm>
            <a:prstGeom prst="round2DiagRect">
              <a:avLst/>
            </a:prstGeom>
            <a:solidFill>
              <a:srgbClr val="E6F0FA"/>
            </a:solidFill>
            <a:effectLst>
              <a:outerShdw blurRad="279400" dist="2540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D4569"/>
                  </a:solidFill>
                  <a:effectLst/>
                  <a:uLnTx/>
                  <a:uFillTx/>
                  <a:latin typeface="Calibri" panose="020F0502020204030204"/>
                  <a:ea typeface="+mn-ea"/>
                  <a:cs typeface="+mn-cs"/>
                </a:rPr>
                <a:t>WARM HANDOVER</a:t>
              </a:r>
            </a:p>
            <a:p>
              <a:pPr marL="171450" marR="0" lvl="0" indent="-1714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D4569"/>
                  </a:solidFill>
                  <a:effectLst/>
                  <a:uLnTx/>
                  <a:uFillTx/>
                  <a:latin typeface="Calibri" panose="020F0502020204030204"/>
                  <a:ea typeface="+mn-ea"/>
                  <a:cs typeface="+mn-cs"/>
                </a:rPr>
                <a:t>For further assistance with:</a:t>
              </a:r>
            </a:p>
            <a:p>
              <a:pPr marL="285750" marR="0" lvl="0" indent="-115888" algn="l" defTabSz="457200" rtl="0" eaLnBrk="1" fontAlgn="auto" latinLnBrk="0" hangingPunct="1">
                <a:lnSpc>
                  <a:spcPct val="100000"/>
                </a:lnSpc>
                <a:spcBef>
                  <a:spcPts val="0"/>
                </a:spcBef>
                <a:spcAft>
                  <a:spcPts val="600"/>
                </a:spcAft>
                <a:buClrTx/>
                <a:buSzTx/>
                <a:buFontTx/>
                <a:buChar char="-"/>
                <a:tabLst/>
                <a:defRPr/>
              </a:pPr>
              <a:r>
                <a:rPr kumimoji="0" lang="en-US" sz="2000" b="0" i="0" u="none" strike="noStrike" kern="1200" cap="none" spc="0" normalizeH="0" baseline="0" noProof="0" dirty="0">
                  <a:ln>
                    <a:noFill/>
                  </a:ln>
                  <a:solidFill>
                    <a:srgbClr val="0D4569"/>
                  </a:solidFill>
                  <a:effectLst/>
                  <a:uLnTx/>
                  <a:uFillTx/>
                  <a:latin typeface="Calibri" panose="020F0502020204030204"/>
                  <a:ea typeface="+mn-ea"/>
                  <a:cs typeface="+mn-cs"/>
                </a:rPr>
                <a:t>Housing instability</a:t>
              </a:r>
            </a:p>
            <a:p>
              <a:pPr marL="285750" marR="0" lvl="0" indent="-115888" algn="l" defTabSz="457200" rtl="0" eaLnBrk="1" fontAlgn="auto" latinLnBrk="0" hangingPunct="1">
                <a:lnSpc>
                  <a:spcPct val="100000"/>
                </a:lnSpc>
                <a:spcBef>
                  <a:spcPts val="0"/>
                </a:spcBef>
                <a:spcAft>
                  <a:spcPts val="600"/>
                </a:spcAft>
                <a:buClrTx/>
                <a:buSzTx/>
                <a:buFontTx/>
                <a:buChar char="-"/>
                <a:tabLst/>
                <a:defRPr/>
              </a:pPr>
              <a:r>
                <a:rPr kumimoji="0" lang="en-US" sz="2000" b="0" i="0" u="none" strike="noStrike" kern="1200" cap="none" spc="0" normalizeH="0" baseline="0" noProof="0" dirty="0">
                  <a:ln>
                    <a:noFill/>
                  </a:ln>
                  <a:solidFill>
                    <a:srgbClr val="0D4569"/>
                  </a:solidFill>
                  <a:effectLst/>
                  <a:uLnTx/>
                  <a:uFillTx/>
                  <a:latin typeface="Calibri" panose="020F0502020204030204"/>
                  <a:ea typeface="+mn-ea"/>
                  <a:cs typeface="+mn-cs"/>
                </a:rPr>
                <a:t>Employment</a:t>
              </a:r>
            </a:p>
            <a:p>
              <a:pPr marL="285750" marR="0" lvl="0" indent="-115888" algn="l" defTabSz="457200" rtl="0" eaLnBrk="1" fontAlgn="auto" latinLnBrk="0" hangingPunct="1">
                <a:lnSpc>
                  <a:spcPct val="100000"/>
                </a:lnSpc>
                <a:spcBef>
                  <a:spcPts val="0"/>
                </a:spcBef>
                <a:spcAft>
                  <a:spcPts val="600"/>
                </a:spcAft>
                <a:buClrTx/>
                <a:buSzTx/>
                <a:buFontTx/>
                <a:buChar char="-"/>
                <a:tabLst/>
                <a:defRPr/>
              </a:pPr>
              <a:r>
                <a:rPr kumimoji="0" lang="en-US" sz="2000" b="0" i="0" u="none" strike="noStrike" kern="1200" cap="none" spc="0" normalizeH="0" baseline="0" noProof="0" dirty="0">
                  <a:ln>
                    <a:noFill/>
                  </a:ln>
                  <a:solidFill>
                    <a:srgbClr val="0D4569"/>
                  </a:solidFill>
                  <a:effectLst/>
                  <a:uLnTx/>
                  <a:uFillTx/>
                  <a:latin typeface="Calibri" panose="020F0502020204030204"/>
                  <a:ea typeface="+mn-ea"/>
                  <a:cs typeface="+mn-cs"/>
                </a:rPr>
                <a:t>Peer support/community reintegration</a:t>
              </a:r>
            </a:p>
          </p:txBody>
        </p:sp>
        <p:pic>
          <p:nvPicPr>
            <p:cNvPr id="8" name="Picture 7">
              <a:extLst>
                <a:ext uri="{FF2B5EF4-FFF2-40B4-BE49-F238E27FC236}">
                  <a16:creationId xmlns:a16="http://schemas.microsoft.com/office/drawing/2014/main" id="{57A2EC08-3AD3-4915-B168-ABF4CB54F6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1000"/>
                      </a14:imgEffect>
                    </a14:imgLayer>
                  </a14:imgProps>
                </a:ext>
              </a:extLst>
            </a:blip>
            <a:stretch>
              <a:fillRect/>
            </a:stretch>
          </p:blipFill>
          <p:spPr>
            <a:xfrm>
              <a:off x="4655127" y="3991841"/>
              <a:ext cx="4104409" cy="2010444"/>
            </a:xfrm>
            <a:prstGeom prst="rect">
              <a:avLst/>
            </a:prstGeom>
            <a:ln>
              <a:noFill/>
            </a:ln>
            <a:effectLst>
              <a:outerShdw blurRad="127000" dist="292100" dir="2700000" algn="tl" rotWithShape="0">
                <a:prstClr val="black">
                  <a:alpha val="40000"/>
                </a:prstClr>
              </a:outerShdw>
            </a:effectLst>
          </p:spPr>
        </p:pic>
      </p:grpSp>
      <p:sp>
        <p:nvSpPr>
          <p:cNvPr id="9" name="TextBox 8"/>
          <p:cNvSpPr txBox="1"/>
          <p:nvPr/>
        </p:nvSpPr>
        <p:spPr>
          <a:xfrm>
            <a:off x="1391479" y="84407"/>
            <a:ext cx="869077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CAPSTONE AND WARM HANDOVER</a:t>
            </a:r>
          </a:p>
        </p:txBody>
      </p:sp>
      <p:sp>
        <p:nvSpPr>
          <p:cNvPr id="11" name="Round Diagonal Corner Rectangle 10"/>
          <p:cNvSpPr/>
          <p:nvPr/>
        </p:nvSpPr>
        <p:spPr>
          <a:xfrm>
            <a:off x="5626724" y="1233852"/>
            <a:ext cx="5883965" cy="2612185"/>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D4569"/>
                </a:solidFill>
                <a:effectLst/>
                <a:uLnTx/>
                <a:uFillTx/>
                <a:latin typeface="Calibri" panose="020F0502020204030204"/>
                <a:ea typeface="+mn-ea"/>
                <a:cs typeface="+mn-cs"/>
              </a:rPr>
              <a:t>CAPSTONE</a:t>
            </a:r>
          </a:p>
          <a:p>
            <a:pPr marL="171450" marR="0" lvl="0" indent="-1714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rgbClr val="0D4569"/>
                </a:solidFill>
                <a:effectLst/>
                <a:uLnTx/>
                <a:uFillTx/>
                <a:latin typeface="Calibri" panose="020F0502020204030204"/>
                <a:ea typeface="+mn-ea"/>
                <a:cs typeface="+mn-cs"/>
              </a:rPr>
              <a:t>Culminating event in which commander or commander's designee verify attainment of Career Readiness Standards (CRS).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rgbClr val="0D4569"/>
                </a:solidFill>
                <a:effectLst/>
                <a:uLnTx/>
                <a:uFillTx/>
                <a:latin typeface="Calibri" panose="020F0502020204030204"/>
                <a:ea typeface="+mn-ea"/>
                <a:cs typeface="+mn-cs"/>
              </a:rPr>
              <a:t>If not, the commander or designee verifies, confirms, and documents a warm handover to appropriate interagency partner or local resources.</a:t>
            </a:r>
          </a:p>
        </p:txBody>
      </p:sp>
      <p:pic>
        <p:nvPicPr>
          <p:cNvPr id="12" name="Picture 11">
            <a:extLst>
              <a:ext uri="{FF2B5EF4-FFF2-40B4-BE49-F238E27FC236}">
                <a16:creationId xmlns:a16="http://schemas.microsoft.com/office/drawing/2014/main" id="{AAA6B3B3-1F41-4D54-81FF-C3BC315E658F}"/>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4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34953" y="1070976"/>
            <a:ext cx="4330662" cy="2937646"/>
          </a:xfrm>
          <a:prstGeom prst="rect">
            <a:avLst/>
          </a:prstGeom>
          <a:ln>
            <a:noFill/>
          </a:ln>
          <a:effectLst>
            <a:outerShdw blurRad="177800" dist="292100" dir="2700000" algn="tl" rotWithShape="0">
              <a:prstClr val="black">
                <a:alpha val="40000"/>
              </a:prstClr>
            </a:outerShdw>
          </a:effectLst>
        </p:spPr>
      </p:pic>
      <p:sp>
        <p:nvSpPr>
          <p:cNvPr id="2" name="TextBox 1">
            <a:extLst>
              <a:ext uri="{FF2B5EF4-FFF2-40B4-BE49-F238E27FC236}">
                <a16:creationId xmlns:a16="http://schemas.microsoft.com/office/drawing/2014/main" id="{65E7DA13-D7C1-321A-EFE0-FDC01AFB906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12</a:t>
            </a:r>
          </a:p>
        </p:txBody>
      </p:sp>
    </p:spTree>
    <p:extLst>
      <p:ext uri="{BB962C8B-B14F-4D97-AF65-F5344CB8AC3E}">
        <p14:creationId xmlns:p14="http://schemas.microsoft.com/office/powerpoint/2010/main" val="15169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62611"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6600" b="1" dirty="0">
                <a:solidFill>
                  <a:prstClr val="white"/>
                </a:solidFill>
                <a:effectLst>
                  <a:outerShdw blurRad="38100" dist="38100" dir="2700000" algn="tl">
                    <a:srgbClr val="000000">
                      <a:alpha val="43137"/>
                    </a:srgbClr>
                  </a:outerShdw>
                </a:effectLst>
                <a:latin typeface="Franklin Gothic Medium" panose="020B0603020102020204" pitchFamily="34" charset="0"/>
              </a:rPr>
              <a:t>DS LOGON &amp; LOGIN.GOV</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6" name="TextBox 5">
            <a:extLst>
              <a:ext uri="{FF2B5EF4-FFF2-40B4-BE49-F238E27FC236}">
                <a16:creationId xmlns:a16="http://schemas.microsoft.com/office/drawing/2014/main" id="{64A41CA4-18AF-4DAD-91FC-ED189F71FCE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12</a:t>
            </a:r>
          </a:p>
        </p:txBody>
      </p:sp>
      <p:grpSp>
        <p:nvGrpSpPr>
          <p:cNvPr id="12" name="Group 11"/>
          <p:cNvGrpSpPr/>
          <p:nvPr/>
        </p:nvGrpSpPr>
        <p:grpSpPr>
          <a:xfrm>
            <a:off x="1159743" y="2454966"/>
            <a:ext cx="9877255" cy="3743874"/>
            <a:chOff x="1179053" y="2852057"/>
            <a:chExt cx="9550335" cy="3356721"/>
          </a:xfrm>
        </p:grpSpPr>
        <p:sp>
          <p:nvSpPr>
            <p:cNvPr id="11" name="Rectangle 10"/>
            <p:cNvSpPr/>
            <p:nvPr/>
          </p:nvSpPr>
          <p:spPr>
            <a:xfrm>
              <a:off x="1179053" y="2852057"/>
              <a:ext cx="4372131" cy="335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6357257" y="2852058"/>
              <a:ext cx="4372131" cy="335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7066566" y="3217438"/>
              <a:ext cx="2971800" cy="400050"/>
            </a:xfrm>
            <a:prstGeom prst="rect">
              <a:avLst/>
            </a:prstGeom>
          </p:spPr>
        </p:pic>
        <p:pic>
          <p:nvPicPr>
            <p:cNvPr id="2052" name="Picture 4" descr="DS Logon S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200" y="2984075"/>
              <a:ext cx="2524125" cy="8667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76164" y="4689170"/>
              <a:ext cx="3577909" cy="910634"/>
            </a:xfrm>
            <a:prstGeom prst="rect">
              <a:avLst/>
            </a:prstGeom>
            <a:noFill/>
          </p:spPr>
          <p:txBody>
            <a:bodyPr wrap="square" rtlCol="0">
              <a:spAutoFit/>
            </a:bodyPr>
            <a:lstStyle/>
            <a:p>
              <a:pPr lvl="0" algn="ctr"/>
              <a:r>
                <a:rPr lang="en-US" sz="2000" dirty="0">
                  <a:latin typeface="Franklin Gothic Medium" panose="020B0603020102020204" pitchFamily="34" charset="0"/>
                </a:rPr>
                <a:t>MilConnect</a:t>
              </a:r>
            </a:p>
            <a:p>
              <a:pPr lvl="0" algn="ctr"/>
              <a:r>
                <a:rPr lang="en-US" sz="2000" dirty="0">
                  <a:latin typeface="Franklin Gothic Medium" panose="020B0603020102020204" pitchFamily="34" charset="0"/>
                </a:rPr>
                <a:t>DFAS</a:t>
              </a:r>
            </a:p>
            <a:p>
              <a:pPr lvl="0" algn="ctr"/>
              <a:r>
                <a:rPr lang="en-US" sz="2000" dirty="0">
                  <a:latin typeface="Franklin Gothic Medium" panose="020B0603020102020204" pitchFamily="34" charset="0"/>
                </a:rPr>
                <a:t>MHS GENESIS Patient Portal</a:t>
              </a:r>
            </a:p>
          </p:txBody>
        </p:sp>
        <p:sp>
          <p:nvSpPr>
            <p:cNvPr id="13" name="TextBox 12"/>
            <p:cNvSpPr txBox="1"/>
            <p:nvPr/>
          </p:nvSpPr>
          <p:spPr>
            <a:xfrm>
              <a:off x="6754368" y="4689170"/>
              <a:ext cx="3577909" cy="1323439"/>
            </a:xfrm>
            <a:prstGeom prst="rect">
              <a:avLst/>
            </a:prstGeom>
            <a:noFill/>
          </p:spPr>
          <p:txBody>
            <a:bodyPr wrap="square" rtlCol="0">
              <a:spAutoFit/>
            </a:bodyPr>
            <a:lstStyle/>
            <a:p>
              <a:pPr lvl="0" algn="ctr"/>
              <a:r>
                <a:rPr lang="en-US" sz="2000" dirty="0">
                  <a:latin typeface="Franklin Gothic Medium" panose="020B0603020102020204" pitchFamily="34" charset="0"/>
                </a:rPr>
                <a:t>VA.gov</a:t>
              </a:r>
            </a:p>
            <a:p>
              <a:pPr lvl="0" algn="ctr"/>
              <a:r>
                <a:rPr lang="en-US" sz="2000" dirty="0">
                  <a:latin typeface="Franklin Gothic Medium" panose="020B0603020102020204" pitchFamily="34" charset="0"/>
                </a:rPr>
                <a:t>Social Security Benefits</a:t>
              </a:r>
            </a:p>
            <a:p>
              <a:pPr lvl="0" algn="ctr"/>
              <a:r>
                <a:rPr lang="en-US" sz="2000" dirty="0">
                  <a:latin typeface="Franklin Gothic Medium" panose="020B0603020102020204" pitchFamily="34" charset="0"/>
                </a:rPr>
                <a:t>Small Business Loans</a:t>
              </a:r>
            </a:p>
            <a:p>
              <a:pPr lvl="0" algn="ctr"/>
              <a:r>
                <a:rPr lang="en-US" sz="2000" dirty="0">
                  <a:latin typeface="Franklin Gothic Medium" panose="020B0603020102020204" pitchFamily="34" charset="0"/>
                </a:rPr>
                <a:t>USAJobs</a:t>
              </a:r>
            </a:p>
          </p:txBody>
        </p:sp>
        <p:sp>
          <p:nvSpPr>
            <p:cNvPr id="10" name="Rectangle 9"/>
            <p:cNvSpPr/>
            <p:nvPr/>
          </p:nvSpPr>
          <p:spPr>
            <a:xfrm>
              <a:off x="1179053" y="4045413"/>
              <a:ext cx="4372131" cy="44781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chemeClr val="tx1"/>
                  </a:solidFill>
                  <a:latin typeface="Franklin Gothic Medium" panose="020B0603020102020204" pitchFamily="34" charset="0"/>
                </a:rPr>
                <a:t>https://myaccess.dmdc.osd.mil/</a:t>
              </a:r>
              <a:endParaRPr lang="en-US" sz="2000" dirty="0">
                <a:solidFill>
                  <a:schemeClr val="tx1"/>
                </a:solidFill>
                <a:latin typeface="Franklin Gothic Medium" panose="020B0603020102020204" pitchFamily="34" charset="0"/>
              </a:endParaRPr>
            </a:p>
          </p:txBody>
        </p:sp>
        <p:sp>
          <p:nvSpPr>
            <p:cNvPr id="16" name="Rectangle 15"/>
            <p:cNvSpPr/>
            <p:nvPr/>
          </p:nvSpPr>
          <p:spPr>
            <a:xfrm>
              <a:off x="6357257" y="4044436"/>
              <a:ext cx="4372131" cy="44781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u="sng" dirty="0">
                  <a:solidFill>
                    <a:schemeClr val="tx1"/>
                  </a:solidFill>
                  <a:latin typeface="Franklin Gothic Medium" panose="020B0603020102020204" pitchFamily="34" charset="0"/>
                </a:rPr>
                <a:t>Login.gov</a:t>
              </a:r>
            </a:p>
          </p:txBody>
        </p:sp>
      </p:grpSp>
    </p:spTree>
    <p:extLst>
      <p:ext uri="{BB962C8B-B14F-4D97-AF65-F5344CB8AC3E}">
        <p14:creationId xmlns:p14="http://schemas.microsoft.com/office/powerpoint/2010/main" val="39964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Isosceles Triangle 15"/>
          <p:cNvSpPr/>
          <p:nvPr/>
        </p:nvSpPr>
        <p:spPr>
          <a:xfrm rot="5400000">
            <a:off x="4201741" y="4970367"/>
            <a:ext cx="375347" cy="312162"/>
          </a:xfrm>
          <a:prstGeom prst="triangle">
            <a:avLst>
              <a:gd name="adj" fmla="val 0"/>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13</a:t>
            </a:r>
          </a:p>
        </p:txBody>
      </p:sp>
      <p:sp>
        <p:nvSpPr>
          <p:cNvPr id="8" name="TextBox 7"/>
          <p:cNvSpPr txBox="1"/>
          <p:nvPr/>
        </p:nvSpPr>
        <p:spPr>
          <a:xfrm>
            <a:off x="4022224" y="0"/>
            <a:ext cx="7701334" cy="17851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DD Form</a:t>
            </a:r>
            <a:r>
              <a:rPr kumimoji="0" lang="en-US" sz="54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214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Certificate of Release or Discharge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from Active Duty</a:t>
            </a:r>
          </a:p>
        </p:txBody>
      </p:sp>
      <p:sp>
        <p:nvSpPr>
          <p:cNvPr id="9" name="TextBox 8"/>
          <p:cNvSpPr txBox="1"/>
          <p:nvPr/>
        </p:nvSpPr>
        <p:spPr>
          <a:xfrm>
            <a:off x="5085344" y="3296603"/>
            <a:ext cx="6929532" cy="2952301"/>
          </a:xfrm>
          <a:prstGeom prst="round2DiagRect">
            <a:avLst/>
          </a:prstGeom>
          <a:noFill/>
        </p:spPr>
        <p:txBody>
          <a:bodyPr wrap="square" anchor="ctr">
            <a:noAutofit/>
          </a:bodyPr>
          <a:lstStyle>
            <a:defPPr>
              <a:defRPr lang="en-US"/>
            </a:defPPr>
            <a:lvl1pPr algn="ctr">
              <a:defRPr sz="3200">
                <a:solidFill>
                  <a:schemeClr val="bg1"/>
                </a:solidFill>
              </a:defRPr>
            </a:lvl1pPr>
          </a:lstStyle>
          <a:p>
            <a:pPr marR="0" lvl="0" algn="l" defTabSz="914400" rtl="0" eaLnBrk="1" fontAlgn="auto" latinLnBrk="0" hangingPunct="1">
              <a:spcBef>
                <a:spcPts val="0"/>
              </a:spcBef>
              <a:spcAft>
                <a:spcPts val="0"/>
              </a:spcAft>
              <a:buClrTx/>
              <a:buSzTx/>
              <a:tabLst/>
              <a:defRPr/>
            </a:pPr>
            <a:endParaRPr lang="en-US" noProof="0" dirty="0">
              <a:solidFill>
                <a:prstClr val="white"/>
              </a:solidFill>
              <a:latin typeface="Calibri" panose="020F0502020204030204"/>
            </a:endParaRPr>
          </a:p>
          <a:p>
            <a:pPr marR="0" lvl="0" algn="l" defTabSz="914400" rtl="0" eaLnBrk="1" fontAlgn="auto" latinLnBrk="0" hangingPunct="1">
              <a:spcBef>
                <a:spcPts val="0"/>
              </a:spcBef>
              <a:spcAft>
                <a:spcPts val="0"/>
              </a:spcAft>
              <a:buClrTx/>
              <a:buSzTx/>
              <a:tabLst/>
              <a:defRPr/>
            </a:pPr>
            <a:r>
              <a:rPr lang="en-US" sz="3600" noProof="0" dirty="0">
                <a:solidFill>
                  <a:prstClr val="white"/>
                </a:solidFill>
                <a:latin typeface="Calibri" panose="020F0502020204030204"/>
              </a:rPr>
              <a:t>BEFORE TRANSITION:</a:t>
            </a:r>
          </a:p>
          <a:p>
            <a:pPr marR="0" lvl="0" algn="l" defTabSz="914400" rtl="0" eaLnBrk="1" fontAlgn="auto" latinLnBrk="0" hangingPunct="1">
              <a:spcBef>
                <a:spcPts val="0"/>
              </a:spcBef>
              <a:spcAft>
                <a:spcPts val="0"/>
              </a:spcAft>
              <a:buClrTx/>
              <a:buSzTx/>
              <a:tabLst/>
              <a:defRPr/>
            </a:pPr>
            <a:endParaRPr lang="en-US" sz="1000" noProof="0" dirty="0">
              <a:solidFill>
                <a:prstClr val="white"/>
              </a:solidFill>
              <a:latin typeface="Calibri" panose="020F0502020204030204"/>
            </a:endParaRP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US" noProof="0" dirty="0">
                <a:solidFill>
                  <a:prstClr val="white"/>
                </a:solidFill>
                <a:latin typeface="Calibri" panose="020F0502020204030204"/>
              </a:rPr>
              <a:t>Review the dates and locations of Service on your DD 214 CAREFULLY.</a:t>
            </a: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050" noProof="0" dirty="0">
              <a:solidFill>
                <a:prstClr val="white"/>
              </a:solidFill>
              <a:latin typeface="Calibri" panose="020F0502020204030204"/>
            </a:endParaRP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US" noProof="0" dirty="0">
                <a:solidFill>
                  <a:prstClr val="white"/>
                </a:solidFill>
                <a:latin typeface="Calibri" panose="020F0502020204030204"/>
              </a:rPr>
              <a:t>Have mistakes corrected.</a:t>
            </a:r>
            <a:endParaRPr kumimoji="0" lang="en-US" b="0" i="0" u="none" strike="noStrike" kern="1200" cap="none" spc="0" normalizeH="0" baseline="0" noProof="0" dirty="0">
              <a:ln>
                <a:noFill/>
              </a:ln>
              <a:solidFill>
                <a:prstClr val="white"/>
              </a:solidFill>
              <a:effectLst/>
              <a:uLnTx/>
              <a:uFillTx/>
              <a:latin typeface="Calibri" panose="020F0502020204030204"/>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8" y="223613"/>
            <a:ext cx="4233333" cy="5486400"/>
          </a:xfrm>
          <a:prstGeom prst="rect">
            <a:avLst/>
          </a:prstGeom>
          <a:effectLst>
            <a:outerShdw blurRad="50800" dist="38100" dir="2700000" algn="tl" rotWithShape="0">
              <a:prstClr val="black">
                <a:alpha val="40000"/>
              </a:prstClr>
            </a:outerShdw>
          </a:effectLst>
        </p:spPr>
      </p:pic>
      <p:sp>
        <p:nvSpPr>
          <p:cNvPr id="11" name="Rectangle 10"/>
          <p:cNvSpPr/>
          <p:nvPr/>
        </p:nvSpPr>
        <p:spPr>
          <a:xfrm>
            <a:off x="1" y="3776869"/>
            <a:ext cx="4556041" cy="116190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Safeguard your DD 214! </a:t>
            </a:r>
          </a:p>
        </p:txBody>
      </p:sp>
      <p:grpSp>
        <p:nvGrpSpPr>
          <p:cNvPr id="12" name="Group 11"/>
          <p:cNvGrpSpPr/>
          <p:nvPr/>
        </p:nvGrpSpPr>
        <p:grpSpPr>
          <a:xfrm>
            <a:off x="206269" y="3992061"/>
            <a:ext cx="731520" cy="731520"/>
            <a:chOff x="5090132" y="5075583"/>
            <a:chExt cx="1280160" cy="1280160"/>
          </a:xfrm>
        </p:grpSpPr>
        <p:sp>
          <p:nvSpPr>
            <p:cNvPr id="14" name="Oval 13"/>
            <p:cNvSpPr/>
            <p:nvPr/>
          </p:nvSpPr>
          <p:spPr>
            <a:xfrm>
              <a:off x="5090132" y="5075583"/>
              <a:ext cx="1280160" cy="1280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4214" y="5289665"/>
              <a:ext cx="851996" cy="851996"/>
            </a:xfrm>
            <a:prstGeom prst="rect">
              <a:avLst/>
            </a:prstGeom>
          </p:spPr>
        </p:pic>
      </p:grpSp>
      <p:sp>
        <p:nvSpPr>
          <p:cNvPr id="2" name="TextBox 1"/>
          <p:cNvSpPr txBox="1"/>
          <p:nvPr/>
        </p:nvSpPr>
        <p:spPr>
          <a:xfrm>
            <a:off x="4877234" y="2258506"/>
            <a:ext cx="5534977" cy="1200329"/>
          </a:xfrm>
          <a:prstGeom prst="rect">
            <a:avLst/>
          </a:prstGeom>
          <a:noFill/>
        </p:spPr>
        <p:txBody>
          <a:bodyPr wrap="none" rtlCol="0">
            <a:spAutoFit/>
          </a:bodyPr>
          <a:lstStyle/>
          <a:p>
            <a:r>
              <a:rPr lang="en-US" sz="3600" dirty="0">
                <a:solidFill>
                  <a:schemeClr val="bg1"/>
                </a:solidFill>
              </a:rPr>
              <a:t>Your DD 214 is the </a:t>
            </a:r>
            <a:r>
              <a:rPr lang="en-US" sz="3600" b="1" dirty="0">
                <a:solidFill>
                  <a:schemeClr val="accent4">
                    <a:lumMod val="40000"/>
                    <a:lumOff val="60000"/>
                  </a:schemeClr>
                </a:solidFill>
                <a:effectLst>
                  <a:outerShdw blurRad="38100" dist="38100" dir="2700000" algn="tl">
                    <a:srgbClr val="000000">
                      <a:alpha val="43137"/>
                    </a:srgbClr>
                  </a:outerShdw>
                </a:effectLst>
              </a:rPr>
              <a:t>key</a:t>
            </a:r>
            <a:r>
              <a:rPr lang="en-US" sz="3600" dirty="0">
                <a:solidFill>
                  <a:schemeClr val="bg1"/>
                </a:solidFill>
              </a:rPr>
              <a:t> to </a:t>
            </a:r>
          </a:p>
          <a:p>
            <a:r>
              <a:rPr lang="en-US" sz="3600" dirty="0">
                <a:solidFill>
                  <a:schemeClr val="bg1"/>
                </a:solidFill>
              </a:rPr>
              <a:t>unlocking all future benefits.</a:t>
            </a:r>
          </a:p>
        </p:txBody>
      </p:sp>
      <p:cxnSp>
        <p:nvCxnSpPr>
          <p:cNvPr id="5" name="Straight Connector 4">
            <a:extLst>
              <a:ext uri="{FF2B5EF4-FFF2-40B4-BE49-F238E27FC236}">
                <a16:creationId xmlns:a16="http://schemas.microsoft.com/office/drawing/2014/main" id="{D6C70F9F-D303-44DF-B299-0BD12E6162CE}"/>
              </a:ext>
            </a:extLst>
          </p:cNvPr>
          <p:cNvCxnSpPr/>
          <p:nvPr/>
        </p:nvCxnSpPr>
        <p:spPr>
          <a:xfrm>
            <a:off x="4319111" y="1785104"/>
            <a:ext cx="787288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0AE7251-9796-40FF-8C0C-5BA82ADD0F1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3208667" flipV="1">
            <a:off x="9311816" y="1800118"/>
            <a:ext cx="2710681" cy="1250202"/>
          </a:xfrm>
          <a:prstGeom prst="rect">
            <a:avLst/>
          </a:prstGeom>
          <a:effectLst>
            <a:outerShdw blurRad="266700" dist="368300" dir="720000" algn="ctr" rotWithShape="0">
              <a:srgbClr val="000000">
                <a:alpha val="43137"/>
              </a:srgbClr>
            </a:outerShdw>
          </a:effectLst>
        </p:spPr>
      </p:pic>
    </p:spTree>
    <p:extLst>
      <p:ext uri="{BB962C8B-B14F-4D97-AF65-F5344CB8AC3E}">
        <p14:creationId xmlns:p14="http://schemas.microsoft.com/office/powerpoint/2010/main" val="7462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6116" y="880059"/>
            <a:ext cx="1088033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MY transition timeline</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pic>
        <p:nvPicPr>
          <p:cNvPr id="11" name="Picture 10">
            <a:extLst>
              <a:ext uri="{FF2B5EF4-FFF2-40B4-BE49-F238E27FC236}">
                <a16:creationId xmlns:a16="http://schemas.microsoft.com/office/drawing/2014/main" id="{FD1AAA7B-879A-4CA2-9189-A9B5C2B9B20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7000"/>
                    </a14:imgEffect>
                  </a14:imgLayer>
                </a14:imgProps>
              </a:ext>
            </a:extLst>
          </a:blip>
          <a:stretch>
            <a:fillRect/>
          </a:stretch>
        </p:blipFill>
        <p:spPr>
          <a:xfrm>
            <a:off x="0" y="2303421"/>
            <a:ext cx="12192000" cy="3298817"/>
          </a:xfrm>
          <a:prstGeom prst="rect">
            <a:avLst/>
          </a:prstGeom>
          <a:gradFill>
            <a:gsLst>
              <a:gs pos="0">
                <a:schemeClr val="accent5">
                  <a:lumMod val="5000"/>
                  <a:lumOff val="95000"/>
                  <a:alpha val="0"/>
                </a:schemeClr>
              </a:gs>
              <a:gs pos="75000">
                <a:schemeClr val="accent5">
                  <a:lumMod val="45000"/>
                  <a:lumOff val="55000"/>
                </a:schemeClr>
              </a:gs>
              <a:gs pos="87000">
                <a:schemeClr val="accent5">
                  <a:lumMod val="45000"/>
                  <a:lumOff val="55000"/>
                </a:schemeClr>
              </a:gs>
              <a:gs pos="100000">
                <a:schemeClr val="accent5">
                  <a:lumMod val="30000"/>
                  <a:lumOff val="70000"/>
                </a:schemeClr>
              </a:gs>
            </a:gsLst>
            <a:lin ang="5400000" scaled="1"/>
          </a:gradFill>
        </p:spPr>
      </p:pic>
      <p:sp>
        <p:nvSpPr>
          <p:cNvPr id="5" name="Rectangle 4">
            <a:extLst>
              <a:ext uri="{FF2B5EF4-FFF2-40B4-BE49-F238E27FC236}">
                <a16:creationId xmlns:a16="http://schemas.microsoft.com/office/drawing/2014/main" id="{A5907F82-1FBC-4430-A481-6ACE561859B6}"/>
              </a:ext>
            </a:extLst>
          </p:cNvPr>
          <p:cNvSpPr/>
          <p:nvPr/>
        </p:nvSpPr>
        <p:spPr>
          <a:xfrm rot="10800000">
            <a:off x="0" y="3111518"/>
            <a:ext cx="12192000" cy="2490720"/>
          </a:xfrm>
          <a:prstGeom prst="rect">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0102961-6AA5-7347-D931-1B1A18CAC6FE}"/>
              </a:ext>
            </a:extLst>
          </p:cNvPr>
          <p:cNvSpPr txBox="1"/>
          <p:nvPr/>
        </p:nvSpPr>
        <p:spPr>
          <a:xfrm>
            <a:off x="1567094" y="5316170"/>
            <a:ext cx="69205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https://www.dodtap.mil/dodtap/rest/docs?filename=Managing_Your_Transition_Timeline.pdf</a:t>
            </a:r>
          </a:p>
        </p:txBody>
      </p:sp>
      <p:pic>
        <p:nvPicPr>
          <p:cNvPr id="6" name="Picture 5">
            <a:extLst>
              <a:ext uri="{FF2B5EF4-FFF2-40B4-BE49-F238E27FC236}">
                <a16:creationId xmlns:a16="http://schemas.microsoft.com/office/drawing/2014/main" id="{D569C1B2-868A-1C39-EC80-13BBB8F81A1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1000"/>
                    </a14:imgEffect>
                  </a14:imgLayer>
                </a14:imgProps>
              </a:ext>
            </a:extLst>
          </a:blip>
          <a:stretch>
            <a:fillRect/>
          </a:stretch>
        </p:blipFill>
        <p:spPr>
          <a:xfrm>
            <a:off x="0" y="1939771"/>
            <a:ext cx="12192000" cy="297845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pic>
      <p:sp>
        <p:nvSpPr>
          <p:cNvPr id="2" name="Rectangle 1">
            <a:extLst>
              <a:ext uri="{FF2B5EF4-FFF2-40B4-BE49-F238E27FC236}">
                <a16:creationId xmlns:a16="http://schemas.microsoft.com/office/drawing/2014/main" id="{031DE4AA-7EE2-409A-DAF2-4E846114919C}"/>
              </a:ext>
            </a:extLst>
          </p:cNvPr>
          <p:cNvSpPr/>
          <p:nvPr/>
        </p:nvSpPr>
        <p:spPr>
          <a:xfrm rot="10800000">
            <a:off x="0" y="2959355"/>
            <a:ext cx="12192000" cy="1996553"/>
          </a:xfrm>
          <a:prstGeom prst="rect">
            <a:avLst/>
          </a:prstGeom>
          <a:gradFill flip="none" rotWithShape="1">
            <a:gsLst>
              <a:gs pos="14000">
                <a:srgbClr val="203864"/>
              </a:gs>
              <a:gs pos="13375">
                <a:srgbClr val="203864"/>
              </a:gs>
              <a:gs pos="11750">
                <a:srgbClr val="203864"/>
              </a:gs>
              <a:gs pos="8500">
                <a:srgbClr val="203864"/>
              </a:gs>
              <a:gs pos="2000">
                <a:schemeClr val="accent5">
                  <a:lumMod val="50000"/>
                </a:schemeClr>
              </a:gs>
              <a:gs pos="98000">
                <a:schemeClr val="bg1">
                  <a:alpha val="53000"/>
                </a:schemeClr>
              </a:gs>
              <a:gs pos="80000">
                <a:schemeClr val="accent5">
                  <a:lumMod val="45000"/>
                  <a:lumOff val="55000"/>
                  <a:alpha val="56000"/>
                </a:schemeClr>
              </a:gs>
              <a:gs pos="9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82813C2-BC1D-CAB6-074A-FFED500BDECF}"/>
              </a:ext>
            </a:extLst>
          </p:cNvPr>
          <p:cNvPicPr>
            <a:picLocks noChangeAspect="1"/>
          </p:cNvPicPr>
          <p:nvPr/>
        </p:nvPicPr>
        <p:blipFill>
          <a:blip r:embed="rId9"/>
          <a:stretch>
            <a:fillRect/>
          </a:stretch>
        </p:blipFill>
        <p:spPr>
          <a:xfrm>
            <a:off x="8704958" y="4946063"/>
            <a:ext cx="1634876" cy="1626881"/>
          </a:xfrm>
          <a:prstGeom prst="rect">
            <a:avLst/>
          </a:prstGeom>
        </p:spPr>
      </p:pic>
      <p:sp>
        <p:nvSpPr>
          <p:cNvPr id="7" name="TextBox 6">
            <a:extLst>
              <a:ext uri="{FF2B5EF4-FFF2-40B4-BE49-F238E27FC236}">
                <a16:creationId xmlns:a16="http://schemas.microsoft.com/office/drawing/2014/main" id="{9B0BD62B-FD70-9335-6EDE-6008A88D07EC}"/>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14</a:t>
            </a:r>
          </a:p>
        </p:txBody>
      </p:sp>
    </p:spTree>
    <p:custDataLst>
      <p:tags r:id="rId1"/>
    </p:custDataLst>
    <p:extLst>
      <p:ext uri="{BB962C8B-B14F-4D97-AF65-F5344CB8AC3E}">
        <p14:creationId xmlns:p14="http://schemas.microsoft.com/office/powerpoint/2010/main" val="170910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14</a:t>
            </a:r>
          </a:p>
        </p:txBody>
      </p:sp>
      <p:grpSp>
        <p:nvGrpSpPr>
          <p:cNvPr id="14" name="Group 13"/>
          <p:cNvGrpSpPr/>
          <p:nvPr/>
        </p:nvGrpSpPr>
        <p:grpSpPr>
          <a:xfrm>
            <a:off x="4960115" y="1320056"/>
            <a:ext cx="6564466" cy="4478805"/>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1:</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823087" y="2782709"/>
            <a:ext cx="5764076" cy="2530693"/>
          </a:xfrm>
          <a:prstGeom prst="rect">
            <a:avLst/>
          </a:prstGeom>
          <a:noFill/>
        </p:spPr>
        <p:txBody>
          <a:bodyPr wrap="square">
            <a:spAutoFit/>
          </a:bodyPr>
          <a:lstStyle/>
          <a:p>
            <a:pPr marL="342900" marR="0" lvl="0" indent="-342900">
              <a:lnSpc>
                <a:spcPct val="115000"/>
              </a:lnSpc>
              <a:spcBef>
                <a:spcPts val="0"/>
              </a:spcBef>
              <a:spcAft>
                <a:spcPts val="0"/>
              </a:spcAft>
              <a:buSzPts val="1200"/>
              <a:buFont typeface="Symbol" panose="05050102010706020507" pitchFamily="18" charset="2"/>
              <a:buChar char=""/>
              <a:tabLst>
                <a:tab pos="457200" algn="l"/>
              </a:tabLst>
            </a:pPr>
            <a:r>
              <a:rPr lang="en-US" sz="2400" dirty="0">
                <a:solidFill>
                  <a:schemeClr val="bg1"/>
                </a:solidFill>
                <a:ea typeface="Calibri" panose="020F0502020204030204" pitchFamily="34" charset="0"/>
                <a:cs typeface="Calibri" panose="020F0502020204030204" pitchFamily="34" charset="0"/>
              </a:rPr>
              <a:t>Identify the TAP Courses and CRS you are required to complete and list them.</a:t>
            </a:r>
            <a:endParaRPr lang="en-US" sz="24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1"/>
                </a:solidFill>
                <a:effectLst/>
                <a:ea typeface="Calibri" panose="020F0502020204030204" pitchFamily="34" charset="0"/>
                <a:cs typeface="Calibri" panose="020F0502020204030204" pitchFamily="34" charset="0"/>
              </a:rPr>
              <a:t>Initiate your DD 2648 and ITP</a:t>
            </a:r>
            <a:r>
              <a:rPr lang="en-US" sz="2400" dirty="0">
                <a:solidFill>
                  <a:schemeClr val="bg1"/>
                </a:solidFill>
                <a:ea typeface="Calibri" panose="020F0502020204030204" pitchFamily="34" charset="0"/>
                <a:cs typeface="Calibri" panose="020F0502020204030204" pitchFamily="34" charset="0"/>
              </a:rPr>
              <a:t>.</a:t>
            </a:r>
            <a:endParaRPr lang="en-US" sz="2400" dirty="0">
              <a:solidFill>
                <a:schemeClr val="bg1"/>
              </a:solidFill>
              <a:effectLst/>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1"/>
                </a:solidFill>
                <a:effectLst/>
                <a:ea typeface="Calibri" panose="020F0502020204030204" pitchFamily="34" charset="0"/>
                <a:cs typeface="Calibri" panose="020F0502020204030204" pitchFamily="34" charset="0"/>
              </a:rPr>
              <a:t>Schedule a time to review your DD 214.</a:t>
            </a:r>
            <a:endParaRPr lang="en-US" sz="24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1"/>
                </a:solidFill>
                <a:effectLst/>
                <a:ea typeface="Calibri" panose="020F0502020204030204" pitchFamily="34" charset="0"/>
                <a:cs typeface="Calibri" panose="020F0502020204030204" pitchFamily="34" charset="0"/>
              </a:rPr>
              <a:t>Create DS Logon and Login.gov accounts.</a:t>
            </a:r>
            <a:endParaRPr lang="en-US" sz="2400" dirty="0">
              <a:solidFill>
                <a:schemeClr val="bg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chemeClr val="bg1"/>
                </a:solidFill>
                <a:effectLst/>
                <a:ea typeface="Calibri" panose="020F0502020204030204" pitchFamily="34" charset="0"/>
                <a:cs typeface="Calibri" panose="020F0502020204030204" pitchFamily="34" charset="0"/>
              </a:rPr>
              <a:t> </a:t>
            </a:r>
            <a:endParaRPr lang="en-US" sz="20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92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3351" y="619125"/>
            <a:ext cx="3920728" cy="1219202"/>
          </a:xfrm>
        </p:spPr>
        <p:txBody>
          <a:bodyPr>
            <a:norm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DISCLAIMER</a:t>
            </a:r>
          </a:p>
        </p:txBody>
      </p:sp>
      <p:sp>
        <p:nvSpPr>
          <p:cNvPr id="4" name="Content Placeholder 3"/>
          <p:cNvSpPr>
            <a:spLocks noGrp="1"/>
          </p:cNvSpPr>
          <p:nvPr>
            <p:ph idx="1"/>
          </p:nvPr>
        </p:nvSpPr>
        <p:spPr>
          <a:xfrm>
            <a:off x="770659" y="1587790"/>
            <a:ext cx="10610850" cy="3298030"/>
          </a:xfrm>
        </p:spPr>
        <p:txBody>
          <a:bodyPr>
            <a:noAutofit/>
          </a:bodyPr>
          <a:lstStyle/>
          <a:p>
            <a:pPr marL="0" indent="0">
              <a:lnSpc>
                <a:spcPct val="150000"/>
              </a:lnSpc>
              <a:buNone/>
            </a:pPr>
            <a:r>
              <a:rPr lang="en-US" sz="1900" dirty="0">
                <a:solidFill>
                  <a:schemeClr val="bg1"/>
                </a:solidFill>
              </a:rPr>
              <a:t>The information provided herein does not constitute a formal endorsement of any company, its products, or services by the U.S. Department of Defense (DoD). Specifically, the appearance or use of external hyperlinks does not constitute endorsement by the DoD of the linked websites or the information, products, or services contained therein. The DoD does not exercise any editorial control over the information you may find at these locations. While this information provides informational resource material to assist military personnel and their families in identifying or exploring resources and options, the resources provided are not exhaustive. </a:t>
            </a:r>
          </a:p>
          <a:p>
            <a:pPr marL="0" indent="0">
              <a:lnSpc>
                <a:spcPct val="150000"/>
              </a:lnSpc>
              <a:buNone/>
            </a:pPr>
            <a:r>
              <a:rPr lang="en-US" sz="1900" dirty="0">
                <a:solidFill>
                  <a:schemeClr val="bg1"/>
                </a:solidFill>
              </a:rPr>
              <a:t>All websites and URLs in this guide were active at the date of publication. However, web content is subject to change without notice. Users of this guide are advised to confirm information is current.</a:t>
            </a:r>
          </a:p>
          <a:p>
            <a:pPr marL="0" indent="0">
              <a:lnSpc>
                <a:spcPct val="150000"/>
              </a:lnSpc>
              <a:buNone/>
            </a:pPr>
            <a:endParaRPr lang="en-US" sz="2000" dirty="0">
              <a:solidFill>
                <a:schemeClr val="bg1"/>
              </a:solidFill>
            </a:endParaRPr>
          </a:p>
        </p:txBody>
      </p:sp>
      <p:sp>
        <p:nvSpPr>
          <p:cNvPr id="5" name="TextBox 4">
            <a:extLst>
              <a:ext uri="{FF2B5EF4-FFF2-40B4-BE49-F238E27FC236}">
                <a16:creationId xmlns:a16="http://schemas.microsoft.com/office/drawing/2014/main" id="{7F27023F-6D70-C253-D6E7-7D609B03A3FA}"/>
              </a:ext>
            </a:extLst>
          </p:cNvPr>
          <p:cNvSpPr txBox="1"/>
          <p:nvPr/>
        </p:nvSpPr>
        <p:spPr>
          <a:xfrm>
            <a:off x="85778" y="6368633"/>
            <a:ext cx="96437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RG, p. 3</a:t>
            </a:r>
          </a:p>
        </p:txBody>
      </p:sp>
    </p:spTree>
    <p:extLst>
      <p:ext uri="{BB962C8B-B14F-4D97-AF65-F5344CB8AC3E}">
        <p14:creationId xmlns:p14="http://schemas.microsoft.com/office/powerpoint/2010/main" val="31688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1408670"/>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744230"/>
            <a:ext cx="8553163" cy="6232475"/>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indent="-1371600">
              <a:spcAft>
                <a:spcPts val="600"/>
              </a:spcAft>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Plan for Health/Mental Care and Health Insurance</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9" name="TextBox 8">
            <a:extLst>
              <a:ext uri="{FF2B5EF4-FFF2-40B4-BE49-F238E27FC236}">
                <a16:creationId xmlns:a16="http://schemas.microsoft.com/office/drawing/2014/main" id="{B1AEC832-87E6-4AA0-81A5-C78265D421A4}"/>
              </a:ext>
            </a:extLst>
          </p:cNvPr>
          <p:cNvSpPr txBox="1"/>
          <p:nvPr/>
        </p:nvSpPr>
        <p:spPr>
          <a:xfrm>
            <a:off x="143177" y="6347866"/>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15</a:t>
            </a:r>
          </a:p>
        </p:txBody>
      </p:sp>
    </p:spTree>
    <p:extLst>
      <p:ext uri="{BB962C8B-B14F-4D97-AF65-F5344CB8AC3E}">
        <p14:creationId xmlns:p14="http://schemas.microsoft.com/office/powerpoint/2010/main" val="376567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F517CE-03FF-4EB2-99E1-EC447FEEB39A}"/>
              </a:ext>
            </a:extLst>
          </p:cNvPr>
          <p:cNvPicPr>
            <a:picLocks noChangeAspect="1"/>
          </p:cNvPicPr>
          <p:nvPr/>
        </p:nvPicPr>
        <p:blipFill>
          <a:blip r:embed="rId4"/>
          <a:stretch>
            <a:fillRect/>
          </a:stretch>
        </p:blipFill>
        <p:spPr>
          <a:xfrm>
            <a:off x="1" y="0"/>
            <a:ext cx="4414344" cy="6858000"/>
          </a:xfrm>
          <a:prstGeom prst="rect">
            <a:avLst/>
          </a:prstGeom>
        </p:spPr>
      </p:pic>
      <p:sp>
        <p:nvSpPr>
          <p:cNvPr id="3" name="Rectangle 2">
            <a:extLst>
              <a:ext uri="{FF2B5EF4-FFF2-40B4-BE49-F238E27FC236}">
                <a16:creationId xmlns:a16="http://schemas.microsoft.com/office/drawing/2014/main" id="{77D3A37E-F6EC-4D15-884B-DAB28E6539D8}"/>
              </a:ext>
            </a:extLst>
          </p:cNvPr>
          <p:cNvSpPr/>
          <p:nvPr/>
        </p:nvSpPr>
        <p:spPr>
          <a:xfrm>
            <a:off x="0" y="0"/>
            <a:ext cx="4414344" cy="6858000"/>
          </a:xfrm>
          <a:prstGeom prst="rect">
            <a:avLst/>
          </a:prstGeom>
          <a:solidFill>
            <a:srgbClr val="15355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0A4BB04-B954-47CC-B2BB-E002CE764FF9}"/>
              </a:ext>
            </a:extLst>
          </p:cNvPr>
          <p:cNvGrpSpPr/>
          <p:nvPr/>
        </p:nvGrpSpPr>
        <p:grpSpPr>
          <a:xfrm>
            <a:off x="0" y="388015"/>
            <a:ext cx="872148" cy="418921"/>
            <a:chOff x="365760" y="4664206"/>
            <a:chExt cx="872148" cy="418921"/>
          </a:xfrm>
        </p:grpSpPr>
        <p:cxnSp>
          <p:nvCxnSpPr>
            <p:cNvPr id="5" name="Straight Connector 4">
              <a:extLst>
                <a:ext uri="{FF2B5EF4-FFF2-40B4-BE49-F238E27FC236}">
                  <a16:creationId xmlns:a16="http://schemas.microsoft.com/office/drawing/2014/main" id="{652B2BA9-40D9-415C-8C5D-743EFDE3B6D7}"/>
                </a:ext>
              </a:extLst>
            </p:cNvPr>
            <p:cNvCxnSpPr>
              <a:cxnSpLocks/>
            </p:cNvCxnSpPr>
            <p:nvPr/>
          </p:nvCxnSpPr>
          <p:spPr>
            <a:xfrm>
              <a:off x="365760" y="4873665"/>
              <a:ext cx="565867" cy="2"/>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807DD49-F60D-41B8-BE01-1777AF27E5C0}"/>
                </a:ext>
              </a:extLst>
            </p:cNvPr>
            <p:cNvSpPr/>
            <p:nvPr/>
          </p:nvSpPr>
          <p:spPr>
            <a:xfrm>
              <a:off x="794328" y="4664206"/>
              <a:ext cx="443580" cy="41892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6C45CA4-BF33-4611-9B8E-F2B62F224860}"/>
              </a:ext>
            </a:extLst>
          </p:cNvPr>
          <p:cNvSpPr txBox="1"/>
          <p:nvPr/>
        </p:nvSpPr>
        <p:spPr>
          <a:xfrm>
            <a:off x="28884" y="6353538"/>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15</a:t>
            </a:r>
          </a:p>
        </p:txBody>
      </p:sp>
      <p:sp>
        <p:nvSpPr>
          <p:cNvPr id="8" name="TextBox 7">
            <a:extLst>
              <a:ext uri="{FF2B5EF4-FFF2-40B4-BE49-F238E27FC236}">
                <a16:creationId xmlns:a16="http://schemas.microsoft.com/office/drawing/2014/main" id="{14388326-555E-4A4D-B15E-C3CBE43AA6AE}"/>
              </a:ext>
            </a:extLst>
          </p:cNvPr>
          <p:cNvSpPr txBox="1"/>
          <p:nvPr/>
        </p:nvSpPr>
        <p:spPr>
          <a:xfrm>
            <a:off x="903186" y="184649"/>
            <a:ext cx="5301672"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YOUR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TRANSITION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TEAM</a:t>
            </a:r>
          </a:p>
        </p:txBody>
      </p:sp>
      <p:sp>
        <p:nvSpPr>
          <p:cNvPr id="9" name="TextBox 8">
            <a:extLst>
              <a:ext uri="{FF2B5EF4-FFF2-40B4-BE49-F238E27FC236}">
                <a16:creationId xmlns:a16="http://schemas.microsoft.com/office/drawing/2014/main" id="{234F27A2-6B46-4483-A329-B72318039F49}"/>
              </a:ext>
            </a:extLst>
          </p:cNvPr>
          <p:cNvSpPr txBox="1"/>
          <p:nvPr/>
        </p:nvSpPr>
        <p:spPr>
          <a:xfrm>
            <a:off x="5317529" y="835246"/>
            <a:ext cx="65336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&amp; Family Support Staff </a:t>
            </a:r>
          </a:p>
        </p:txBody>
      </p:sp>
      <p:sp>
        <p:nvSpPr>
          <p:cNvPr id="10" name="Rectangle 9">
            <a:extLst>
              <a:ext uri="{FF2B5EF4-FFF2-40B4-BE49-F238E27FC236}">
                <a16:creationId xmlns:a16="http://schemas.microsoft.com/office/drawing/2014/main" id="{E52E4BF6-F2C0-4B1B-9DCF-8349362B1B80}"/>
              </a:ext>
            </a:extLst>
          </p:cNvPr>
          <p:cNvSpPr/>
          <p:nvPr/>
        </p:nvSpPr>
        <p:spPr>
          <a:xfrm>
            <a:off x="5291724" y="1486298"/>
            <a:ext cx="646584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Service Transition or TAP Office</a:t>
            </a:r>
          </a:p>
        </p:txBody>
      </p:sp>
      <p:sp>
        <p:nvSpPr>
          <p:cNvPr id="11" name="Rectangle 10">
            <a:extLst>
              <a:ext uri="{FF2B5EF4-FFF2-40B4-BE49-F238E27FC236}">
                <a16:creationId xmlns:a16="http://schemas.microsoft.com/office/drawing/2014/main" id="{E2E67ECF-6D47-4822-BDFC-E4CA768B1FF2}"/>
              </a:ext>
            </a:extLst>
          </p:cNvPr>
          <p:cNvSpPr/>
          <p:nvPr/>
        </p:nvSpPr>
        <p:spPr>
          <a:xfrm>
            <a:off x="5327640" y="2834510"/>
            <a:ext cx="6612112"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Chaplains, Health Professionals, Education Office</a:t>
            </a:r>
          </a:p>
        </p:txBody>
      </p:sp>
      <p:sp>
        <p:nvSpPr>
          <p:cNvPr id="12" name="Rectangle 11">
            <a:extLst>
              <a:ext uri="{FF2B5EF4-FFF2-40B4-BE49-F238E27FC236}">
                <a16:creationId xmlns:a16="http://schemas.microsoft.com/office/drawing/2014/main" id="{D93F1E82-43D2-41E8-AC1F-F69C6C52264C}"/>
              </a:ext>
            </a:extLst>
          </p:cNvPr>
          <p:cNvSpPr/>
          <p:nvPr/>
        </p:nvSpPr>
        <p:spPr>
          <a:xfrm>
            <a:off x="5317527" y="4233372"/>
            <a:ext cx="377757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American Job Centers - DOL </a:t>
            </a:r>
          </a:p>
        </p:txBody>
      </p:sp>
      <p:sp>
        <p:nvSpPr>
          <p:cNvPr id="13" name="TextBox 12">
            <a:extLst>
              <a:ext uri="{FF2B5EF4-FFF2-40B4-BE49-F238E27FC236}">
                <a16:creationId xmlns:a16="http://schemas.microsoft.com/office/drawing/2014/main" id="{3D5808E7-3264-4891-AB95-1DCF50EDF51A}"/>
              </a:ext>
            </a:extLst>
          </p:cNvPr>
          <p:cNvSpPr txBox="1"/>
          <p:nvPr/>
        </p:nvSpPr>
        <p:spPr>
          <a:xfrm>
            <a:off x="5317527" y="2143468"/>
            <a:ext cx="41887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 Benefits Advisor</a:t>
            </a:r>
          </a:p>
        </p:txBody>
      </p:sp>
      <p:sp>
        <p:nvSpPr>
          <p:cNvPr id="14" name="Rectangle 13">
            <a:extLst>
              <a:ext uri="{FF2B5EF4-FFF2-40B4-BE49-F238E27FC236}">
                <a16:creationId xmlns:a16="http://schemas.microsoft.com/office/drawing/2014/main" id="{8F3608FC-6D48-4DBD-894E-1AD49299AC9F}"/>
              </a:ext>
            </a:extLst>
          </p:cNvPr>
          <p:cNvSpPr/>
          <p:nvPr/>
        </p:nvSpPr>
        <p:spPr>
          <a:xfrm>
            <a:off x="5338064" y="5391522"/>
            <a:ext cx="350967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OneSource - DoD </a:t>
            </a:r>
          </a:p>
        </p:txBody>
      </p:sp>
      <p:sp>
        <p:nvSpPr>
          <p:cNvPr id="15" name="Rectangle 14">
            <a:extLst>
              <a:ext uri="{FF2B5EF4-FFF2-40B4-BE49-F238E27FC236}">
                <a16:creationId xmlns:a16="http://schemas.microsoft.com/office/drawing/2014/main" id="{D6C70B9A-17FD-4A5D-B814-AEE60F6E050D}"/>
              </a:ext>
            </a:extLst>
          </p:cNvPr>
          <p:cNvSpPr/>
          <p:nvPr/>
        </p:nvSpPr>
        <p:spPr>
          <a:xfrm>
            <a:off x="5338064" y="6012158"/>
            <a:ext cx="581146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and</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Veteran Service Organizations</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5724F969-A2DE-4E36-921B-AB67124D99FA}"/>
              </a:ext>
            </a:extLst>
          </p:cNvPr>
          <p:cNvSpPr txBox="1"/>
          <p:nvPr/>
        </p:nvSpPr>
        <p:spPr>
          <a:xfrm>
            <a:off x="6328109" y="47338"/>
            <a:ext cx="3444789" cy="523220"/>
          </a:xfrm>
          <a:prstGeom prst="rect">
            <a:avLst/>
          </a:prstGeom>
          <a:solidFill>
            <a:srgbClr val="00B0F0"/>
          </a:solidFill>
          <a:ln>
            <a:no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a typeface="+mn-ea"/>
                <a:cs typeface="+mn-cs"/>
              </a:rPr>
              <a:t>Installation Resources</a:t>
            </a:r>
          </a:p>
        </p:txBody>
      </p:sp>
      <p:sp>
        <p:nvSpPr>
          <p:cNvPr id="17" name="TextBox 16">
            <a:extLst>
              <a:ext uri="{FF2B5EF4-FFF2-40B4-BE49-F238E27FC236}">
                <a16:creationId xmlns:a16="http://schemas.microsoft.com/office/drawing/2014/main" id="{3435654A-2C67-4554-908B-4381BDB3F537}"/>
              </a:ext>
            </a:extLst>
          </p:cNvPr>
          <p:cNvSpPr txBox="1"/>
          <p:nvPr/>
        </p:nvSpPr>
        <p:spPr>
          <a:xfrm>
            <a:off x="6041973" y="3609956"/>
            <a:ext cx="4017062" cy="523220"/>
          </a:xfrm>
          <a:prstGeom prst="rect">
            <a:avLst/>
          </a:prstGeom>
          <a:solidFill>
            <a:srgbClr val="00B0F0"/>
          </a:solidFill>
          <a:ln>
            <a:no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a typeface="+mn-ea"/>
                <a:cs typeface="+mn-cs"/>
              </a:rPr>
              <a:t>Off-installation Resources</a:t>
            </a:r>
          </a:p>
        </p:txBody>
      </p:sp>
      <p:grpSp>
        <p:nvGrpSpPr>
          <p:cNvPr id="18" name="Group 17">
            <a:extLst>
              <a:ext uri="{FF2B5EF4-FFF2-40B4-BE49-F238E27FC236}">
                <a16:creationId xmlns:a16="http://schemas.microsoft.com/office/drawing/2014/main" id="{D3586020-506D-4E5D-B54D-A9C15284A958}"/>
              </a:ext>
            </a:extLst>
          </p:cNvPr>
          <p:cNvGrpSpPr/>
          <p:nvPr/>
        </p:nvGrpSpPr>
        <p:grpSpPr>
          <a:xfrm>
            <a:off x="4414344" y="947417"/>
            <a:ext cx="743508" cy="254187"/>
            <a:chOff x="1594022" y="1248032"/>
            <a:chExt cx="1717588" cy="494271"/>
          </a:xfrm>
        </p:grpSpPr>
        <p:cxnSp>
          <p:nvCxnSpPr>
            <p:cNvPr id="19" name="Straight Connector 18">
              <a:extLst>
                <a:ext uri="{FF2B5EF4-FFF2-40B4-BE49-F238E27FC236}">
                  <a16:creationId xmlns:a16="http://schemas.microsoft.com/office/drawing/2014/main" id="{6942618D-C4F9-4473-9836-F73D48170ED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961601F-03E2-4FF2-AFCA-E95DC61C3176}"/>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A5ABB509-25F1-4991-9BCD-CA984DD995B8}"/>
              </a:ext>
            </a:extLst>
          </p:cNvPr>
          <p:cNvGrpSpPr/>
          <p:nvPr/>
        </p:nvGrpSpPr>
        <p:grpSpPr>
          <a:xfrm>
            <a:off x="4414344" y="1590036"/>
            <a:ext cx="743508" cy="254187"/>
            <a:chOff x="1594022" y="1248032"/>
            <a:chExt cx="1717588" cy="494271"/>
          </a:xfrm>
        </p:grpSpPr>
        <p:cxnSp>
          <p:nvCxnSpPr>
            <p:cNvPr id="22" name="Straight Connector 21">
              <a:extLst>
                <a:ext uri="{FF2B5EF4-FFF2-40B4-BE49-F238E27FC236}">
                  <a16:creationId xmlns:a16="http://schemas.microsoft.com/office/drawing/2014/main" id="{1FA6A105-DCEB-431E-887F-1C60BEA4865F}"/>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F6CED3C-FA0A-4A53-830D-75350BD43843}"/>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1C66A94A-4FFD-4B07-94D6-2883191D608D}"/>
              </a:ext>
            </a:extLst>
          </p:cNvPr>
          <p:cNvGrpSpPr/>
          <p:nvPr/>
        </p:nvGrpSpPr>
        <p:grpSpPr>
          <a:xfrm>
            <a:off x="4440033" y="2245563"/>
            <a:ext cx="743508" cy="254187"/>
            <a:chOff x="1594022" y="1248032"/>
            <a:chExt cx="1717588" cy="494271"/>
          </a:xfrm>
        </p:grpSpPr>
        <p:cxnSp>
          <p:nvCxnSpPr>
            <p:cNvPr id="25" name="Straight Connector 24">
              <a:extLst>
                <a:ext uri="{FF2B5EF4-FFF2-40B4-BE49-F238E27FC236}">
                  <a16:creationId xmlns:a16="http://schemas.microsoft.com/office/drawing/2014/main" id="{1FF4B371-1A16-4A8E-A58E-0B48FAF7E6C0}"/>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6FDB34C-55B1-4821-965D-0B85AE90201A}"/>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522AD4DF-5BFC-4CEB-B178-02099A4D0F26}"/>
              </a:ext>
            </a:extLst>
          </p:cNvPr>
          <p:cNvGrpSpPr/>
          <p:nvPr/>
        </p:nvGrpSpPr>
        <p:grpSpPr>
          <a:xfrm>
            <a:off x="4450896" y="2970696"/>
            <a:ext cx="743508" cy="254187"/>
            <a:chOff x="1594022" y="1248032"/>
            <a:chExt cx="1717588" cy="494271"/>
          </a:xfrm>
        </p:grpSpPr>
        <p:cxnSp>
          <p:nvCxnSpPr>
            <p:cNvPr id="28" name="Straight Connector 27">
              <a:extLst>
                <a:ext uri="{FF2B5EF4-FFF2-40B4-BE49-F238E27FC236}">
                  <a16:creationId xmlns:a16="http://schemas.microsoft.com/office/drawing/2014/main" id="{B078118F-2CDD-4B39-BE3E-3059C4613632}"/>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8504EAC-DDB5-42F1-8D7E-4086D30A652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FC590AE-9A68-4873-B8D5-94FA2A61E2FC}"/>
              </a:ext>
            </a:extLst>
          </p:cNvPr>
          <p:cNvGrpSpPr/>
          <p:nvPr/>
        </p:nvGrpSpPr>
        <p:grpSpPr>
          <a:xfrm>
            <a:off x="4416644" y="4339378"/>
            <a:ext cx="743508" cy="254187"/>
            <a:chOff x="1594022" y="1248032"/>
            <a:chExt cx="1717588" cy="494271"/>
          </a:xfrm>
        </p:grpSpPr>
        <p:cxnSp>
          <p:nvCxnSpPr>
            <p:cNvPr id="31" name="Straight Connector 30">
              <a:extLst>
                <a:ext uri="{FF2B5EF4-FFF2-40B4-BE49-F238E27FC236}">
                  <a16:creationId xmlns:a16="http://schemas.microsoft.com/office/drawing/2014/main" id="{C3115B0E-F8B4-4DA2-99A3-07AF8A4C8741}"/>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8954E47-2B75-494F-8FC6-B5FF0C553300}"/>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F73FF558-553B-4E74-8BB2-B3CD4AEB7486}"/>
              </a:ext>
            </a:extLst>
          </p:cNvPr>
          <p:cNvGrpSpPr/>
          <p:nvPr/>
        </p:nvGrpSpPr>
        <p:grpSpPr>
          <a:xfrm>
            <a:off x="4438221" y="4937418"/>
            <a:ext cx="743508" cy="254187"/>
            <a:chOff x="1594022" y="1248032"/>
            <a:chExt cx="1717588" cy="494271"/>
          </a:xfrm>
        </p:grpSpPr>
        <p:cxnSp>
          <p:nvCxnSpPr>
            <p:cNvPr id="34" name="Straight Connector 33">
              <a:extLst>
                <a:ext uri="{FF2B5EF4-FFF2-40B4-BE49-F238E27FC236}">
                  <a16:creationId xmlns:a16="http://schemas.microsoft.com/office/drawing/2014/main" id="{46ABBDAA-6E9D-433C-92B4-26B0C3FDB8F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34D5D8E-77D6-49B8-B837-83212BD89CF2}"/>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29D8E9C6-880E-4FB0-B358-F0013726D2AA}"/>
              </a:ext>
            </a:extLst>
          </p:cNvPr>
          <p:cNvGrpSpPr/>
          <p:nvPr/>
        </p:nvGrpSpPr>
        <p:grpSpPr>
          <a:xfrm>
            <a:off x="4436915" y="5561812"/>
            <a:ext cx="743508" cy="254187"/>
            <a:chOff x="1594022" y="1248032"/>
            <a:chExt cx="1717588" cy="494271"/>
          </a:xfrm>
        </p:grpSpPr>
        <p:cxnSp>
          <p:nvCxnSpPr>
            <p:cNvPr id="37" name="Straight Connector 36">
              <a:extLst>
                <a:ext uri="{FF2B5EF4-FFF2-40B4-BE49-F238E27FC236}">
                  <a16:creationId xmlns:a16="http://schemas.microsoft.com/office/drawing/2014/main" id="{687EB880-F8FD-43D6-A0A3-4C316F712F2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7BD64C8-3B35-4FC0-9B0D-29089A4685F2}"/>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1" name="Straight Connector 40">
            <a:extLst>
              <a:ext uri="{FF2B5EF4-FFF2-40B4-BE49-F238E27FC236}">
                <a16:creationId xmlns:a16="http://schemas.microsoft.com/office/drawing/2014/main" id="{E4AC872C-BEA5-4A54-B57A-D200DFBB17C7}"/>
              </a:ext>
            </a:extLst>
          </p:cNvPr>
          <p:cNvCxnSpPr/>
          <p:nvPr/>
        </p:nvCxnSpPr>
        <p:spPr>
          <a:xfrm flipH="1">
            <a:off x="4414344" y="0"/>
            <a:ext cx="12736" cy="6858000"/>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022D4EA-889C-42A5-947B-C83D97A0B565}"/>
              </a:ext>
            </a:extLst>
          </p:cNvPr>
          <p:cNvSpPr txBox="1"/>
          <p:nvPr/>
        </p:nvSpPr>
        <p:spPr>
          <a:xfrm>
            <a:off x="5348177" y="4794179"/>
            <a:ext cx="278150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Vet Centers - VA</a:t>
            </a:r>
          </a:p>
        </p:txBody>
      </p:sp>
      <p:grpSp>
        <p:nvGrpSpPr>
          <p:cNvPr id="45" name="Group 44">
            <a:extLst>
              <a:ext uri="{FF2B5EF4-FFF2-40B4-BE49-F238E27FC236}">
                <a16:creationId xmlns:a16="http://schemas.microsoft.com/office/drawing/2014/main" id="{1B949FB8-0E89-4E3A-9C84-E6238AEF44E8}"/>
              </a:ext>
            </a:extLst>
          </p:cNvPr>
          <p:cNvGrpSpPr/>
          <p:nvPr/>
        </p:nvGrpSpPr>
        <p:grpSpPr>
          <a:xfrm>
            <a:off x="4441249" y="6099351"/>
            <a:ext cx="743508" cy="254187"/>
            <a:chOff x="1594022" y="1248032"/>
            <a:chExt cx="1717588" cy="494271"/>
          </a:xfrm>
        </p:grpSpPr>
        <p:cxnSp>
          <p:nvCxnSpPr>
            <p:cNvPr id="46" name="Straight Connector 45">
              <a:extLst>
                <a:ext uri="{FF2B5EF4-FFF2-40B4-BE49-F238E27FC236}">
                  <a16:creationId xmlns:a16="http://schemas.microsoft.com/office/drawing/2014/main" id="{14E71662-355F-4F7C-8159-33D6ED7B5768}"/>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7E32AC6-FA87-4C1A-94C7-DB6CE8E5C483}"/>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8" name="Straight Connector 47">
            <a:extLst>
              <a:ext uri="{FF2B5EF4-FFF2-40B4-BE49-F238E27FC236}">
                <a16:creationId xmlns:a16="http://schemas.microsoft.com/office/drawing/2014/main" id="{09F43F31-61C2-40A0-B8B0-635EFE2DE57B}"/>
              </a:ext>
            </a:extLst>
          </p:cNvPr>
          <p:cNvCxnSpPr>
            <a:cxnSpLocks/>
          </p:cNvCxnSpPr>
          <p:nvPr/>
        </p:nvCxnSpPr>
        <p:spPr>
          <a:xfrm flipV="1">
            <a:off x="4414344" y="3608979"/>
            <a:ext cx="7777656" cy="6183"/>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DB02B1-2753-4401-80DD-77D983E6B82B}"/>
              </a:ext>
            </a:extLst>
          </p:cNvPr>
          <p:cNvCxnSpPr>
            <a:cxnSpLocks/>
          </p:cNvCxnSpPr>
          <p:nvPr/>
        </p:nvCxnSpPr>
        <p:spPr>
          <a:xfrm flipV="1">
            <a:off x="4427080" y="12344"/>
            <a:ext cx="7764919" cy="15903"/>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433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587CD0-36FC-73E8-9544-F42D0A8D6321}"/>
              </a:ext>
            </a:extLst>
          </p:cNvPr>
          <p:cNvPicPr>
            <a:picLocks noChangeAspect="1"/>
          </p:cNvPicPr>
          <p:nvPr/>
        </p:nvPicPr>
        <p:blipFill>
          <a:blip r:embed="rId4">
            <a:duotone>
              <a:prstClr val="black"/>
              <a:schemeClr val="accent5">
                <a:tint val="45000"/>
                <a:satMod val="400000"/>
              </a:schemeClr>
            </a:duotone>
          </a:blip>
          <a:stretch>
            <a:fillRect/>
          </a:stretch>
        </p:blipFill>
        <p:spPr>
          <a:xfrm>
            <a:off x="2089779" y="-10903"/>
            <a:ext cx="10102221" cy="3779335"/>
          </a:xfrm>
          <a:prstGeom prst="rect">
            <a:avLst/>
          </a:prstGeom>
        </p:spPr>
      </p:pic>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5"/>
          <a:stretch>
            <a:fillRect/>
          </a:stretch>
        </p:blipFill>
        <p:spPr>
          <a:xfrm rot="10800000">
            <a:off x="-38357" y="-10903"/>
            <a:ext cx="2075935" cy="6868903"/>
          </a:xfrm>
          <a:prstGeom prst="rect">
            <a:avLst/>
          </a:prstGeom>
        </p:spPr>
      </p:pic>
      <p:sp>
        <p:nvSpPr>
          <p:cNvPr id="12" name="TextBox 11"/>
          <p:cNvSpPr txBox="1"/>
          <p:nvPr/>
        </p:nvSpPr>
        <p:spPr>
          <a:xfrm>
            <a:off x="3145532" y="682368"/>
            <a:ext cx="799071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INTERAGENCY PARTNERS</a:t>
            </a:r>
          </a:p>
        </p:txBody>
      </p:sp>
      <p:sp>
        <p:nvSpPr>
          <p:cNvPr id="13" name="Slide Number Placeholder 3">
            <a:extLst>
              <a:ext uri="{FF2B5EF4-FFF2-40B4-BE49-F238E27FC236}">
                <a16:creationId xmlns:a16="http://schemas.microsoft.com/office/drawing/2014/main" id="{1BD30699-11A3-4E8A-9884-6C214BCADA24}"/>
              </a:ext>
            </a:extLst>
          </p:cNvPr>
          <p:cNvSpPr txBox="1">
            <a:spLocks/>
          </p:cNvSpPr>
          <p:nvPr/>
        </p:nvSpPr>
        <p:spPr>
          <a:xfrm>
            <a:off x="9287933" y="631113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C1ECC76-26E2-4091-9D2F-B27E793EC8D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17</a:t>
            </a:r>
          </a:p>
        </p:txBody>
      </p:sp>
      <p:graphicFrame>
        <p:nvGraphicFramePr>
          <p:cNvPr id="24" name="Table 8">
            <a:extLst>
              <a:ext uri="{FF2B5EF4-FFF2-40B4-BE49-F238E27FC236}">
                <a16:creationId xmlns:a16="http://schemas.microsoft.com/office/drawing/2014/main" id="{BBB29FBD-5C64-8F7B-4A1E-460F58107775}"/>
              </a:ext>
            </a:extLst>
          </p:cNvPr>
          <p:cNvGraphicFramePr>
            <a:graphicFrameLocks noGrp="1"/>
          </p:cNvGraphicFramePr>
          <p:nvPr/>
        </p:nvGraphicFramePr>
        <p:xfrm>
          <a:off x="3919392" y="2360662"/>
          <a:ext cx="7653751" cy="4118887"/>
        </p:xfrm>
        <a:graphic>
          <a:graphicData uri="http://schemas.openxmlformats.org/drawingml/2006/table">
            <a:tbl>
              <a:tblPr firstRow="1" bandRow="1">
                <a:effectLst>
                  <a:outerShdw blurRad="241300" dist="381000" dir="18900000" algn="bl" rotWithShape="0">
                    <a:prstClr val="black">
                      <a:alpha val="40000"/>
                    </a:prstClr>
                  </a:outerShdw>
                </a:effectLst>
                <a:tableStyleId>{5C22544A-7EE6-4342-B048-85BDC9FD1C3A}</a:tableStyleId>
              </a:tblPr>
              <a:tblGrid>
                <a:gridCol w="7653751">
                  <a:extLst>
                    <a:ext uri="{9D8B030D-6E8A-4147-A177-3AD203B41FA5}">
                      <a16:colId xmlns:a16="http://schemas.microsoft.com/office/drawing/2014/main" val="699808600"/>
                    </a:ext>
                  </a:extLst>
                </a:gridCol>
              </a:tblGrid>
              <a:tr h="1054252">
                <a:tc>
                  <a:txBody>
                    <a:bodyPr/>
                    <a:lstStyle/>
                    <a:p>
                      <a:r>
                        <a:rPr lang="en-US" sz="2800" b="1" dirty="0">
                          <a:solidFill>
                            <a:schemeClr val="tx1"/>
                          </a:solidFill>
                          <a:latin typeface="+mn-lt"/>
                        </a:rPr>
                        <a:t>DoD TAP</a:t>
                      </a:r>
                    </a:p>
                  </a:txBody>
                  <a:tcPr marL="274320" marR="274320" marT="274320" marB="274320">
                    <a:solidFill>
                      <a:schemeClr val="accent5">
                        <a:lumMod val="40000"/>
                        <a:lumOff val="60000"/>
                      </a:schemeClr>
                    </a:solidFill>
                  </a:tcPr>
                </a:tc>
                <a:extLst>
                  <a:ext uri="{0D108BD9-81ED-4DB2-BD59-A6C34878D82A}">
                    <a16:rowId xmlns:a16="http://schemas.microsoft.com/office/drawing/2014/main" val="677159695"/>
                  </a:ext>
                </a:extLst>
              </a:tr>
              <a:tr h="1021545">
                <a:tc>
                  <a:txBody>
                    <a:bodyPr/>
                    <a:lstStyle/>
                    <a:p>
                      <a:r>
                        <a:rPr lang="en-US" sz="2800" b="1" dirty="0">
                          <a:latin typeface="+mn-lt"/>
                        </a:rPr>
                        <a:t>DOL VETS</a:t>
                      </a:r>
                    </a:p>
                  </a:txBody>
                  <a:tcPr marL="274320" marR="274320" marT="274320" marB="274320"/>
                </a:tc>
                <a:extLst>
                  <a:ext uri="{0D108BD9-81ED-4DB2-BD59-A6C34878D82A}">
                    <a16:rowId xmlns:a16="http://schemas.microsoft.com/office/drawing/2014/main" val="3934169021"/>
                  </a:ext>
                </a:extLst>
              </a:tr>
              <a:tr h="1021545">
                <a:tc>
                  <a:txBody>
                    <a:bodyPr/>
                    <a:lstStyle/>
                    <a:p>
                      <a:r>
                        <a:rPr lang="en-US" sz="2800" b="1" dirty="0">
                          <a:latin typeface="+mn-lt"/>
                        </a:rPr>
                        <a:t>VA Veterans Resources</a:t>
                      </a:r>
                    </a:p>
                  </a:txBody>
                  <a:tcPr marL="274320" marR="274320" marT="274320" marB="274320">
                    <a:solidFill>
                      <a:schemeClr val="accent5">
                        <a:lumMod val="40000"/>
                        <a:lumOff val="60000"/>
                      </a:schemeClr>
                    </a:solidFill>
                  </a:tcPr>
                </a:tc>
                <a:extLst>
                  <a:ext uri="{0D108BD9-81ED-4DB2-BD59-A6C34878D82A}">
                    <a16:rowId xmlns:a16="http://schemas.microsoft.com/office/drawing/2014/main" val="3640713779"/>
                  </a:ext>
                </a:extLst>
              </a:tr>
              <a:tr h="1021545">
                <a:tc>
                  <a:txBody>
                    <a:bodyPr/>
                    <a:lstStyle/>
                    <a:p>
                      <a:r>
                        <a:rPr lang="en-US" sz="2800" b="1" dirty="0">
                          <a:latin typeface="+mn-lt"/>
                        </a:rPr>
                        <a:t>SBA Office of Veteran Business Development</a:t>
                      </a:r>
                    </a:p>
                  </a:txBody>
                  <a:tcPr marL="274320" marR="274320" marT="274320" marB="274320"/>
                </a:tc>
                <a:extLst>
                  <a:ext uri="{0D108BD9-81ED-4DB2-BD59-A6C34878D82A}">
                    <a16:rowId xmlns:a16="http://schemas.microsoft.com/office/drawing/2014/main" val="1144952401"/>
                  </a:ext>
                </a:extLst>
              </a:tr>
            </a:tbl>
          </a:graphicData>
        </a:graphic>
      </p:graphicFrame>
      <p:pic>
        <p:nvPicPr>
          <p:cNvPr id="25" name="Picture 24" descr="Department of labor logo">
            <a:extLst>
              <a:ext uri="{FF2B5EF4-FFF2-40B4-BE49-F238E27FC236}">
                <a16:creationId xmlns:a16="http://schemas.microsoft.com/office/drawing/2014/main" id="{56E78EA6-3290-42E8-E62D-4AB883DB74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9218" y="3482035"/>
            <a:ext cx="890144" cy="890144"/>
          </a:xfrm>
          <a:prstGeom prst="rect">
            <a:avLst/>
          </a:prstGeom>
          <a:noFill/>
          <a:ln>
            <a:noFill/>
          </a:ln>
        </p:spPr>
      </p:pic>
      <p:pic>
        <p:nvPicPr>
          <p:cNvPr id="26" name="Picture 25" descr="Department of Veterans Affairs logo">
            <a:extLst>
              <a:ext uri="{FF2B5EF4-FFF2-40B4-BE49-F238E27FC236}">
                <a16:creationId xmlns:a16="http://schemas.microsoft.com/office/drawing/2014/main" id="{E1F97854-FAAE-212F-511B-C4292C13A1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30580" y="4500049"/>
            <a:ext cx="907686" cy="907686"/>
          </a:xfrm>
          <a:prstGeom prst="rect">
            <a:avLst/>
          </a:prstGeom>
          <a:noFill/>
          <a:ln>
            <a:noFill/>
          </a:ln>
        </p:spPr>
      </p:pic>
      <p:pic>
        <p:nvPicPr>
          <p:cNvPr id="27" name="Picture 26" descr="Small Business Administration logo">
            <a:extLst>
              <a:ext uri="{FF2B5EF4-FFF2-40B4-BE49-F238E27FC236}">
                <a16:creationId xmlns:a16="http://schemas.microsoft.com/office/drawing/2014/main" id="{8841712A-6BA5-75FE-C870-180A16E2DF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31707" y="5519190"/>
            <a:ext cx="906559" cy="906559"/>
          </a:xfrm>
          <a:prstGeom prst="rect">
            <a:avLst/>
          </a:prstGeom>
          <a:noFill/>
          <a:ln>
            <a:noFill/>
          </a:ln>
        </p:spPr>
      </p:pic>
      <p:pic>
        <p:nvPicPr>
          <p:cNvPr id="28" name="Picture 2" descr="See the source image">
            <a:extLst>
              <a:ext uri="{FF2B5EF4-FFF2-40B4-BE49-F238E27FC236}">
                <a16:creationId xmlns:a16="http://schemas.microsoft.com/office/drawing/2014/main" id="{D555710B-99D9-6BF3-95E8-5B5FBB1125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1707" y="2415383"/>
            <a:ext cx="937655" cy="937655"/>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p:cNvCxnSpPr/>
          <p:nvPr/>
        </p:nvCxnSpPr>
        <p:spPr>
          <a:xfrm>
            <a:off x="1573161" y="2000955"/>
            <a:ext cx="10618839" cy="0"/>
          </a:xfrm>
          <a:prstGeom prst="line">
            <a:avLst/>
          </a:prstGeom>
          <a:ln w="57150">
            <a:solidFill>
              <a:srgbClr val="00B0F0"/>
            </a:solidFill>
          </a:ln>
          <a:effectLst>
            <a:outerShdw blurRad="50800" dist="127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8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4D396C-E181-4D7C-9002-A0BCA032C1AC}"/>
              </a:ext>
            </a:extLst>
          </p:cNvPr>
          <p:cNvSpPr txBox="1"/>
          <p:nvPr/>
        </p:nvSpPr>
        <p:spPr>
          <a:xfrm>
            <a:off x="1939421" y="179684"/>
            <a:ext cx="5586658"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ADDITIONAL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SUPPORT SOURCES</a:t>
            </a:r>
          </a:p>
        </p:txBody>
      </p:sp>
      <p:sp>
        <p:nvSpPr>
          <p:cNvPr id="4" name="TextBox 3">
            <a:extLst>
              <a:ext uri="{FF2B5EF4-FFF2-40B4-BE49-F238E27FC236}">
                <a16:creationId xmlns:a16="http://schemas.microsoft.com/office/drawing/2014/main" id="{608E2E51-C7CD-4784-BD6C-67F3577280C0}"/>
              </a:ext>
            </a:extLst>
          </p:cNvPr>
          <p:cNvSpPr txBox="1"/>
          <p:nvPr/>
        </p:nvSpPr>
        <p:spPr>
          <a:xfrm>
            <a:off x="673886" y="2210643"/>
            <a:ext cx="7788431" cy="335476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Family Members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Military Colleagues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Veterans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Mentors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Social Network</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National Resource Directory (</a:t>
            </a:r>
            <a:r>
              <a:rPr kumimoji="0" lang="en-US" sz="2700" b="1" i="0" u="none" strike="noStrike" kern="1200" cap="none" spc="0" normalizeH="0" baseline="0" noProof="0">
                <a:ln>
                  <a:noFill/>
                </a:ln>
                <a:solidFill>
                  <a:prstClr val="white"/>
                </a:solidFill>
                <a:effectLst/>
                <a:uLnTx/>
                <a:uFillTx/>
                <a:latin typeface="Calibri" panose="020F0502020204030204"/>
                <a:ea typeface="+mn-ea"/>
                <a:cs typeface="+mn-cs"/>
              </a:rPr>
              <a:t>NRD)</a:t>
            </a:r>
            <a:endPar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15DAD2-1983-4C7E-A57E-287C7C7C6C43}"/>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19</a:t>
            </a:r>
          </a:p>
        </p:txBody>
      </p:sp>
      <p:pic>
        <p:nvPicPr>
          <p:cNvPr id="12" name="Picture 11">
            <a:extLst>
              <a:ext uri="{FF2B5EF4-FFF2-40B4-BE49-F238E27FC236}">
                <a16:creationId xmlns:a16="http://schemas.microsoft.com/office/drawing/2014/main" id="{9AD89986-B0B9-4F33-84AD-01F4828D9F10}"/>
              </a:ext>
            </a:extLst>
          </p:cNvPr>
          <p:cNvPicPr>
            <a:picLocks noChangeAspect="1"/>
          </p:cNvPicPr>
          <p:nvPr/>
        </p:nvPicPr>
        <p:blipFill>
          <a:blip r:embed="rId4"/>
          <a:stretch>
            <a:fillRect/>
          </a:stretch>
        </p:blipFill>
        <p:spPr>
          <a:xfrm>
            <a:off x="6857540" y="2291256"/>
            <a:ext cx="4385349" cy="3394640"/>
          </a:xfrm>
          <a:prstGeom prst="rect">
            <a:avLst/>
          </a:prstGeom>
          <a:effectLst>
            <a:outerShdw blurRad="177800" dist="647700" dir="7740000" algn="ctr" rotWithShape="0">
              <a:srgbClr val="000000">
                <a:alpha val="43137"/>
              </a:srgbClr>
            </a:outerShdw>
          </a:effectLst>
        </p:spPr>
      </p:pic>
    </p:spTree>
    <p:extLst>
      <p:ext uri="{BB962C8B-B14F-4D97-AF65-F5344CB8AC3E}">
        <p14:creationId xmlns:p14="http://schemas.microsoft.com/office/powerpoint/2010/main" val="532261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20</a:t>
            </a:r>
          </a:p>
        </p:txBody>
      </p:sp>
      <p:grpSp>
        <p:nvGrpSpPr>
          <p:cNvPr id="14" name="Group 13"/>
          <p:cNvGrpSpPr/>
          <p:nvPr/>
        </p:nvGrpSpPr>
        <p:grpSpPr>
          <a:xfrm>
            <a:off x="4960115" y="1320056"/>
            <a:ext cx="6564466" cy="4478805"/>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2:</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760505" y="2839165"/>
            <a:ext cx="5764076" cy="2530693"/>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Identify one resource to use on the installation.</a:t>
            </a:r>
          </a:p>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lang="en-US" sz="2400" dirty="0">
                <a:solidFill>
                  <a:prstClr val="white"/>
                </a:solidFill>
                <a:latin typeface="Calibri" panose="020F0502020204030204"/>
                <a:ea typeface="Calibri" panose="020F0502020204030204" pitchFamily="34" charset="0"/>
                <a:cs typeface="Calibri" panose="020F0502020204030204" pitchFamily="34" charset="0"/>
              </a:rPr>
              <a:t>Identify one resource to use off the installation.</a:t>
            </a:r>
          </a:p>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Research a previously unknown resource.</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73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18533" y="0"/>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1680519"/>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237469" y="576615"/>
            <a:ext cx="8723109" cy="6232475"/>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Know Your VA Benefits</a:t>
            </a:r>
          </a:p>
          <a:p>
            <a:pPr marL="1371600" lvl="0" indent="-1371600">
              <a:spcAft>
                <a:spcPts val="600"/>
              </a:spcAft>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	Plan for Health/Mental Care and Health Insurance</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9" name="TextBox 8">
            <a:extLst>
              <a:ext uri="{FF2B5EF4-FFF2-40B4-BE49-F238E27FC236}">
                <a16:creationId xmlns:a16="http://schemas.microsoft.com/office/drawing/2014/main" id="{FCE58FAC-4FF8-42ED-A2DC-47D51732D04E}"/>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21</a:t>
            </a:r>
          </a:p>
        </p:txBody>
      </p:sp>
    </p:spTree>
    <p:extLst>
      <p:ext uri="{BB962C8B-B14F-4D97-AF65-F5344CB8AC3E}">
        <p14:creationId xmlns:p14="http://schemas.microsoft.com/office/powerpoint/2010/main" val="425285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7DEF48-6C7A-46E0-837D-7EF47861BE26}"/>
              </a:ext>
            </a:extLst>
          </p:cNvPr>
          <p:cNvPicPr>
            <a:picLocks noChangeAspect="1"/>
          </p:cNvPicPr>
          <p:nvPr/>
        </p:nvPicPr>
        <p:blipFill>
          <a:blip r:embed="rId4"/>
          <a:stretch>
            <a:fillRect/>
          </a:stretch>
        </p:blipFill>
        <p:spPr>
          <a:xfrm flipH="1">
            <a:off x="5962260" y="2032881"/>
            <a:ext cx="530892" cy="4825119"/>
          </a:xfrm>
          <a:prstGeom prst="rect">
            <a:avLst/>
          </a:prstGeom>
        </p:spPr>
      </p:pic>
      <p:sp>
        <p:nvSpPr>
          <p:cNvPr id="10" name="TextBox 9">
            <a:extLst>
              <a:ext uri="{FF2B5EF4-FFF2-40B4-BE49-F238E27FC236}">
                <a16:creationId xmlns:a16="http://schemas.microsoft.com/office/drawing/2014/main" id="{C8D02F7D-617C-4E68-9943-B02E1C25238A}"/>
              </a:ext>
            </a:extLst>
          </p:cNvPr>
          <p:cNvSpPr txBox="1"/>
          <p:nvPr/>
        </p:nvSpPr>
        <p:spPr>
          <a:xfrm>
            <a:off x="6649039" y="2352559"/>
            <a:ext cx="5366754" cy="4185761"/>
          </a:xfrm>
          <a:prstGeom prst="rect">
            <a:avLst/>
          </a:prstGeom>
          <a:noFill/>
        </p:spPr>
        <p:txBody>
          <a:bodyPr wrap="square" rtlCol="0">
            <a:spAutoFit/>
          </a:bodyPr>
          <a:lstStyle/>
          <a:p>
            <a:pPr marL="342900" indent="-342900">
              <a:spcAft>
                <a:spcPts val="600"/>
              </a:spcAft>
              <a:buFont typeface="Wingdings" panose="05000000000000000000" pitchFamily="2" charset="2"/>
              <a:buChar char="§"/>
              <a:defRPr/>
            </a:pPr>
            <a:r>
              <a:rPr lang="en-US" sz="2400" dirty="0">
                <a:solidFill>
                  <a:prstClr val="white"/>
                </a:solidFill>
              </a:rPr>
              <a:t>Personalized Career Planning and Guidance (PCPG)</a:t>
            </a:r>
          </a:p>
          <a:p>
            <a:pPr marL="342900" indent="-342900">
              <a:spcAft>
                <a:spcPts val="600"/>
              </a:spcAft>
              <a:buFont typeface="Wingdings" panose="05000000000000000000" pitchFamily="2" charset="2"/>
              <a:buChar char="§"/>
              <a:defRPr/>
            </a:pPr>
            <a:r>
              <a:rPr lang="en-US" sz="2400" dirty="0">
                <a:solidFill>
                  <a:prstClr val="white"/>
                </a:solidFill>
              </a:rPr>
              <a:t>VA Education Benefits </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Veteran Readiness &amp; Employment (VR&amp;E)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Home Loan Guarantee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Life Insurance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noProof="0" dirty="0">
                <a:solidFill>
                  <a:prstClr val="white"/>
                </a:solidFill>
                <a:latin typeface="Calibri" panose="020F0502020204030204"/>
              </a:rPr>
              <a:t>State VA Offices</a:t>
            </a:r>
            <a:endParaRPr kumimoji="0" lang="en-US" sz="2400" i="0" u="none" strike="noStrike" kern="1200" cap="none" spc="0" normalizeH="0" baseline="0" noProof="0" dirty="0">
              <a:ln>
                <a:noFill/>
              </a:ln>
              <a:solidFill>
                <a:prstClr val="white"/>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dirty="0">
                <a:solidFill>
                  <a:prstClr val="white"/>
                </a:solidFill>
                <a:latin typeface="Calibri" panose="020F0502020204030204"/>
              </a:rPr>
              <a:t>VA Solid Start</a:t>
            </a:r>
            <a:endParaRPr kumimoji="0" lang="en-US" sz="2400" i="0" u="none" strike="noStrike" kern="1200" cap="none" spc="0" normalizeH="0" baseline="0" noProof="0" dirty="0">
              <a:ln>
                <a:noFill/>
              </a:ln>
              <a:solidFill>
                <a:prstClr val="white"/>
              </a:solidFill>
              <a:effectLst/>
              <a:uLnTx/>
              <a:uFillTx/>
              <a:latin typeface="Calibri" panose="020F0502020204030204"/>
            </a:endParaRPr>
          </a:p>
        </p:txBody>
      </p:sp>
      <p:sp>
        <p:nvSpPr>
          <p:cNvPr id="14" name="TextBox 13">
            <a:extLst>
              <a:ext uri="{FF2B5EF4-FFF2-40B4-BE49-F238E27FC236}">
                <a16:creationId xmlns:a16="http://schemas.microsoft.com/office/drawing/2014/main" id="{81815F1F-9125-46E1-90DB-CDB8970ED5BF}"/>
              </a:ext>
            </a:extLst>
          </p:cNvPr>
          <p:cNvSpPr txBox="1"/>
          <p:nvPr/>
        </p:nvSpPr>
        <p:spPr>
          <a:xfrm>
            <a:off x="85778" y="6367604"/>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21</a:t>
            </a:r>
          </a:p>
        </p:txBody>
      </p:sp>
      <p:sp>
        <p:nvSpPr>
          <p:cNvPr id="11" name="TextBox 10">
            <a:extLst>
              <a:ext uri="{FF2B5EF4-FFF2-40B4-BE49-F238E27FC236}">
                <a16:creationId xmlns:a16="http://schemas.microsoft.com/office/drawing/2014/main" id="{FCBC0A01-4748-4608-B55B-1B7DF8957050}"/>
              </a:ext>
            </a:extLst>
          </p:cNvPr>
          <p:cNvSpPr txBox="1"/>
          <p:nvPr/>
        </p:nvSpPr>
        <p:spPr>
          <a:xfrm>
            <a:off x="3184287" y="764010"/>
            <a:ext cx="768569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VA Benefits and Services</a:t>
            </a:r>
          </a:p>
        </p:txBody>
      </p:sp>
      <p:sp>
        <p:nvSpPr>
          <p:cNvPr id="12" name="TextBox 11">
            <a:extLst>
              <a:ext uri="{FF2B5EF4-FFF2-40B4-BE49-F238E27FC236}">
                <a16:creationId xmlns:a16="http://schemas.microsoft.com/office/drawing/2014/main" id="{A08B75C7-792A-404E-8E15-24404C0CF1C6}"/>
              </a:ext>
            </a:extLst>
          </p:cNvPr>
          <p:cNvSpPr txBox="1"/>
          <p:nvPr/>
        </p:nvSpPr>
        <p:spPr>
          <a:xfrm>
            <a:off x="761934" y="2918769"/>
            <a:ext cx="5044439" cy="300082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Disability </a:t>
            </a:r>
          </a:p>
          <a:p>
            <a:pPr marL="800100" lvl="1" indent="-342900">
              <a:spcAft>
                <a:spcPts val="1200"/>
              </a:spcAft>
              <a:buFont typeface="Wingdings" panose="05000000000000000000" pitchFamily="2" charset="2"/>
              <a:buChar char="§"/>
              <a:defRPr/>
            </a:pPr>
            <a:r>
              <a:rPr lang="en-US" sz="2400" dirty="0">
                <a:solidFill>
                  <a:prstClr val="white"/>
                </a:solidFill>
                <a:latin typeface="Calibri" panose="020F0502020204030204"/>
              </a:rPr>
              <a:t>Benefits Delivery at Discharge</a:t>
            </a:r>
            <a:endPar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Health Care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Women’s Health</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Transition Care Management (TCM)</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Mental Health Care</a:t>
            </a:r>
          </a:p>
        </p:txBody>
      </p:sp>
      <p:cxnSp>
        <p:nvCxnSpPr>
          <p:cNvPr id="36" name="Straight Connector 35">
            <a:extLst>
              <a:ext uri="{FF2B5EF4-FFF2-40B4-BE49-F238E27FC236}">
                <a16:creationId xmlns:a16="http://schemas.microsoft.com/office/drawing/2014/main" id="{E77C270E-2573-4D8C-9B42-14D692C5F88F}"/>
              </a:ext>
            </a:extLst>
          </p:cNvPr>
          <p:cNvCxnSpPr/>
          <p:nvPr/>
        </p:nvCxnSpPr>
        <p:spPr>
          <a:xfrm>
            <a:off x="-20319" y="2032881"/>
            <a:ext cx="12192000" cy="0"/>
          </a:xfrm>
          <a:prstGeom prst="line">
            <a:avLst/>
          </a:prstGeom>
          <a:ln w="57150">
            <a:solidFill>
              <a:srgbClr val="05A4EA"/>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D1732B58-5CDC-4201-AD59-31BD42260949}"/>
              </a:ext>
            </a:extLst>
          </p:cNvPr>
          <p:cNvPicPr>
            <a:picLocks noChangeAspect="1"/>
          </p:cNvPicPr>
          <p:nvPr/>
        </p:nvPicPr>
        <p:blipFill>
          <a:blip r:embed="rId5"/>
          <a:stretch>
            <a:fillRect/>
          </a:stretch>
        </p:blipFill>
        <p:spPr>
          <a:xfrm>
            <a:off x="85778" y="81773"/>
            <a:ext cx="2719765" cy="2388983"/>
          </a:xfrm>
          <a:prstGeom prst="rect">
            <a:avLst/>
          </a:prstGeom>
          <a:ln>
            <a:solidFill>
              <a:schemeClr val="tx1"/>
            </a:solidFill>
          </a:ln>
          <a:effectLst>
            <a:outerShdw blurRad="266700" dist="533400" dir="8940000" algn="ctr" rotWithShape="0">
              <a:srgbClr val="000000">
                <a:alpha val="43137"/>
              </a:srgbClr>
            </a:outerShdw>
          </a:effectLst>
        </p:spPr>
      </p:pic>
    </p:spTree>
    <p:extLst>
      <p:ext uri="{BB962C8B-B14F-4D97-AF65-F5344CB8AC3E}">
        <p14:creationId xmlns:p14="http://schemas.microsoft.com/office/powerpoint/2010/main" val="371301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A3D753-1B47-4AC3-8E02-A3DB8CA3186B}"/>
              </a:ext>
            </a:extLst>
          </p:cNvPr>
          <p:cNvGrpSpPr/>
          <p:nvPr/>
        </p:nvGrpSpPr>
        <p:grpSpPr>
          <a:xfrm>
            <a:off x="286672" y="1885992"/>
            <a:ext cx="11430106" cy="3979148"/>
            <a:chOff x="295003" y="1439426"/>
            <a:chExt cx="11430106" cy="3979148"/>
          </a:xfrm>
        </p:grpSpPr>
        <p:sp>
          <p:nvSpPr>
            <p:cNvPr id="9" name="Parallelogram 8"/>
            <p:cNvSpPr/>
            <p:nvPr/>
          </p:nvSpPr>
          <p:spPr>
            <a:xfrm>
              <a:off x="756663" y="1439426"/>
              <a:ext cx="10968446" cy="3979148"/>
            </a:xfrm>
            <a:prstGeom prst="parallelogram">
              <a:avLst>
                <a:gd name="adj" fmla="val 68"/>
              </a:avLst>
            </a:prstGeom>
            <a:solidFill>
              <a:schemeClr val="bg1">
                <a:lumMod val="85000"/>
              </a:schemeClr>
            </a:solidFill>
            <a:ln>
              <a:noFill/>
            </a:ln>
            <a:effectLst>
              <a:outerShdw blurRad="228600" dist="292100" dir="3840000" sx="105000" sy="105000" algn="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p:cNvSpPr/>
            <p:nvPr/>
          </p:nvSpPr>
          <p:spPr>
            <a:xfrm>
              <a:off x="319170" y="3081440"/>
              <a:ext cx="1841862" cy="554610"/>
            </a:xfrm>
            <a:prstGeom prst="parallelogram">
              <a:avLst/>
            </a:prstGeom>
            <a:solidFill>
              <a:schemeClr val="bg1"/>
            </a:solidFill>
            <a:ln>
              <a:noFill/>
            </a:ln>
            <a:effectLst>
              <a:outerShdw blurRad="50800" dist="38100" dir="2700000" sx="104000" sy="104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Who</a:t>
              </a:r>
              <a:endParaRPr kumimoji="0" lang="en-US" sz="1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endParaRPr>
            </a:p>
          </p:txBody>
        </p:sp>
        <p:sp>
          <p:nvSpPr>
            <p:cNvPr id="6" name="Parallelogram 5"/>
            <p:cNvSpPr/>
            <p:nvPr/>
          </p:nvSpPr>
          <p:spPr>
            <a:xfrm>
              <a:off x="319170" y="1758179"/>
              <a:ext cx="1841862" cy="554610"/>
            </a:xfrm>
            <a:prstGeom prst="parallelogram">
              <a:avLst/>
            </a:prstGeom>
            <a:solidFill>
              <a:schemeClr val="bg1"/>
            </a:solidFill>
            <a:ln>
              <a:noFill/>
            </a:ln>
            <a:effectLst>
              <a:outerShdw blurRad="50800" dist="38100" dir="2700000" sx="104000" sy="104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What</a:t>
              </a:r>
            </a:p>
          </p:txBody>
        </p:sp>
        <p:sp>
          <p:nvSpPr>
            <p:cNvPr id="8" name="Parallelogram 7"/>
            <p:cNvSpPr/>
            <p:nvPr/>
          </p:nvSpPr>
          <p:spPr>
            <a:xfrm>
              <a:off x="295003" y="4411539"/>
              <a:ext cx="1841862" cy="554610"/>
            </a:xfrm>
            <a:prstGeom prst="parallelogram">
              <a:avLst/>
            </a:prstGeom>
            <a:solidFill>
              <a:schemeClr val="bg1"/>
            </a:solidFill>
            <a:ln>
              <a:noFill/>
            </a:ln>
            <a:effectLst>
              <a:outerShdw blurRad="50800" dist="38100" dir="2700000" sx="103000" sy="103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How</a:t>
              </a:r>
              <a:endParaRPr kumimoji="0" lang="en-US" sz="1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endParaRPr>
            </a:p>
          </p:txBody>
        </p:sp>
        <p:sp>
          <p:nvSpPr>
            <p:cNvPr id="5" name="Rectangle 4"/>
            <p:cNvSpPr/>
            <p:nvPr/>
          </p:nvSpPr>
          <p:spPr>
            <a:xfrm>
              <a:off x="2308533" y="1758179"/>
              <a:ext cx="9276663" cy="32316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Benefits Delivery at Discharge (BDD)  provides VA disability compensation (pay) from day of discharge.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Service members meeting</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the requirements</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SUBMIT</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the completed BDD</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claim </a:t>
              </a:r>
              <a:r>
                <a:rPr kumimoji="0" lang="en-US" sz="2400" b="1" i="0" strike="noStrike" kern="1200" cap="none" spc="0" normalizeH="0" noProof="0" dirty="0">
                  <a:ln>
                    <a:noFill/>
                  </a:ln>
                  <a:solidFill>
                    <a:prstClr val="black"/>
                  </a:solidFill>
                  <a:effectLst/>
                  <a:uLnTx/>
                  <a:uFillTx/>
                  <a:latin typeface="Calibri" panose="020F0502020204030204"/>
                  <a:ea typeface="+mn-ea"/>
                  <a:cs typeface="+mn-cs"/>
                </a:rPr>
                <a:t>within 180 – 90 days from discharge.</a:t>
              </a:r>
            </a:p>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Meet with a</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VA Benefits Advisor to determine if this option is right for you.</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1"/>
          <p:cNvSpPr/>
          <p:nvPr/>
        </p:nvSpPr>
        <p:spPr>
          <a:xfrm>
            <a:off x="840445" y="272308"/>
            <a:ext cx="10322560" cy="1374735"/>
          </a:xfrm>
          <a:prstGeom prst="rect">
            <a:avLst/>
          </a:prstGeom>
        </p:spPr>
        <p:txBody>
          <a:bodyPr wrap="square">
            <a:spAutoFit/>
          </a:bodyPr>
          <a:lstStyle/>
          <a:p>
            <a:pPr marL="0" marR="0" lvl="0" indent="0" algn="l" defTabSz="457200" rtl="0" eaLnBrk="1" fontAlgn="auto" latinLnBrk="0" hangingPunct="1">
              <a:lnSpc>
                <a:spcPts val="5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VA DISABILITY BENEFITS: </a:t>
            </a:r>
          </a:p>
          <a:p>
            <a:pPr marL="0" marR="0" lvl="0" indent="0" algn="l" defTabSz="457200" rtl="0" eaLnBrk="1" fontAlgn="auto" latinLnBrk="0" hangingPunct="1">
              <a:lnSpc>
                <a:spcPts val="5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Benefits</a:t>
            </a:r>
            <a:r>
              <a:rPr kumimoji="0" lang="en-US" sz="4800" b="0" i="0" u="none" strike="noStrike" kern="1200" cap="none" spc="0" normalizeH="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Delivery at Discharge</a:t>
            </a:r>
            <a:endParaRPr kumimoji="0" lang="en-US" sz="4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13" name="TextBox 12">
            <a:extLst>
              <a:ext uri="{FF2B5EF4-FFF2-40B4-BE49-F238E27FC236}">
                <a16:creationId xmlns:a16="http://schemas.microsoft.com/office/drawing/2014/main" id="{3CB0D0D6-4734-4CF4-881C-B85E3796146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22</a:t>
            </a:r>
          </a:p>
        </p:txBody>
      </p:sp>
    </p:spTree>
    <p:extLst>
      <p:ext uri="{BB962C8B-B14F-4D97-AF65-F5344CB8AC3E}">
        <p14:creationId xmlns:p14="http://schemas.microsoft.com/office/powerpoint/2010/main" val="28383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3D86E4-0964-4484-8FF8-3C57A909933B}"/>
              </a:ext>
            </a:extLst>
          </p:cNvPr>
          <p:cNvPicPr>
            <a:picLocks noChangeAspect="1"/>
          </p:cNvPicPr>
          <p:nvPr/>
        </p:nvPicPr>
        <p:blipFill>
          <a:blip r:embed="rId4"/>
          <a:stretch>
            <a:fillRect/>
          </a:stretch>
        </p:blipFill>
        <p:spPr>
          <a:xfrm>
            <a:off x="33400" y="1114678"/>
            <a:ext cx="4869610" cy="5739037"/>
          </a:xfrm>
          <a:prstGeom prst="rect">
            <a:avLst/>
          </a:prstGeom>
        </p:spPr>
      </p:pic>
      <p:sp>
        <p:nvSpPr>
          <p:cNvPr id="3" name="Rectangle 2">
            <a:extLst>
              <a:ext uri="{FF2B5EF4-FFF2-40B4-BE49-F238E27FC236}">
                <a16:creationId xmlns:a16="http://schemas.microsoft.com/office/drawing/2014/main" id="{00AECB02-A5E2-4749-847E-6AC7B9ED41F0}"/>
              </a:ext>
            </a:extLst>
          </p:cNvPr>
          <p:cNvSpPr/>
          <p:nvPr/>
        </p:nvSpPr>
        <p:spPr>
          <a:xfrm>
            <a:off x="-537794" y="2264660"/>
            <a:ext cx="4922624" cy="5736399"/>
          </a:xfrm>
          <a:prstGeom prst="rect">
            <a:avLst/>
          </a:prstGeom>
          <a:solidFill>
            <a:srgbClr val="1433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2381833" y="129475"/>
            <a:ext cx="10318292"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rPr>
              <a:t>TRANSFER OF BENEFITS</a:t>
            </a:r>
          </a:p>
        </p:txBody>
      </p:sp>
      <p:sp>
        <p:nvSpPr>
          <p:cNvPr id="5" name="Round Diagonal Corner Rectangle 4"/>
          <p:cNvSpPr/>
          <p:nvPr/>
        </p:nvSpPr>
        <p:spPr>
          <a:xfrm>
            <a:off x="33399" y="1591686"/>
            <a:ext cx="4696868" cy="2305399"/>
          </a:xfrm>
          <a:prstGeom prst="round2DiagRect">
            <a:avLst/>
          </a:prstGeom>
          <a:solidFill>
            <a:schemeClr val="accent1">
              <a:lumMod val="40000"/>
              <a:lumOff val="60000"/>
            </a:schemeClr>
          </a:solidFill>
          <a:ln>
            <a:solidFill>
              <a:srgbClr val="052E47"/>
            </a:solidFill>
          </a:ln>
          <a:effectLst>
            <a:outerShdw blurRad="266700" dist="431800" dir="3300000" sx="107000" sy="107000" algn="t" rotWithShape="0">
              <a:schemeClr val="bg2">
                <a:lumMod val="25000"/>
                <a:alpha val="40000"/>
              </a:scheme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en-US" sz="2400" b="1" dirty="0">
                <a:solidFill>
                  <a:schemeClr val="tx1"/>
                </a:solidFill>
              </a:rPr>
              <a:t>Failure to complete the obligated Service before separating may require any benefits used to be repaid.</a:t>
            </a:r>
          </a:p>
        </p:txBody>
      </p:sp>
      <p:sp>
        <p:nvSpPr>
          <p:cNvPr id="9" name="Rectangle 8">
            <a:extLst>
              <a:ext uri="{FF2B5EF4-FFF2-40B4-BE49-F238E27FC236}">
                <a16:creationId xmlns:a16="http://schemas.microsoft.com/office/drawing/2014/main" id="{23EFD9A2-993C-4430-ACAC-1E0C0F8463BE}"/>
              </a:ext>
            </a:extLst>
          </p:cNvPr>
          <p:cNvSpPr/>
          <p:nvPr/>
        </p:nvSpPr>
        <p:spPr>
          <a:xfrm>
            <a:off x="5237485" y="2311466"/>
            <a:ext cx="6639653"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Criteria for active-duty Service member to transfer Post-9/11 GI Bill </a:t>
            </a:r>
            <a:r>
              <a:rPr lang="en-US" sz="2800" noProof="0" dirty="0">
                <a:solidFill>
                  <a:prstClr val="white"/>
                </a:solidFill>
                <a:effectLst>
                  <a:outerShdw blurRad="38100" dist="38100" dir="2700000" algn="tl">
                    <a:srgbClr val="000000">
                      <a:alpha val="43137"/>
                    </a:srgbClr>
                  </a:outerShdw>
                </a:effectLst>
                <a:latin typeface="Calibri" panose="020F0502020204030204"/>
              </a:rPr>
              <a:t>b</a:t>
            </a: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enefits</a:t>
            </a:r>
          </a:p>
        </p:txBody>
      </p:sp>
      <p:sp>
        <p:nvSpPr>
          <p:cNvPr id="11" name="Parallelogram 10">
            <a:extLst>
              <a:ext uri="{FF2B5EF4-FFF2-40B4-BE49-F238E27FC236}">
                <a16:creationId xmlns:a16="http://schemas.microsoft.com/office/drawing/2014/main" id="{C1D4FC50-6065-4D50-90AD-CC8E71B73EE2}"/>
              </a:ext>
            </a:extLst>
          </p:cNvPr>
          <p:cNvSpPr/>
          <p:nvPr/>
        </p:nvSpPr>
        <p:spPr>
          <a:xfrm>
            <a:off x="4306301" y="4151346"/>
            <a:ext cx="2252382" cy="1405218"/>
          </a:xfrm>
          <a:prstGeom prst="parallelogram">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Served a minimum of 6 years</a:t>
            </a:r>
          </a:p>
        </p:txBody>
      </p:sp>
      <p:sp>
        <p:nvSpPr>
          <p:cNvPr id="12" name="Parallelogram 11">
            <a:extLst>
              <a:ext uri="{FF2B5EF4-FFF2-40B4-BE49-F238E27FC236}">
                <a16:creationId xmlns:a16="http://schemas.microsoft.com/office/drawing/2014/main" id="{753C554A-1F75-4761-9FCB-91516935B3A5}"/>
              </a:ext>
            </a:extLst>
          </p:cNvPr>
          <p:cNvSpPr/>
          <p:nvPr/>
        </p:nvSpPr>
        <p:spPr>
          <a:xfrm>
            <a:off x="7068551" y="4151346"/>
            <a:ext cx="2252382" cy="1405218"/>
          </a:xfrm>
          <a:prstGeom prst="parallelogram">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Agree to add 4 more years of Service</a:t>
            </a:r>
          </a:p>
        </p:txBody>
      </p:sp>
      <p:sp>
        <p:nvSpPr>
          <p:cNvPr id="13" name="Parallelogram 12">
            <a:extLst>
              <a:ext uri="{FF2B5EF4-FFF2-40B4-BE49-F238E27FC236}">
                <a16:creationId xmlns:a16="http://schemas.microsoft.com/office/drawing/2014/main" id="{84DE25F2-9892-4FC3-9347-4386D08AB88E}"/>
              </a:ext>
            </a:extLst>
          </p:cNvPr>
          <p:cNvSpPr/>
          <p:nvPr/>
        </p:nvSpPr>
        <p:spPr>
          <a:xfrm>
            <a:off x="9830801" y="4151346"/>
            <a:ext cx="2252382" cy="1405218"/>
          </a:xfrm>
          <a:prstGeom prst="parallelogram">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Recipient of benefits has enrolled in DEERS</a:t>
            </a:r>
          </a:p>
        </p:txBody>
      </p:sp>
      <p:sp>
        <p:nvSpPr>
          <p:cNvPr id="15" name="TextBox 14">
            <a:extLst>
              <a:ext uri="{FF2B5EF4-FFF2-40B4-BE49-F238E27FC236}">
                <a16:creationId xmlns:a16="http://schemas.microsoft.com/office/drawing/2014/main" id="{811A8D21-7D92-441B-AB3D-0F857C5F0A45}"/>
              </a:ext>
            </a:extLst>
          </p:cNvPr>
          <p:cNvSpPr txBox="1"/>
          <p:nvPr/>
        </p:nvSpPr>
        <p:spPr>
          <a:xfrm flipH="1">
            <a:off x="6285147" y="4623123"/>
            <a:ext cx="105694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AND</a:t>
            </a:r>
          </a:p>
        </p:txBody>
      </p:sp>
      <p:sp>
        <p:nvSpPr>
          <p:cNvPr id="16" name="TextBox 15">
            <a:extLst>
              <a:ext uri="{FF2B5EF4-FFF2-40B4-BE49-F238E27FC236}">
                <a16:creationId xmlns:a16="http://schemas.microsoft.com/office/drawing/2014/main" id="{C8EF3693-E2D2-4E69-951C-D682F485F2B0}"/>
              </a:ext>
            </a:extLst>
          </p:cNvPr>
          <p:cNvSpPr txBox="1"/>
          <p:nvPr/>
        </p:nvSpPr>
        <p:spPr>
          <a:xfrm flipH="1">
            <a:off x="9047397" y="4623123"/>
            <a:ext cx="105694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AND</a:t>
            </a:r>
          </a:p>
        </p:txBody>
      </p:sp>
      <p:cxnSp>
        <p:nvCxnSpPr>
          <p:cNvPr id="19" name="Straight Connector 18">
            <a:extLst>
              <a:ext uri="{FF2B5EF4-FFF2-40B4-BE49-F238E27FC236}">
                <a16:creationId xmlns:a16="http://schemas.microsoft.com/office/drawing/2014/main" id="{12B1D09B-66DC-4A74-B018-98761BD8C0E6}"/>
              </a:ext>
            </a:extLst>
          </p:cNvPr>
          <p:cNvCxnSpPr>
            <a:cxnSpLocks/>
          </p:cNvCxnSpPr>
          <p:nvPr/>
        </p:nvCxnSpPr>
        <p:spPr>
          <a:xfrm>
            <a:off x="0" y="1114679"/>
            <a:ext cx="12192000" cy="0"/>
          </a:xfrm>
          <a:prstGeom prst="line">
            <a:avLst/>
          </a:prstGeom>
          <a:ln w="76200">
            <a:solidFill>
              <a:srgbClr val="0575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5EEBEF2-20A0-4CBF-881F-CB60ECD5620C}"/>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25</a:t>
            </a:r>
          </a:p>
        </p:txBody>
      </p:sp>
    </p:spTree>
    <p:extLst>
      <p:ext uri="{BB962C8B-B14F-4D97-AF65-F5344CB8AC3E}">
        <p14:creationId xmlns:p14="http://schemas.microsoft.com/office/powerpoint/2010/main" val="223512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122564" y="5846697"/>
            <a:ext cx="4816524" cy="63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74092" y="837468"/>
            <a:ext cx="584381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5400" dirty="0">
                <a:solidFill>
                  <a:prstClr val="white"/>
                </a:solidFill>
                <a:effectLst>
                  <a:outerShdw blurRad="38100" dist="38100" dir="2700000" algn="tl">
                    <a:srgbClr val="000000">
                      <a:alpha val="43137"/>
                    </a:srgbClr>
                  </a:outerShdw>
                </a:effectLst>
                <a:latin typeface="Franklin Gothic Demi" panose="020B0703020102020204" pitchFamily="34" charset="0"/>
              </a:rPr>
              <a:t>STATE VA OFFICES</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3" name="TextBox 2"/>
          <p:cNvSpPr txBox="1"/>
          <p:nvPr/>
        </p:nvSpPr>
        <p:spPr>
          <a:xfrm>
            <a:off x="230882" y="2477167"/>
            <a:ext cx="6912187" cy="2308324"/>
          </a:xfrm>
          <a:prstGeom prst="rect">
            <a:avLst/>
          </a:prstGeom>
          <a:noFill/>
        </p:spPr>
        <p:txBody>
          <a:bodyPr wrap="square" rtlCol="0">
            <a:spAutoFit/>
          </a:bodyPr>
          <a:lstStyle/>
          <a:p>
            <a:pPr marL="457200" lvl="0" indent="-457200">
              <a:lnSpc>
                <a:spcPct val="150000"/>
              </a:lnSpc>
              <a:buFont typeface="Wingdings" panose="05000000000000000000" pitchFamily="2" charset="2"/>
              <a:buChar char="§"/>
              <a:defRPr/>
            </a:pPr>
            <a:r>
              <a:rPr lang="en-US" sz="2400" dirty="0">
                <a:solidFill>
                  <a:prstClr val="white"/>
                </a:solidFill>
              </a:rPr>
              <a:t>Assist in identifying and accessing benefits after separation or retirement.</a:t>
            </a:r>
          </a:p>
          <a:p>
            <a:pPr marL="457200" lvl="0" indent="-457200">
              <a:lnSpc>
                <a:spcPct val="150000"/>
              </a:lnSpc>
              <a:buFont typeface="Wingdings" panose="05000000000000000000" pitchFamily="2" charset="2"/>
              <a:buChar char="§"/>
              <a:defRPr/>
            </a:pPr>
            <a:r>
              <a:rPr lang="en-US" sz="2400" dirty="0">
                <a:solidFill>
                  <a:prstClr val="white"/>
                </a:solidFill>
              </a:rPr>
              <a:t>Each state manages its own VA Office; therefore, each state’s level of assistance will vary.</a:t>
            </a:r>
            <a:endParaRPr kumimoji="0" lang="en-US" sz="24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412D9E51-032E-47DF-9BB7-D07BDE2F617B}"/>
              </a:ext>
            </a:extLst>
          </p:cNvPr>
          <p:cNvSpPr txBox="1"/>
          <p:nvPr/>
        </p:nvSpPr>
        <p:spPr>
          <a:xfrm>
            <a:off x="105513" y="633926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29</a:t>
            </a:r>
          </a:p>
        </p:txBody>
      </p:sp>
      <p:pic>
        <p:nvPicPr>
          <p:cNvPr id="5" name="Picture 4"/>
          <p:cNvPicPr>
            <a:picLocks noChangeAspect="1"/>
          </p:cNvPicPr>
          <p:nvPr/>
        </p:nvPicPr>
        <p:blipFill rotWithShape="1">
          <a:blip r:embed="rId4"/>
          <a:srcRect l="1353" t="1438" r="1586" b="2169"/>
          <a:stretch/>
        </p:blipFill>
        <p:spPr>
          <a:xfrm>
            <a:off x="6989072" y="2330369"/>
            <a:ext cx="4917392" cy="3113169"/>
          </a:xfrm>
          <a:prstGeom prst="rect">
            <a:avLst/>
          </a:prstGeom>
          <a:effectLst>
            <a:outerShdw blurRad="50800" dist="38100" dir="2700000" algn="tl" rotWithShape="0">
              <a:prstClr val="black">
                <a:alpha val="40000"/>
              </a:prstClr>
            </a:outerShdw>
          </a:effectLst>
        </p:spPr>
      </p:pic>
      <p:sp>
        <p:nvSpPr>
          <p:cNvPr id="7" name="Rectangle 6"/>
          <p:cNvSpPr/>
          <p:nvPr/>
        </p:nvSpPr>
        <p:spPr>
          <a:xfrm>
            <a:off x="3288392" y="5913652"/>
            <a:ext cx="4816524" cy="461665"/>
          </a:xfrm>
          <a:prstGeom prst="rect">
            <a:avLst/>
          </a:prstGeom>
        </p:spPr>
        <p:txBody>
          <a:bodyPr wrap="square">
            <a:spAutoFit/>
          </a:bodyPr>
          <a:lstStyle/>
          <a:p>
            <a:r>
              <a:rPr lang="en-US" sz="2400" b="1" u="sng" dirty="0">
                <a:latin typeface="Calibri" panose="020F0502020204030204" pitchFamily="34" charset="0"/>
                <a:ea typeface="Calibri" panose="020F0502020204030204" pitchFamily="34" charset="0"/>
                <a:cs typeface="Times New Roman" panose="02020603050405020304" pitchFamily="18" charset="0"/>
                <a:hlinkClick r:id="rId5"/>
              </a:rPr>
              <a:t>https://www.va.gov/statedva.htm</a:t>
            </a:r>
            <a:endParaRPr lang="en-US" sz="2400" dirty="0"/>
          </a:p>
        </p:txBody>
      </p:sp>
    </p:spTree>
    <p:extLst>
      <p:ext uri="{BB962C8B-B14F-4D97-AF65-F5344CB8AC3E}">
        <p14:creationId xmlns:p14="http://schemas.microsoft.com/office/powerpoint/2010/main" val="313215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4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90101" y="881263"/>
            <a:ext cx="504748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VA SOLID START</a:t>
            </a:r>
          </a:p>
        </p:txBody>
      </p:sp>
      <p:sp>
        <p:nvSpPr>
          <p:cNvPr id="3" name="TextBox 2"/>
          <p:cNvSpPr txBox="1"/>
          <p:nvPr/>
        </p:nvSpPr>
        <p:spPr>
          <a:xfrm>
            <a:off x="5118946" y="2573257"/>
            <a:ext cx="6912187" cy="3970318"/>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Follow up phone calls from VA at 90, 180, 365 days after separation.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Reminder emails with links to resources.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Update contact information at VA.gov prior to separation/retirement.</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2E3FF3-9519-4E1A-A1AC-96C89C6DC538}"/>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5388"/>
                    </a14:imgEffect>
                    <a14:imgEffect>
                      <a14:saturation sat="47000"/>
                    </a14:imgEffect>
                  </a14:imgLayer>
                </a14:imgProps>
              </a:ext>
            </a:extLst>
          </a:blip>
          <a:stretch>
            <a:fillRect/>
          </a:stretch>
        </p:blipFill>
        <p:spPr>
          <a:xfrm>
            <a:off x="16934" y="617287"/>
            <a:ext cx="4486030" cy="6240714"/>
          </a:xfrm>
          <a:prstGeom prst="rect">
            <a:avLst/>
          </a:prstGeom>
          <a:gradFill>
            <a:gsLst>
              <a:gs pos="5000">
                <a:schemeClr val="accent5">
                  <a:lumMod val="40000"/>
                  <a:lumOff val="60000"/>
                  <a:alpha val="0"/>
                </a:schemeClr>
              </a:gs>
              <a:gs pos="59000">
                <a:srgbClr val="1E3D58"/>
              </a:gs>
              <a:gs pos="100000">
                <a:schemeClr val="accent5">
                  <a:lumMod val="60000"/>
                </a:schemeClr>
              </a:gs>
            </a:gsLst>
            <a:path path="shape">
              <a:fillToRect l="50000" t="50000" r="50000" b="50000"/>
            </a:path>
          </a:gradFill>
          <a:ln>
            <a:solidFill>
              <a:schemeClr val="tx1"/>
            </a:solidFill>
          </a:ln>
          <a:effectLst>
            <a:outerShdw blurRad="368300" dist="355600" algn="l" rotWithShape="0">
              <a:prstClr val="black">
                <a:alpha val="40000"/>
              </a:prstClr>
            </a:outerShdw>
          </a:effectLst>
        </p:spPr>
      </p:pic>
      <p:sp>
        <p:nvSpPr>
          <p:cNvPr id="9" name="TextBox 8">
            <a:extLst>
              <a:ext uri="{FF2B5EF4-FFF2-40B4-BE49-F238E27FC236}">
                <a16:creationId xmlns:a16="http://schemas.microsoft.com/office/drawing/2014/main" id="{412D9E51-032E-47DF-9BB7-D07BDE2F617B}"/>
              </a:ext>
            </a:extLst>
          </p:cNvPr>
          <p:cNvSpPr txBox="1"/>
          <p:nvPr/>
        </p:nvSpPr>
        <p:spPr>
          <a:xfrm>
            <a:off x="105513" y="633926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30</a:t>
            </a:r>
          </a:p>
        </p:txBody>
      </p:sp>
    </p:spTree>
    <p:extLst>
      <p:ext uri="{BB962C8B-B14F-4D97-AF65-F5344CB8AC3E}">
        <p14:creationId xmlns:p14="http://schemas.microsoft.com/office/powerpoint/2010/main" val="172324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575932"/>
            <a:ext cx="12192000" cy="3724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457200" rtl="0" eaLnBrk="1" fontAlgn="auto" latinLnBrk="0" hangingPunct="1">
              <a:spcBef>
                <a:spcPts val="0"/>
              </a:spcBef>
              <a:spcAft>
                <a:spcPts val="0"/>
              </a:spcAft>
              <a:buClrTx/>
              <a:buSzTx/>
              <a:tabLst/>
              <a:defRPr/>
            </a:pP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John France</a:t>
            </a:r>
          </a:p>
          <a:p>
            <a:pPr marR="0" lvl="0" algn="ctr" defTabSz="457200" rtl="0" eaLnBrk="1" fontAlgn="auto" latinLnBrk="0" hangingPunct="1">
              <a:spcBef>
                <a:spcPts val="0"/>
              </a:spcBef>
              <a:spcAft>
                <a:spcPts val="0"/>
              </a:spcAft>
              <a:buClrTx/>
              <a:buSzTx/>
              <a:tabLst/>
              <a:defRPr/>
            </a:pP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Naval Weapons Station-Joint Base Charleston</a:t>
            </a:r>
          </a:p>
          <a:p>
            <a:pPr marR="0" lvl="0" algn="ctr" defTabSz="457200" rtl="0" eaLnBrk="1" fontAlgn="auto" latinLnBrk="0" hangingPunct="1">
              <a:spcBef>
                <a:spcPts val="0"/>
              </a:spcBef>
              <a:spcAft>
                <a:spcPts val="0"/>
              </a:spcAft>
              <a:buClrTx/>
              <a:buSzTx/>
              <a:tabLst/>
              <a:defRPr/>
            </a:pP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Building 302  Office 1111</a:t>
            </a:r>
          </a:p>
          <a:p>
            <a:pPr marR="0" lvl="0" algn="ctr" defTabSz="457200" rtl="0" eaLnBrk="1" fontAlgn="auto" latinLnBrk="0" hangingPunct="1">
              <a:spcBef>
                <a:spcPts val="0"/>
              </a:spcBef>
              <a:spcAft>
                <a:spcPts val="0"/>
              </a:spcAft>
              <a:buClrTx/>
              <a:buSzTx/>
              <a:tabLst/>
              <a:defRPr/>
            </a:pP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(Office) 843-794-4304 / (Cell) 571-461-8852</a:t>
            </a:r>
          </a:p>
          <a:p>
            <a:pPr marR="0" lvl="0" algn="ctr" defTabSz="457200" rtl="0" eaLnBrk="1" fontAlgn="auto" latinLnBrk="0" hangingPunct="1">
              <a:spcBef>
                <a:spcPts val="0"/>
              </a:spcBef>
              <a:spcAft>
                <a:spcPts val="0"/>
              </a:spcAft>
              <a:buClrTx/>
              <a:buSzTx/>
              <a:tabLst/>
              <a:defRPr/>
            </a:pP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Jon.france.ctr@vatap.calibresys.com   </a:t>
            </a:r>
          </a:p>
        </p:txBody>
      </p:sp>
      <p:sp>
        <p:nvSpPr>
          <p:cNvPr id="4" name="Title 1"/>
          <p:cNvSpPr txBox="1">
            <a:spLocks/>
          </p:cNvSpPr>
          <p:nvPr/>
        </p:nvSpPr>
        <p:spPr>
          <a:xfrm>
            <a:off x="1148024" y="1110611"/>
            <a:ext cx="9895952"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Franklin Gothic Medium" panose="020B0603020102020204" pitchFamily="34" charset="0"/>
              </a:rPr>
              <a:t>VA BENEFITS ADVISOR(S)</a:t>
            </a:r>
            <a:endPar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endParaRPr>
          </a:p>
        </p:txBody>
      </p:sp>
    </p:spTree>
    <p:extLst>
      <p:ext uri="{BB962C8B-B14F-4D97-AF65-F5344CB8AC3E}">
        <p14:creationId xmlns:p14="http://schemas.microsoft.com/office/powerpoint/2010/main" val="15862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31</a:t>
            </a:r>
          </a:p>
        </p:txBody>
      </p:sp>
      <p:grpSp>
        <p:nvGrpSpPr>
          <p:cNvPr id="14" name="Group 13"/>
          <p:cNvGrpSpPr/>
          <p:nvPr/>
        </p:nvGrpSpPr>
        <p:grpSpPr>
          <a:xfrm>
            <a:off x="4960115" y="1320056"/>
            <a:ext cx="6564466" cy="4478805"/>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3:</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760505" y="2839165"/>
            <a:ext cx="5764076" cy="2955424"/>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Check to ensure obligation due to transfer of entitlement is complete.</a:t>
            </a:r>
          </a:p>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lang="en-US" sz="2400" dirty="0">
                <a:solidFill>
                  <a:prstClr val="white"/>
                </a:solidFill>
                <a:latin typeface="Calibri" panose="020F0502020204030204"/>
                <a:ea typeface="Calibri" panose="020F0502020204030204" pitchFamily="34" charset="0"/>
                <a:cs typeface="Calibri" panose="020F0502020204030204" pitchFamily="34" charset="0"/>
              </a:rPr>
              <a:t>Research GI Bill education benefit</a:t>
            </a:r>
          </a:p>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lang="en-US" sz="2400" dirty="0">
                <a:solidFill>
                  <a:prstClr val="white"/>
                </a:solidFill>
                <a:latin typeface="Calibri" panose="020F0502020204030204"/>
                <a:ea typeface="Calibri" panose="020F0502020204030204" pitchFamily="34" charset="0"/>
                <a:cs typeface="Calibri" panose="020F0502020204030204" pitchFamily="34" charset="0"/>
              </a:rPr>
              <a:t>Determine eligibility for BDD</a:t>
            </a:r>
          </a:p>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Make appoint</a:t>
            </a:r>
            <a:r>
              <a:rPr lang="en-US" sz="2400" dirty="0" err="1">
                <a:solidFill>
                  <a:prstClr val="white"/>
                </a:solidFill>
                <a:latin typeface="Calibri" panose="020F0502020204030204"/>
                <a:ea typeface="Calibri" panose="020F0502020204030204" pitchFamily="34" charset="0"/>
                <a:cs typeface="Calibri" panose="020F0502020204030204" pitchFamily="34" charset="0"/>
              </a:rPr>
              <a:t>ment</a:t>
            </a:r>
            <a:r>
              <a:rPr lang="en-US" sz="2400" dirty="0">
                <a:solidFill>
                  <a:prstClr val="white"/>
                </a:solidFill>
                <a:latin typeface="Calibri" panose="020F0502020204030204"/>
                <a:ea typeface="Calibri" panose="020F0502020204030204" pitchFamily="34" charset="0"/>
                <a:cs typeface="Calibri" panose="020F0502020204030204" pitchFamily="34" charset="0"/>
              </a:rPr>
              <a:t> with VA Benefits Advisor</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733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1902940"/>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88A9DA0D-A2B7-403C-AC1A-BAB142CB68AE}"/>
              </a:ext>
            </a:extLst>
          </p:cNvPr>
          <p:cNvSpPr txBox="1"/>
          <p:nvPr/>
        </p:nvSpPr>
        <p:spPr>
          <a:xfrm>
            <a:off x="2916191" y="298348"/>
            <a:ext cx="9278766"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STEP 4:</a:t>
            </a:r>
            <a:r>
              <a:rPr kumimoji="0" lang="en-US" sz="5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 </a:t>
            </a:r>
            <a:r>
              <a:rPr kumimoji="0" lang="en-US" sz="4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4" name="TextBox 13">
            <a:extLst>
              <a:ext uri="{FF2B5EF4-FFF2-40B4-BE49-F238E27FC236}">
                <a16:creationId xmlns:a16="http://schemas.microsoft.com/office/drawing/2014/main" id="{403CCA07-CAF7-43D1-9D69-823C12D9269B}"/>
              </a:ext>
            </a:extLst>
          </p:cNvPr>
          <p:cNvSpPr txBox="1"/>
          <p:nvPr/>
        </p:nvSpPr>
        <p:spPr>
          <a:xfrm>
            <a:off x="72622" y="6347180"/>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32</a:t>
            </a:r>
          </a:p>
        </p:txBody>
      </p:sp>
    </p:spTree>
    <p:extLst>
      <p:ext uri="{BB962C8B-B14F-4D97-AF65-F5344CB8AC3E}">
        <p14:creationId xmlns:p14="http://schemas.microsoft.com/office/powerpoint/2010/main" val="103173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12AAA5E2-B9D8-4DF5-8954-E1BE74855D79}"/>
              </a:ext>
            </a:extLst>
          </p:cNvPr>
          <p:cNvGrpSpPr/>
          <p:nvPr/>
        </p:nvGrpSpPr>
        <p:grpSpPr>
          <a:xfrm>
            <a:off x="-16317" y="3104154"/>
            <a:ext cx="12208316" cy="3734224"/>
            <a:chOff x="-2680812" y="6909577"/>
            <a:chExt cx="12208316" cy="3832974"/>
          </a:xfrm>
        </p:grpSpPr>
        <p:pic>
          <p:nvPicPr>
            <p:cNvPr id="61" name="Picture 60">
              <a:extLst>
                <a:ext uri="{FF2B5EF4-FFF2-40B4-BE49-F238E27FC236}">
                  <a16:creationId xmlns:a16="http://schemas.microsoft.com/office/drawing/2014/main" id="{6749DB39-5F0E-49AD-910E-CC3AB0849F82}"/>
                </a:ext>
              </a:extLst>
            </p:cNvPr>
            <p:cNvPicPr>
              <a:picLocks noChangeAspect="1"/>
            </p:cNvPicPr>
            <p:nvPr/>
          </p:nvPicPr>
          <p:blipFill>
            <a:blip r:embed="rId4"/>
            <a:stretch>
              <a:fillRect/>
            </a:stretch>
          </p:blipFill>
          <p:spPr>
            <a:xfrm>
              <a:off x="-2664496" y="6945941"/>
              <a:ext cx="12192000" cy="3796610"/>
            </a:xfrm>
            <a:prstGeom prst="rect">
              <a:avLst/>
            </a:prstGeom>
          </p:spPr>
        </p:pic>
        <p:sp>
          <p:nvSpPr>
            <p:cNvPr id="50" name="Rectangle 49">
              <a:extLst>
                <a:ext uri="{FF2B5EF4-FFF2-40B4-BE49-F238E27FC236}">
                  <a16:creationId xmlns:a16="http://schemas.microsoft.com/office/drawing/2014/main" id="{C3D93657-CFFC-41FD-9DE5-BF1E5567EEC5}"/>
                </a:ext>
              </a:extLst>
            </p:cNvPr>
            <p:cNvSpPr/>
            <p:nvPr/>
          </p:nvSpPr>
          <p:spPr>
            <a:xfrm>
              <a:off x="-2680812" y="6909577"/>
              <a:ext cx="12208316" cy="3832973"/>
            </a:xfrm>
            <a:prstGeom prst="rect">
              <a:avLst/>
            </a:prstGeom>
            <a:solidFill>
              <a:srgbClr val="16385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A7F02C7A-0061-4EA0-9EDD-E894C1233484}"/>
              </a:ext>
            </a:extLst>
          </p:cNvPr>
          <p:cNvSpPr/>
          <p:nvPr/>
        </p:nvSpPr>
        <p:spPr>
          <a:xfrm>
            <a:off x="509551" y="265424"/>
            <a:ext cx="10309907"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Required Health Assessments</a:t>
            </a:r>
          </a:p>
        </p:txBody>
      </p:sp>
      <p:grpSp>
        <p:nvGrpSpPr>
          <p:cNvPr id="11" name="Group 10">
            <a:extLst>
              <a:ext uri="{FF2B5EF4-FFF2-40B4-BE49-F238E27FC236}">
                <a16:creationId xmlns:a16="http://schemas.microsoft.com/office/drawing/2014/main" id="{CE2035A3-A9E5-4C1A-85F6-85353972D44F}"/>
              </a:ext>
            </a:extLst>
          </p:cNvPr>
          <p:cNvGrpSpPr/>
          <p:nvPr/>
        </p:nvGrpSpPr>
        <p:grpSpPr>
          <a:xfrm rot="10800000">
            <a:off x="10486594" y="390894"/>
            <a:ext cx="1717588" cy="494271"/>
            <a:chOff x="1594022" y="1248032"/>
            <a:chExt cx="1717588" cy="494271"/>
          </a:xfrm>
        </p:grpSpPr>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403CCA07-CAF7-43D1-9D69-823C12D9269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32</a:t>
            </a:r>
          </a:p>
        </p:txBody>
      </p:sp>
      <p:cxnSp>
        <p:nvCxnSpPr>
          <p:cNvPr id="15" name="Straight Connector 14">
            <a:extLst>
              <a:ext uri="{FF2B5EF4-FFF2-40B4-BE49-F238E27FC236}">
                <a16:creationId xmlns:a16="http://schemas.microsoft.com/office/drawing/2014/main" id="{F8EAA3B2-9DC2-4A34-BBE5-5E07ADDD75EC}"/>
              </a:ext>
            </a:extLst>
          </p:cNvPr>
          <p:cNvCxnSpPr>
            <a:cxnSpLocks/>
          </p:cNvCxnSpPr>
          <p:nvPr/>
        </p:nvCxnSpPr>
        <p:spPr>
          <a:xfrm flipH="1">
            <a:off x="0" y="1856601"/>
            <a:ext cx="1219199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14CAB9-6478-4084-BB0F-62262E0F2838}"/>
              </a:ext>
            </a:extLst>
          </p:cNvPr>
          <p:cNvSpPr txBox="1"/>
          <p:nvPr/>
        </p:nvSpPr>
        <p:spPr>
          <a:xfrm>
            <a:off x="80190" y="1963238"/>
            <a:ext cx="3633522"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SEPARATION  HISTORY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AND PHYSICAL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EXAMINATION (SHPE) </a:t>
            </a:r>
            <a:endParaRPr lang="en-US" sz="2000" dirty="0"/>
          </a:p>
        </p:txBody>
      </p:sp>
      <p:sp>
        <p:nvSpPr>
          <p:cNvPr id="19" name="TextBox 18">
            <a:extLst>
              <a:ext uri="{FF2B5EF4-FFF2-40B4-BE49-F238E27FC236}">
                <a16:creationId xmlns:a16="http://schemas.microsoft.com/office/drawing/2014/main" id="{B290E02F-00F8-4BD2-A900-B4CCE8E643DD}"/>
              </a:ext>
            </a:extLst>
          </p:cNvPr>
          <p:cNvSpPr txBox="1"/>
          <p:nvPr/>
        </p:nvSpPr>
        <p:spPr>
          <a:xfrm>
            <a:off x="4133115" y="2032045"/>
            <a:ext cx="367220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SEPARATION HEALTH ASSESSMENT (SHA)</a:t>
            </a:r>
          </a:p>
        </p:txBody>
      </p:sp>
      <p:sp>
        <p:nvSpPr>
          <p:cNvPr id="21" name="TextBox 20">
            <a:extLst>
              <a:ext uri="{FF2B5EF4-FFF2-40B4-BE49-F238E27FC236}">
                <a16:creationId xmlns:a16="http://schemas.microsoft.com/office/drawing/2014/main" id="{05827E21-ADA0-4FE5-8A1C-3FD177C5AA68}"/>
              </a:ext>
            </a:extLst>
          </p:cNvPr>
          <p:cNvSpPr txBox="1"/>
          <p:nvPr/>
        </p:nvSpPr>
        <p:spPr>
          <a:xfrm>
            <a:off x="8521262" y="2001272"/>
            <a:ext cx="322520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MENTAL</a:t>
            </a:r>
            <a:r>
              <a:rPr kumimoji="0" lang="en-US" sz="2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HEALTH ASSESSMENT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(MHA)</a:t>
            </a:r>
          </a:p>
        </p:txBody>
      </p:sp>
      <p:cxnSp>
        <p:nvCxnSpPr>
          <p:cNvPr id="22" name="Straight Connector 21">
            <a:extLst>
              <a:ext uri="{FF2B5EF4-FFF2-40B4-BE49-F238E27FC236}">
                <a16:creationId xmlns:a16="http://schemas.microsoft.com/office/drawing/2014/main" id="{6F67C311-3FA5-4978-89F5-EC79C58D7A56}"/>
              </a:ext>
            </a:extLst>
          </p:cNvPr>
          <p:cNvCxnSpPr>
            <a:cxnSpLocks/>
          </p:cNvCxnSpPr>
          <p:nvPr/>
        </p:nvCxnSpPr>
        <p:spPr>
          <a:xfrm flipV="1">
            <a:off x="3876773" y="1842418"/>
            <a:ext cx="1" cy="4009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E46626-3EAD-40C2-A5AD-9ADBD622A9CD}"/>
              </a:ext>
            </a:extLst>
          </p:cNvPr>
          <p:cNvCxnSpPr>
            <a:cxnSpLocks/>
          </p:cNvCxnSpPr>
          <p:nvPr/>
        </p:nvCxnSpPr>
        <p:spPr>
          <a:xfrm flipV="1">
            <a:off x="8077275" y="1846396"/>
            <a:ext cx="1" cy="4009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F05209-8E12-4C63-88AA-553ECC461E0E}"/>
              </a:ext>
            </a:extLst>
          </p:cNvPr>
          <p:cNvCxnSpPr>
            <a:cxnSpLocks/>
          </p:cNvCxnSpPr>
          <p:nvPr/>
        </p:nvCxnSpPr>
        <p:spPr>
          <a:xfrm flipH="1">
            <a:off x="-1" y="3104154"/>
            <a:ext cx="12192001"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B1A87A0-8FAE-4D5D-A220-A01642816D51}"/>
              </a:ext>
            </a:extLst>
          </p:cNvPr>
          <p:cNvSpPr/>
          <p:nvPr/>
        </p:nvSpPr>
        <p:spPr>
          <a:xfrm>
            <a:off x="3431504" y="2058547"/>
            <a:ext cx="914400" cy="914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effectLst>
                  <a:outerShdw blurRad="38100" dist="38100" dir="2700000" algn="tl">
                    <a:srgbClr val="000000">
                      <a:alpha val="43137"/>
                    </a:srgbClr>
                  </a:outerShdw>
                </a:effectLst>
              </a:rPr>
              <a:t>OR</a:t>
            </a:r>
          </a:p>
        </p:txBody>
      </p:sp>
      <p:sp>
        <p:nvSpPr>
          <p:cNvPr id="30" name="Oval 29">
            <a:extLst>
              <a:ext uri="{FF2B5EF4-FFF2-40B4-BE49-F238E27FC236}">
                <a16:creationId xmlns:a16="http://schemas.microsoft.com/office/drawing/2014/main" id="{EBFF70C1-68ED-4C2C-8E1D-637FAE4BB50A}"/>
              </a:ext>
            </a:extLst>
          </p:cNvPr>
          <p:cNvSpPr/>
          <p:nvPr/>
        </p:nvSpPr>
        <p:spPr>
          <a:xfrm>
            <a:off x="7630722" y="2032045"/>
            <a:ext cx="914400" cy="914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38100" dist="38100" dir="2700000" algn="tl">
                    <a:srgbClr val="000000">
                      <a:alpha val="43137"/>
                    </a:srgbClr>
                  </a:outerShdw>
                </a:effectLst>
              </a:rPr>
              <a:t>AND</a:t>
            </a:r>
          </a:p>
        </p:txBody>
      </p:sp>
      <p:grpSp>
        <p:nvGrpSpPr>
          <p:cNvPr id="32" name="Group 31">
            <a:extLst>
              <a:ext uri="{FF2B5EF4-FFF2-40B4-BE49-F238E27FC236}">
                <a16:creationId xmlns:a16="http://schemas.microsoft.com/office/drawing/2014/main" id="{D76E7F70-BD49-434E-919F-F2364407EBC8}"/>
              </a:ext>
            </a:extLst>
          </p:cNvPr>
          <p:cNvGrpSpPr/>
          <p:nvPr/>
        </p:nvGrpSpPr>
        <p:grpSpPr>
          <a:xfrm>
            <a:off x="2046193" y="5330314"/>
            <a:ext cx="8198751" cy="1699125"/>
            <a:chOff x="4991395" y="5038839"/>
            <a:chExt cx="6973791" cy="1699125"/>
          </a:xfrm>
        </p:grpSpPr>
        <p:sp>
          <p:nvSpPr>
            <p:cNvPr id="33" name="Rounded Rectangle 5">
              <a:extLst>
                <a:ext uri="{FF2B5EF4-FFF2-40B4-BE49-F238E27FC236}">
                  <a16:creationId xmlns:a16="http://schemas.microsoft.com/office/drawing/2014/main" id="{80A73BF5-E1E3-47FA-BE63-16DE24CD7DF7}"/>
                </a:ext>
              </a:extLst>
            </p:cNvPr>
            <p:cNvSpPr/>
            <p:nvPr/>
          </p:nvSpPr>
          <p:spPr>
            <a:xfrm>
              <a:off x="4991395" y="5038839"/>
              <a:ext cx="6810895" cy="1394795"/>
            </a:xfrm>
            <a:prstGeom prst="roundRect">
              <a:avLst/>
            </a:prstGeom>
            <a:solidFill>
              <a:srgbClr val="00B0F0"/>
            </a:solidFill>
            <a:ln>
              <a:noFill/>
            </a:ln>
            <a:effectLst>
              <a:outerShdw blurRad="2667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D6CD478-A00A-421D-AA18-5CBDC3DB6543}"/>
                </a:ext>
              </a:extLst>
            </p:cNvPr>
            <p:cNvSpPr/>
            <p:nvPr/>
          </p:nvSpPr>
          <p:spPr>
            <a:xfrm>
              <a:off x="5155433" y="5278804"/>
              <a:ext cx="777781" cy="914400"/>
            </a:xfrm>
            <a:prstGeom prst="ellipse">
              <a:avLst/>
            </a:prstGeom>
            <a:solidFill>
              <a:srgbClr val="9A0000"/>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t>
              </a:r>
            </a:p>
          </p:txBody>
        </p:sp>
        <p:sp>
          <p:nvSpPr>
            <p:cNvPr id="35" name="Rectangle 34">
              <a:extLst>
                <a:ext uri="{FF2B5EF4-FFF2-40B4-BE49-F238E27FC236}">
                  <a16:creationId xmlns:a16="http://schemas.microsoft.com/office/drawing/2014/main" id="{E132080A-1218-47C1-9D72-03743DFD0171}"/>
                </a:ext>
              </a:extLst>
            </p:cNvPr>
            <p:cNvSpPr/>
            <p:nvPr/>
          </p:nvSpPr>
          <p:spPr>
            <a:xfrm>
              <a:off x="6032286" y="5168304"/>
              <a:ext cx="5932900" cy="1569660"/>
            </a:xfrm>
            <a:prstGeom prst="rect">
              <a:avLst/>
            </a:prstGeom>
            <a:noFill/>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rPr>
                <a:t>Confirm your Service Treatment Record (STR) or Military Medical</a:t>
              </a:r>
              <a:r>
                <a:rPr lang="en-US" sz="2400" dirty="0">
                  <a:effectLst>
                    <a:outerShdw blurRad="38100" dist="38100" dir="2700000" algn="tl">
                      <a:srgbClr val="000000">
                        <a:alpha val="43137"/>
                      </a:srgbClr>
                    </a:outerShdw>
                  </a:effectLst>
                  <a:latin typeface="Calibri" panose="020F0502020204030204"/>
                </a:rPr>
                <a:t> Record</a:t>
              </a:r>
              <a:r>
                <a:rPr kumimoji="0" lang="en-US" sz="240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rPr>
                <a:t> includes</a:t>
              </a:r>
              <a:r>
                <a:rPr kumimoji="0" lang="en-US" sz="2400" i="0" u="none" strike="noStrike" kern="1200" cap="none" spc="0" normalizeH="0" noProof="0" dirty="0">
                  <a:ln>
                    <a:noFill/>
                  </a:ln>
                  <a:effectLst>
                    <a:outerShdw blurRad="38100" dist="38100" dir="2700000" algn="tl">
                      <a:srgbClr val="000000">
                        <a:alpha val="43137"/>
                      </a:srgbClr>
                    </a:outerShdw>
                  </a:effectLst>
                  <a:uLnTx/>
                  <a:uFillTx/>
                  <a:latin typeface="Calibri" panose="020F0502020204030204"/>
                </a:rPr>
                <a:t> all medical aid received on </a:t>
              </a:r>
              <a:r>
                <a:rPr lang="en-US" sz="2400" dirty="0">
                  <a:effectLst>
                    <a:outerShdw blurRad="38100" dist="38100" dir="2700000" algn="tl">
                      <a:srgbClr val="000000">
                        <a:alpha val="43137"/>
                      </a:srgbClr>
                    </a:outerShdw>
                  </a:effectLst>
                  <a:latin typeface="Calibri" panose="020F0502020204030204"/>
                </a:rPr>
                <a:t>AND off i</a:t>
              </a:r>
              <a:r>
                <a:rPr kumimoji="0" lang="en-US" sz="2400" i="0" u="none" strike="noStrike" kern="1200" cap="none" spc="0" normalizeH="0" noProof="0" dirty="0" err="1">
                  <a:ln>
                    <a:noFill/>
                  </a:ln>
                  <a:effectLst>
                    <a:outerShdw blurRad="38100" dist="38100" dir="2700000" algn="tl">
                      <a:srgbClr val="000000">
                        <a:alpha val="43137"/>
                      </a:srgbClr>
                    </a:outerShdw>
                  </a:effectLst>
                  <a:uLnTx/>
                  <a:uFillTx/>
                  <a:latin typeface="Calibri" panose="020F0502020204030204"/>
                </a:rPr>
                <a:t>nstallation</a:t>
              </a:r>
              <a:r>
                <a:rPr kumimoji="0" lang="en-US" sz="2400" i="0" u="none" strike="noStrike" kern="1200" cap="none" spc="0" normalizeH="0" noProof="0" dirty="0">
                  <a:ln>
                    <a:noFill/>
                  </a:ln>
                  <a:effectLst>
                    <a:outerShdw blurRad="38100" dist="38100" dir="2700000" algn="tl">
                      <a:srgbClr val="000000">
                        <a:alpha val="43137"/>
                      </a:srgbClr>
                    </a:outerShdw>
                  </a:effectLst>
                  <a:uLnTx/>
                  <a:uFillTx/>
                  <a:latin typeface="Calibri" panose="020F0502020204030204"/>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ndParaRPr>
            </a:p>
          </p:txBody>
        </p:sp>
      </p:grpSp>
      <p:sp>
        <p:nvSpPr>
          <p:cNvPr id="37" name="TextBox 36">
            <a:extLst>
              <a:ext uri="{FF2B5EF4-FFF2-40B4-BE49-F238E27FC236}">
                <a16:creationId xmlns:a16="http://schemas.microsoft.com/office/drawing/2014/main" id="{781BDA82-30DB-4A96-8DC5-C001B879C1A6}"/>
              </a:ext>
            </a:extLst>
          </p:cNvPr>
          <p:cNvSpPr txBox="1"/>
          <p:nvPr/>
        </p:nvSpPr>
        <p:spPr>
          <a:xfrm>
            <a:off x="482055" y="3292555"/>
            <a:ext cx="3128276" cy="1477328"/>
          </a:xfrm>
          <a:prstGeom prst="rect">
            <a:avLst/>
          </a:prstGeom>
          <a:noFill/>
        </p:spPr>
        <p:txBody>
          <a:bodyPr wrap="square">
            <a:spAutoFit/>
          </a:bodyPr>
          <a:lstStyle/>
          <a:p>
            <a:pPr marL="285750" lvl="0" indent="-285750">
              <a:buFont typeface="Wingdings" panose="05000000000000000000" pitchFamily="2" charset="2"/>
              <a:buChar char="§"/>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Either SHPE  (DoD conducted) </a:t>
            </a:r>
            <a:r>
              <a:rPr lang="en-US" sz="1800" dirty="0">
                <a:solidFill>
                  <a:prstClr val="white"/>
                </a:solidFill>
              </a:rPr>
              <a:t>or SHA (VA conducted)  is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required prior to separation or release from active duty.</a:t>
            </a:r>
          </a:p>
        </p:txBody>
      </p:sp>
      <p:sp>
        <p:nvSpPr>
          <p:cNvPr id="38" name="TextBox 37">
            <a:extLst>
              <a:ext uri="{FF2B5EF4-FFF2-40B4-BE49-F238E27FC236}">
                <a16:creationId xmlns:a16="http://schemas.microsoft.com/office/drawing/2014/main" id="{6A59551C-CD98-45EF-9E46-B6DD9AD98C18}"/>
              </a:ext>
            </a:extLst>
          </p:cNvPr>
          <p:cNvSpPr txBox="1"/>
          <p:nvPr/>
        </p:nvSpPr>
        <p:spPr>
          <a:xfrm>
            <a:off x="4450448" y="3213468"/>
            <a:ext cx="3128276" cy="1200329"/>
          </a:xfrm>
          <a:prstGeom prst="rect">
            <a:avLst/>
          </a:prstGeom>
          <a:noFill/>
        </p:spPr>
        <p:txBody>
          <a:bodyPr wrap="square">
            <a:spAutoFit/>
          </a:bodyPr>
          <a:lstStyle/>
          <a:p>
            <a:pPr marL="285750" lvl="0" indent="-285750">
              <a:buFont typeface="Wingdings" panose="05000000000000000000" pitchFamily="2" charset="2"/>
              <a:buChar char="§"/>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Either </a:t>
            </a:r>
            <a:r>
              <a:rPr lang="en-US" sz="1800" dirty="0">
                <a:solidFill>
                  <a:prstClr val="white"/>
                </a:solidFill>
              </a:rPr>
              <a:t>SHA (VA conducted) or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SHPE (DoD conducted) </a:t>
            </a:r>
            <a:r>
              <a:rPr lang="en-US" sz="1800" dirty="0">
                <a:solidFill>
                  <a:prstClr val="white"/>
                </a:solidFill>
              </a:rPr>
              <a:t>is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required prior to separation or release from active duty.</a:t>
            </a:r>
          </a:p>
        </p:txBody>
      </p:sp>
      <p:sp>
        <p:nvSpPr>
          <p:cNvPr id="40" name="TextBox 39">
            <a:extLst>
              <a:ext uri="{FF2B5EF4-FFF2-40B4-BE49-F238E27FC236}">
                <a16:creationId xmlns:a16="http://schemas.microsoft.com/office/drawing/2014/main" id="{05B423F4-B196-48AA-81BE-0FB1EC9F6262}"/>
              </a:ext>
            </a:extLst>
          </p:cNvPr>
          <p:cNvSpPr txBox="1"/>
          <p:nvPr/>
        </p:nvSpPr>
        <p:spPr>
          <a:xfrm>
            <a:off x="4488416" y="4475349"/>
            <a:ext cx="3246241" cy="646331"/>
          </a:xfrm>
          <a:prstGeom prst="rect">
            <a:avLst/>
          </a:prstGeom>
          <a:noFill/>
        </p:spPr>
        <p:txBody>
          <a:bodyPr wrap="square">
            <a:spAutoFit/>
          </a:bodyPr>
          <a:lstStyle/>
          <a:p>
            <a:pPr marL="342900" lvl="0" indent="-342900">
              <a:buFont typeface="Wingdings" panose="05000000000000000000" pitchFamily="2" charset="2"/>
              <a:buChar char="§"/>
              <a:defRPr/>
            </a:pPr>
            <a:r>
              <a:rPr lang="en-US" sz="1800" dirty="0">
                <a:solidFill>
                  <a:prstClr val="white"/>
                </a:solidFill>
                <a:latin typeface="Calibri" panose="020F0502020204030204"/>
              </a:rPr>
              <a:t>SHA is required for VA disability claims.</a:t>
            </a:r>
          </a:p>
        </p:txBody>
      </p:sp>
      <p:sp>
        <p:nvSpPr>
          <p:cNvPr id="42" name="TextBox 41">
            <a:extLst>
              <a:ext uri="{FF2B5EF4-FFF2-40B4-BE49-F238E27FC236}">
                <a16:creationId xmlns:a16="http://schemas.microsoft.com/office/drawing/2014/main" id="{FFF4FD52-6341-4063-A8CA-9955D1855574}"/>
              </a:ext>
            </a:extLst>
          </p:cNvPr>
          <p:cNvSpPr txBox="1"/>
          <p:nvPr/>
        </p:nvSpPr>
        <p:spPr>
          <a:xfrm>
            <a:off x="8450081" y="3236873"/>
            <a:ext cx="3367571" cy="92333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MHA is required prior to SHPE or SHA and will be included as part</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 of the appointment.</a:t>
            </a:r>
          </a:p>
        </p:txBody>
      </p:sp>
      <p:sp>
        <p:nvSpPr>
          <p:cNvPr id="44" name="TextBox 43">
            <a:extLst>
              <a:ext uri="{FF2B5EF4-FFF2-40B4-BE49-F238E27FC236}">
                <a16:creationId xmlns:a16="http://schemas.microsoft.com/office/drawing/2014/main" id="{DA3FE0E3-FAA5-4B3C-957D-B62FF80A2DB8}"/>
              </a:ext>
            </a:extLst>
          </p:cNvPr>
          <p:cNvSpPr txBox="1"/>
          <p:nvPr/>
        </p:nvSpPr>
        <p:spPr>
          <a:xfrm>
            <a:off x="1273996" y="1010840"/>
            <a:ext cx="7997084" cy="707886"/>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n-US" sz="2000" i="1" noProof="0" dirty="0">
                <a:solidFill>
                  <a:srgbClr val="00B0F0"/>
                </a:solidFill>
                <a:effectLst>
                  <a:outerShdw blurRad="38100" dist="38100" dir="2700000" algn="tl">
                    <a:srgbClr val="000000">
                      <a:alpha val="43137"/>
                    </a:srgbClr>
                  </a:outerShdw>
                </a:effectLst>
                <a:latin typeface="Calibri" panose="020F0502020204030204"/>
              </a:rPr>
              <a:t>MHS GENESIS Patient</a:t>
            </a:r>
            <a:r>
              <a:rPr lang="en-US" sz="2000" i="1" dirty="0">
                <a:solidFill>
                  <a:srgbClr val="00B0F0"/>
                </a:solidFill>
                <a:effectLst>
                  <a:outerShdw blurRad="38100" dist="38100" dir="2700000" algn="tl">
                    <a:srgbClr val="000000">
                      <a:alpha val="43137"/>
                    </a:srgbClr>
                  </a:outerShdw>
                </a:effectLst>
                <a:latin typeface="Calibri" panose="020F0502020204030204"/>
              </a:rPr>
              <a:t>t Portal contains a Service Separation tab which provides the steps necessary to start the process.</a:t>
            </a:r>
            <a:endParaRPr kumimoji="0" lang="en-US" sz="2000" b="0" i="1" u="none" strike="noStrike" kern="1200" cap="none" spc="0" normalizeH="0" noProof="0" dirty="0">
              <a:ln>
                <a:noFill/>
              </a:ln>
              <a:solidFill>
                <a:srgbClr val="00B0F0"/>
              </a:solidFill>
              <a:effectLst>
                <a:outerShdw blurRad="38100" dist="38100" dir="2700000" algn="tl">
                  <a:srgbClr val="000000">
                    <a:alpha val="43137"/>
                  </a:srgbClr>
                </a:outerShdw>
              </a:effectLst>
              <a:uLnTx/>
              <a:uFillTx/>
              <a:latin typeface="Calibri" panose="020F0502020204030204"/>
            </a:endParaRPr>
          </a:p>
        </p:txBody>
      </p:sp>
    </p:spTree>
    <p:extLst>
      <p:ext uri="{BB962C8B-B14F-4D97-AF65-F5344CB8AC3E}">
        <p14:creationId xmlns:p14="http://schemas.microsoft.com/office/powerpoint/2010/main" val="262658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46145" y="742165"/>
            <a:ext cx="9499711"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DoD inTRANSITION PROGRAM </a:t>
            </a:r>
          </a:p>
        </p:txBody>
      </p:sp>
      <p:pic>
        <p:nvPicPr>
          <p:cNvPr id="3" name="Picture 2" descr="inTransition. Connecting, coaching, empow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82" y="2296496"/>
            <a:ext cx="5159415" cy="1563459"/>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61590" y="4310787"/>
            <a:ext cx="6096000" cy="138499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Free, confidential coaching and assistance for Service members who require mental health services.</a:t>
            </a:r>
          </a:p>
        </p:txBody>
      </p:sp>
      <p:sp>
        <p:nvSpPr>
          <p:cNvPr id="5" name="Rectangle: Rounded Corners 4"/>
          <p:cNvSpPr/>
          <p:nvPr/>
        </p:nvSpPr>
        <p:spPr>
          <a:xfrm>
            <a:off x="6402705" y="1957780"/>
            <a:ext cx="5389744" cy="1308513"/>
          </a:xfrm>
          <a:prstGeom prst="roundRect">
            <a:avLst/>
          </a:prstGeom>
          <a:solidFill>
            <a:srgbClr val="00B0F0"/>
          </a:solidFill>
          <a:ln>
            <a:noFill/>
          </a:ln>
          <a:effectLst>
            <a:outerShdw blurRad="2159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Available to ALL Service members regardless of length of Service or discharge status</a:t>
            </a:r>
          </a:p>
        </p:txBody>
      </p:sp>
      <p:sp>
        <p:nvSpPr>
          <p:cNvPr id="6" name="Rectangle: Rounded Corners 5"/>
          <p:cNvSpPr/>
          <p:nvPr/>
        </p:nvSpPr>
        <p:spPr>
          <a:xfrm>
            <a:off x="6402705" y="3520363"/>
            <a:ext cx="5389744" cy="1060992"/>
          </a:xfrm>
          <a:prstGeom prst="roundRect">
            <a:avLst/>
          </a:prstGeom>
          <a:solidFill>
            <a:srgbClr val="00B0F0"/>
          </a:solidFill>
          <a:ln>
            <a:noFill/>
          </a:ln>
          <a:effectLst>
            <a:outerShdw blurRad="2794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No expiration date to enroll</a:t>
            </a:r>
          </a:p>
        </p:txBody>
      </p:sp>
      <p:sp>
        <p:nvSpPr>
          <p:cNvPr id="7" name="Rectangle: Rounded Corners 6"/>
          <p:cNvSpPr/>
          <p:nvPr/>
        </p:nvSpPr>
        <p:spPr>
          <a:xfrm>
            <a:off x="6402705" y="4823995"/>
            <a:ext cx="5411073" cy="1405218"/>
          </a:xfrm>
          <a:prstGeom prst="roundRect">
            <a:avLst/>
          </a:prstGeom>
          <a:solidFill>
            <a:srgbClr val="00B0F0"/>
          </a:solidFill>
          <a:ln>
            <a:noFill/>
          </a:ln>
          <a:effectLst>
            <a:outerShdw blurRad="355600" dist="3175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Automatically enrolled if seen by a behavioral health provider within 1 year of separation from active duty*</a:t>
            </a:r>
          </a:p>
        </p:txBody>
      </p:sp>
      <p:sp>
        <p:nvSpPr>
          <p:cNvPr id="8" name="TextBox 7"/>
          <p:cNvSpPr txBox="1"/>
          <p:nvPr/>
        </p:nvSpPr>
        <p:spPr>
          <a:xfrm flipH="1">
            <a:off x="9386295" y="6396335"/>
            <a:ext cx="194379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opt out</a:t>
            </a:r>
          </a:p>
        </p:txBody>
      </p:sp>
      <p:sp>
        <p:nvSpPr>
          <p:cNvPr id="9" name="TextBox 8">
            <a:extLst>
              <a:ext uri="{FF2B5EF4-FFF2-40B4-BE49-F238E27FC236}">
                <a16:creationId xmlns:a16="http://schemas.microsoft.com/office/drawing/2014/main" id="{5DFDEA57-4E6A-2B68-589A-EC0900B087B4}"/>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34</a:t>
            </a:r>
          </a:p>
        </p:txBody>
      </p:sp>
    </p:spTree>
    <p:extLst>
      <p:ext uri="{BB962C8B-B14F-4D97-AF65-F5344CB8AC3E}">
        <p14:creationId xmlns:p14="http://schemas.microsoft.com/office/powerpoint/2010/main" val="13999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Parallelogram 26"/>
          <p:cNvSpPr/>
          <p:nvPr/>
        </p:nvSpPr>
        <p:spPr>
          <a:xfrm>
            <a:off x="1272186" y="1672997"/>
            <a:ext cx="10696851" cy="846760"/>
          </a:xfrm>
          <a:prstGeom prst="parallelogram">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6" name="Oval 25"/>
          <p:cNvSpPr/>
          <p:nvPr/>
        </p:nvSpPr>
        <p:spPr>
          <a:xfrm>
            <a:off x="344349" y="1343771"/>
            <a:ext cx="1463040" cy="1463040"/>
          </a:xfrm>
          <a:prstGeom prst="ellipse">
            <a:avLst/>
          </a:prstGeom>
          <a:solidFill>
            <a:srgbClr val="00B0F0"/>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2305574" y="580953"/>
            <a:ext cx="9353026"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VETERANS/MILITARY CRISIS LINE  </a:t>
            </a:r>
          </a:p>
        </p:txBody>
      </p:sp>
      <p:grpSp>
        <p:nvGrpSpPr>
          <p:cNvPr id="9" name="Group 8"/>
          <p:cNvGrpSpPr/>
          <p:nvPr/>
        </p:nvGrpSpPr>
        <p:grpSpPr>
          <a:xfrm>
            <a:off x="1807389" y="2969111"/>
            <a:ext cx="1047207" cy="632827"/>
            <a:chOff x="7349319" y="3057099"/>
            <a:chExt cx="1473959" cy="928047"/>
          </a:xfrm>
        </p:grpSpPr>
        <p:sp>
          <p:nvSpPr>
            <p:cNvPr id="3" name="Rounded Rectangular Callout 2"/>
            <p:cNvSpPr/>
            <p:nvPr/>
          </p:nvSpPr>
          <p:spPr>
            <a:xfrm>
              <a:off x="7349319" y="3057099"/>
              <a:ext cx="1473959" cy="928047"/>
            </a:xfrm>
            <a:prstGeom prst="wedgeRoundRect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7601803" y="3406822"/>
              <a:ext cx="968990" cy="228600"/>
              <a:chOff x="7526740" y="3406822"/>
              <a:chExt cx="968990" cy="228600"/>
            </a:xfrm>
          </p:grpSpPr>
          <p:sp>
            <p:nvSpPr>
              <p:cNvPr id="5" name="Oval 4"/>
              <p:cNvSpPr/>
              <p:nvPr/>
            </p:nvSpPr>
            <p:spPr>
              <a:xfrm>
                <a:off x="7526740" y="3406822"/>
                <a:ext cx="232012"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p:cNvSpPr/>
              <p:nvPr/>
            </p:nvSpPr>
            <p:spPr>
              <a:xfrm>
                <a:off x="7895229" y="3406822"/>
                <a:ext cx="232012" cy="228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a:off x="8263718" y="3406822"/>
                <a:ext cx="232012" cy="228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0" name="Rectangle 9"/>
          <p:cNvSpPr/>
          <p:nvPr/>
        </p:nvSpPr>
        <p:spPr>
          <a:xfrm>
            <a:off x="2459200" y="5326313"/>
            <a:ext cx="7346575" cy="769441"/>
          </a:xfrm>
          <a:prstGeom prst="rect">
            <a:avLst/>
          </a:prstGeom>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Franklin Gothic Demi" panose="020B0703020102020204" pitchFamily="34" charset="0"/>
                <a:ea typeface="+mn-ea"/>
                <a:cs typeface="+mn-cs"/>
              </a:rPr>
              <a:t>Chat:</a:t>
            </a:r>
            <a:r>
              <a:rPr kumimoji="0" lang="en-US" sz="3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www.VeteransCrisisLine.net</a:t>
            </a:r>
          </a:p>
        </p:txBody>
      </p:sp>
      <p:grpSp>
        <p:nvGrpSpPr>
          <p:cNvPr id="17" name="Group 16"/>
          <p:cNvGrpSpPr/>
          <p:nvPr/>
        </p:nvGrpSpPr>
        <p:grpSpPr>
          <a:xfrm>
            <a:off x="1958525" y="3974509"/>
            <a:ext cx="650498" cy="974568"/>
            <a:chOff x="2083406" y="3991554"/>
            <a:chExt cx="763326" cy="1121134"/>
          </a:xfrm>
        </p:grpSpPr>
        <p:sp>
          <p:nvSpPr>
            <p:cNvPr id="12" name="Rounded Rectangle 11"/>
            <p:cNvSpPr/>
            <p:nvPr/>
          </p:nvSpPr>
          <p:spPr>
            <a:xfrm>
              <a:off x="2083406" y="3991554"/>
              <a:ext cx="763326" cy="11211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2175974" y="4179484"/>
              <a:ext cx="578190" cy="6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p:cNvSpPr/>
            <p:nvPr/>
          </p:nvSpPr>
          <p:spPr>
            <a:xfrm>
              <a:off x="2419349" y="49377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328374" y="4045642"/>
              <a:ext cx="2743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p:cNvSpPr/>
            <p:nvPr/>
          </p:nvSpPr>
          <p:spPr>
            <a:xfrm>
              <a:off x="2635357" y="40326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7"/>
          <p:cNvSpPr/>
          <p:nvPr/>
        </p:nvSpPr>
        <p:spPr>
          <a:xfrm>
            <a:off x="2459200" y="2860636"/>
            <a:ext cx="3622274" cy="769441"/>
          </a:xfrm>
          <a:prstGeom prst="rect">
            <a:avLst/>
          </a:prstGeom>
        </p:spPr>
        <p:txBody>
          <a:bodyPr wrap="non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Franklin Gothic Demi" panose="020B0703020102020204" pitchFamily="34" charset="0"/>
                <a:ea typeface="+mn-ea"/>
                <a:cs typeface="+mn-cs"/>
              </a:rPr>
              <a:t>Text:</a:t>
            </a:r>
            <a:r>
              <a:rPr kumimoji="0" lang="en-US" sz="3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838255</a:t>
            </a:r>
          </a:p>
        </p:txBody>
      </p:sp>
      <p:sp>
        <p:nvSpPr>
          <p:cNvPr id="19" name="Rectangle 18"/>
          <p:cNvSpPr/>
          <p:nvPr/>
        </p:nvSpPr>
        <p:spPr>
          <a:xfrm>
            <a:off x="2459200" y="4085736"/>
            <a:ext cx="6983018" cy="769441"/>
          </a:xfrm>
          <a:prstGeom prst="rect">
            <a:avLst/>
          </a:prstGeom>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Franklin Gothic Demi" panose="020B0703020102020204" pitchFamily="34" charset="0"/>
                <a:ea typeface="+mn-ea"/>
                <a:cs typeface="+mn-cs"/>
              </a:rPr>
              <a:t>Dial: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988; Press 1</a:t>
            </a:r>
          </a:p>
        </p:txBody>
      </p:sp>
      <p:grpSp>
        <p:nvGrpSpPr>
          <p:cNvPr id="20" name="Group 19"/>
          <p:cNvGrpSpPr/>
          <p:nvPr/>
        </p:nvGrpSpPr>
        <p:grpSpPr>
          <a:xfrm>
            <a:off x="816690" y="1659659"/>
            <a:ext cx="518358" cy="831265"/>
            <a:chOff x="2083406" y="3991554"/>
            <a:chExt cx="763326" cy="1121134"/>
          </a:xfrm>
        </p:grpSpPr>
        <p:sp>
          <p:nvSpPr>
            <p:cNvPr id="21" name="Rounded Rectangle 20"/>
            <p:cNvSpPr/>
            <p:nvPr/>
          </p:nvSpPr>
          <p:spPr>
            <a:xfrm>
              <a:off x="2083406" y="3991554"/>
              <a:ext cx="763326" cy="11211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2175974" y="4179484"/>
              <a:ext cx="578190" cy="6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p:cNvSpPr/>
            <p:nvPr/>
          </p:nvSpPr>
          <p:spPr>
            <a:xfrm>
              <a:off x="2419349" y="49377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p:cNvSpPr/>
            <p:nvPr/>
          </p:nvSpPr>
          <p:spPr>
            <a:xfrm>
              <a:off x="2328374" y="4045642"/>
              <a:ext cx="2743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2635357" y="40326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9" name="Straight Connector 28"/>
          <p:cNvCxnSpPr/>
          <p:nvPr/>
        </p:nvCxnSpPr>
        <p:spPr>
          <a:xfrm flipV="1">
            <a:off x="3477467" y="3819901"/>
            <a:ext cx="6400800" cy="238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477467" y="5102938"/>
            <a:ext cx="6400800" cy="238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7891" y1="6641" x2="37891" y2="6641"/>
                        <a14:foregroundMark x1="35742" y1="11914" x2="35742" y2="11914"/>
                        <a14:foregroundMark x1="43359" y1="5664" x2="43359" y2="5664"/>
                        <a14:foregroundMark x1="35352" y1="87109" x2="35352" y2="87109"/>
                        <a14:foregroundMark x1="19922" y1="86133" x2="19922" y2="86133"/>
                        <a14:foregroundMark x1="19922" y1="86133" x2="19922" y2="86133"/>
                        <a14:foregroundMark x1="12109" y1="80273" x2="12109" y2="80273"/>
                      </a14:backgroundRemoval>
                    </a14:imgEffect>
                  </a14:imgLayer>
                </a14:imgProps>
              </a:ext>
            </a:extLst>
          </a:blip>
          <a:stretch>
            <a:fillRect/>
          </a:stretch>
        </p:blipFill>
        <p:spPr>
          <a:xfrm>
            <a:off x="1864016" y="5260211"/>
            <a:ext cx="846524" cy="846524"/>
          </a:xfrm>
          <a:prstGeom prst="rect">
            <a:avLst/>
          </a:prstGeom>
        </p:spPr>
      </p:pic>
      <p:sp>
        <p:nvSpPr>
          <p:cNvPr id="35" name="TextBox 34">
            <a:extLst>
              <a:ext uri="{FF2B5EF4-FFF2-40B4-BE49-F238E27FC236}">
                <a16:creationId xmlns:a16="http://schemas.microsoft.com/office/drawing/2014/main" id="{13293465-E0E1-4DBF-AA31-67EBE65638F8}"/>
              </a:ext>
            </a:extLst>
          </p:cNvPr>
          <p:cNvSpPr txBox="1"/>
          <p:nvPr/>
        </p:nvSpPr>
        <p:spPr>
          <a:xfrm>
            <a:off x="95362"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35</a:t>
            </a:r>
          </a:p>
        </p:txBody>
      </p:sp>
      <p:pic>
        <p:nvPicPr>
          <p:cNvPr id="11" name="Picture 10"/>
          <p:cNvPicPr>
            <a:picLocks noChangeAspect="1"/>
          </p:cNvPicPr>
          <p:nvPr/>
        </p:nvPicPr>
        <p:blipFill>
          <a:blip r:embed="rId6"/>
          <a:stretch>
            <a:fillRect/>
          </a:stretch>
        </p:blipFill>
        <p:spPr>
          <a:xfrm>
            <a:off x="9287933" y="1612810"/>
            <a:ext cx="2327497" cy="946515"/>
          </a:xfrm>
          <a:prstGeom prst="rect">
            <a:avLst/>
          </a:prstGeom>
        </p:spPr>
      </p:pic>
      <p:sp>
        <p:nvSpPr>
          <p:cNvPr id="32" name="Rectangle 31"/>
          <p:cNvSpPr/>
          <p:nvPr/>
        </p:nvSpPr>
        <p:spPr>
          <a:xfrm>
            <a:off x="1959657" y="1632873"/>
            <a:ext cx="7123644" cy="954107"/>
          </a:xfrm>
          <a:prstGeom prst="rect">
            <a:avLst/>
          </a:prstGeom>
        </p:spPr>
        <p:txBody>
          <a:bodyPr wrap="square">
            <a:spAutoFit/>
          </a:bodyPr>
          <a:lstStyle/>
          <a:p>
            <a:pPr lvl="0" algn="ctr">
              <a:defRPr/>
            </a:pPr>
            <a:r>
              <a:rPr lang="en-US" sz="2800" dirty="0"/>
              <a:t>Save this information in your phone to assist friends and family</a:t>
            </a:r>
          </a:p>
        </p:txBody>
      </p:sp>
      <p:sp>
        <p:nvSpPr>
          <p:cNvPr id="34" name="Rectangle 33"/>
          <p:cNvSpPr/>
          <p:nvPr/>
        </p:nvSpPr>
        <p:spPr>
          <a:xfrm>
            <a:off x="9093762" y="1671181"/>
            <a:ext cx="95693" cy="8503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14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7532" y="2006019"/>
            <a:ext cx="4995278" cy="30469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SEXUAL ASSAULT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PREVENTION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RESPONSE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PROGRAM </a:t>
            </a:r>
          </a:p>
        </p:txBody>
      </p:sp>
      <p:pic>
        <p:nvPicPr>
          <p:cNvPr id="3" name="Picture 2"/>
          <p:cNvPicPr/>
          <p:nvPr/>
        </p:nvPicPr>
        <p:blipFill>
          <a:blip r:embed="rId4">
            <a:extLst>
              <a:ext uri="{28A0092B-C50C-407E-A947-70E740481C1C}">
                <a14:useLocalDpi xmlns:a14="http://schemas.microsoft.com/office/drawing/2010/main" val="0"/>
              </a:ext>
            </a:extLst>
          </a:blip>
          <a:stretch>
            <a:fillRect/>
          </a:stretch>
        </p:blipFill>
        <p:spPr>
          <a:xfrm>
            <a:off x="6765289" y="321172"/>
            <a:ext cx="4605657" cy="3057525"/>
          </a:xfrm>
          <a:prstGeom prst="rect">
            <a:avLst/>
          </a:prstGeom>
          <a:scene3d>
            <a:camera prst="orthographicFront"/>
            <a:lightRig rig="threePt" dir="t"/>
          </a:scene3d>
          <a:sp3d>
            <a:bevelT w="165100" prst="coolSlant"/>
          </a:sp3d>
        </p:spPr>
      </p:pic>
      <p:sp>
        <p:nvSpPr>
          <p:cNvPr id="4" name="TextBox 3"/>
          <p:cNvSpPr txBox="1"/>
          <p:nvPr/>
        </p:nvSpPr>
        <p:spPr>
          <a:xfrm>
            <a:off x="6490680" y="3378697"/>
            <a:ext cx="5154873" cy="1964512"/>
          </a:xfrm>
          <a:prstGeom prst="rect">
            <a:avLst/>
          </a:prstGeom>
          <a:noFill/>
        </p:spPr>
        <p:txBody>
          <a:bodyPr wrap="non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Sexual harassment</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Sexual assault</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Intimate Partner Violence (IPV)</a:t>
            </a:r>
          </a:p>
        </p:txBody>
      </p:sp>
      <p:sp>
        <p:nvSpPr>
          <p:cNvPr id="8" name="TextBox 7">
            <a:extLst>
              <a:ext uri="{FF2B5EF4-FFF2-40B4-BE49-F238E27FC236}">
                <a16:creationId xmlns:a16="http://schemas.microsoft.com/office/drawing/2014/main" id="{9A98236F-A6E3-4709-8782-197E3DFD746A}"/>
              </a:ext>
            </a:extLst>
          </p:cNvPr>
          <p:cNvSpPr txBox="1"/>
          <p:nvPr/>
        </p:nvSpPr>
        <p:spPr>
          <a:xfrm>
            <a:off x="85778" y="6294199"/>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36</a:t>
            </a:r>
          </a:p>
        </p:txBody>
      </p:sp>
      <p:sp>
        <p:nvSpPr>
          <p:cNvPr id="7" name="Rectangle 6"/>
          <p:cNvSpPr/>
          <p:nvPr/>
        </p:nvSpPr>
        <p:spPr>
          <a:xfrm>
            <a:off x="1535853" y="5705217"/>
            <a:ext cx="9123680" cy="954107"/>
          </a:xfrm>
          <a:prstGeom prst="rect">
            <a:avLst/>
          </a:prstGeom>
        </p:spPr>
        <p:txBody>
          <a:bodyPr wrap="square">
            <a:spAutoFit/>
          </a:bodyPr>
          <a:lstStyle/>
          <a:p>
            <a:r>
              <a:rPr lang="en-US" sz="2800" dirty="0">
                <a:solidFill>
                  <a:prstClr val="white"/>
                </a:solidFill>
              </a:rPr>
              <a:t>Contact your unit or installation SAPR Victim Advocate or Safe Helpline if you have been a victim of Sexual Assault.</a:t>
            </a:r>
          </a:p>
        </p:txBody>
      </p:sp>
    </p:spTree>
    <p:extLst>
      <p:ext uri="{BB962C8B-B14F-4D97-AF65-F5344CB8AC3E}">
        <p14:creationId xmlns:p14="http://schemas.microsoft.com/office/powerpoint/2010/main" val="296600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14177-BD11-4856-9AF0-5FE071094F6B}"/>
              </a:ext>
            </a:extLst>
          </p:cNvPr>
          <p:cNvSpPr/>
          <p:nvPr/>
        </p:nvSpPr>
        <p:spPr>
          <a:xfrm>
            <a:off x="5551396" y="1144638"/>
            <a:ext cx="6287677" cy="5832366"/>
          </a:xfrm>
          <a:prstGeom prst="rect">
            <a:avLst/>
          </a:prstGeom>
        </p:spPr>
        <p:txBody>
          <a:bodyPr wrap="square">
            <a:spAutoFit/>
          </a:bodyPr>
          <a:lstStyle/>
          <a:p>
            <a:pPr marL="457200" marR="0" lvl="0" indent="-457200" algn="l" defTabSz="457200" rtl="0" eaLnBrk="1" fontAlgn="auto" latinLnBrk="0" hangingPunct="1">
              <a:spcBef>
                <a:spcPts val="0"/>
              </a:spcBef>
              <a:spcAft>
                <a:spcPts val="30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Schedule an appointment with TRICARE representative.</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Retirees who fail to enroll in TRICARE Prime or TRICARE Select and pay the premium will lose all TRICARE coverage. </a:t>
            </a:r>
          </a:p>
          <a:p>
            <a:pPr marL="457200" marR="0" lvl="0" indent="-457200" algn="l" defTabSz="457200" rtl="0" eaLnBrk="1" fontAlgn="auto" latinLnBrk="0" hangingPunct="1">
              <a:spcBef>
                <a:spcPts val="0"/>
              </a:spcBef>
              <a:spcAft>
                <a:spcPts val="6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TRICARE Plans:</a:t>
            </a:r>
          </a:p>
          <a:p>
            <a:pPr marL="914400" lvl="1" indent="-457200">
              <a:spcAft>
                <a:spcPts val="600"/>
              </a:spcAft>
              <a:buFont typeface="Wingdings" panose="05000000000000000000" pitchFamily="2" charset="2"/>
              <a:buChar char="§"/>
              <a:defRPr/>
            </a:pPr>
            <a:r>
              <a:rPr lang="en-US" sz="2800" dirty="0">
                <a:solidFill>
                  <a:prstClr val="white"/>
                </a:solidFill>
                <a:latin typeface="Calibri" panose="020F0502020204030204"/>
              </a:rPr>
              <a:t>TRICARE Prime or Select</a:t>
            </a:r>
          </a:p>
          <a:p>
            <a:pPr marL="914400" lvl="1" indent="-457200">
              <a:spcAft>
                <a:spcPts val="600"/>
              </a:spcAft>
              <a:buFont typeface="Wingdings" panose="05000000000000000000" pitchFamily="2" charset="2"/>
              <a:buChar char="§"/>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Tricare for Life</a:t>
            </a:r>
          </a:p>
          <a:p>
            <a:pPr marL="914400" lvl="1" indent="-457200">
              <a:spcAft>
                <a:spcPts val="600"/>
              </a:spcAft>
              <a:buFont typeface="Wingdings" panose="05000000000000000000" pitchFamily="2" charset="2"/>
              <a:buChar char="§"/>
              <a:defRPr/>
            </a:pPr>
            <a:r>
              <a:rPr lang="en-US" sz="2800" dirty="0">
                <a:solidFill>
                  <a:prstClr val="white"/>
                </a:solidFill>
                <a:latin typeface="Calibri" panose="020F0502020204030204"/>
              </a:rPr>
              <a:t>TRICARE Retired Reserves</a:t>
            </a:r>
          </a:p>
          <a:p>
            <a:pPr marL="914400" lvl="1" indent="-457200">
              <a:spcAft>
                <a:spcPts val="600"/>
              </a:spcAft>
              <a:buFont typeface="Wingdings" panose="05000000000000000000" pitchFamily="2" charset="2"/>
              <a:buChar char="§"/>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US Family Health Plan</a:t>
            </a:r>
          </a:p>
        </p:txBody>
      </p:sp>
      <p:grpSp>
        <p:nvGrpSpPr>
          <p:cNvPr id="10" name="Group 9">
            <a:extLst>
              <a:ext uri="{FF2B5EF4-FFF2-40B4-BE49-F238E27FC236}">
                <a16:creationId xmlns:a16="http://schemas.microsoft.com/office/drawing/2014/main" id="{C4282AC6-2D04-41FE-9FDB-F1379653318A}"/>
              </a:ext>
            </a:extLst>
          </p:cNvPr>
          <p:cNvGrpSpPr/>
          <p:nvPr/>
        </p:nvGrpSpPr>
        <p:grpSpPr>
          <a:xfrm>
            <a:off x="0" y="0"/>
            <a:ext cx="5339644" cy="6858000"/>
            <a:chOff x="0" y="0"/>
            <a:chExt cx="5339644" cy="6858000"/>
          </a:xfrm>
        </p:grpSpPr>
        <p:pic>
          <p:nvPicPr>
            <p:cNvPr id="5" name="Picture 4">
              <a:extLst>
                <a:ext uri="{FF2B5EF4-FFF2-40B4-BE49-F238E27FC236}">
                  <a16:creationId xmlns:a16="http://schemas.microsoft.com/office/drawing/2014/main" id="{394CB5E0-D43A-4A6F-975D-77C7BCC690F4}"/>
                </a:ext>
              </a:extLst>
            </p:cNvPr>
            <p:cNvPicPr>
              <a:picLocks noChangeAspect="1"/>
            </p:cNvPicPr>
            <p:nvPr/>
          </p:nvPicPr>
          <p:blipFill>
            <a:blip r:embed="rId4"/>
            <a:stretch>
              <a:fillRect/>
            </a:stretch>
          </p:blipFill>
          <p:spPr>
            <a:xfrm>
              <a:off x="0" y="0"/>
              <a:ext cx="5339644" cy="6858000"/>
            </a:xfrm>
            <a:prstGeom prst="rect">
              <a:avLst/>
            </a:prstGeom>
          </p:spPr>
        </p:pic>
        <p:sp>
          <p:nvSpPr>
            <p:cNvPr id="9" name="Rectangle 8">
              <a:extLst>
                <a:ext uri="{FF2B5EF4-FFF2-40B4-BE49-F238E27FC236}">
                  <a16:creationId xmlns:a16="http://schemas.microsoft.com/office/drawing/2014/main" id="{83932A6B-2F8C-4C18-B912-D407898CE023}"/>
                </a:ext>
              </a:extLst>
            </p:cNvPr>
            <p:cNvSpPr/>
            <p:nvPr/>
          </p:nvSpPr>
          <p:spPr>
            <a:xfrm>
              <a:off x="0" y="0"/>
              <a:ext cx="5339644" cy="6858000"/>
            </a:xfrm>
            <a:prstGeom prst="rect">
              <a:avLst/>
            </a:prstGeom>
            <a:solidFill>
              <a:srgbClr val="052E47">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A7F02C7A-0061-4EA0-9EDD-E894C1233484}"/>
              </a:ext>
            </a:extLst>
          </p:cNvPr>
          <p:cNvSpPr/>
          <p:nvPr/>
        </p:nvSpPr>
        <p:spPr>
          <a:xfrm>
            <a:off x="1061411" y="242278"/>
            <a:ext cx="9592174"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TRICARE HEALTH CARE  PLAN</a:t>
            </a:r>
          </a:p>
        </p:txBody>
      </p:sp>
      <p:grpSp>
        <p:nvGrpSpPr>
          <p:cNvPr id="11" name="Group 10">
            <a:extLst>
              <a:ext uri="{FF2B5EF4-FFF2-40B4-BE49-F238E27FC236}">
                <a16:creationId xmlns:a16="http://schemas.microsoft.com/office/drawing/2014/main" id="{CE2035A3-A9E5-4C1A-85F6-85353972D44F}"/>
              </a:ext>
            </a:extLst>
          </p:cNvPr>
          <p:cNvGrpSpPr/>
          <p:nvPr/>
        </p:nvGrpSpPr>
        <p:grpSpPr>
          <a:xfrm rot="10800000">
            <a:off x="10474412" y="413719"/>
            <a:ext cx="1717588" cy="494271"/>
            <a:chOff x="1594022" y="1248032"/>
            <a:chExt cx="1717588" cy="494271"/>
          </a:xfrm>
        </p:grpSpPr>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BFE29ADE-D77B-4ADF-A821-09C55E6BEBB0}"/>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37</a:t>
            </a:r>
          </a:p>
        </p:txBody>
      </p:sp>
    </p:spTree>
    <p:extLst>
      <p:ext uri="{BB962C8B-B14F-4D97-AF65-F5344CB8AC3E}">
        <p14:creationId xmlns:p14="http://schemas.microsoft.com/office/powerpoint/2010/main" val="201603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3843B6-7D1D-4658-A7ED-4B03125E91B4}"/>
              </a:ext>
            </a:extLst>
          </p:cNvPr>
          <p:cNvPicPr>
            <a:picLocks noChangeAspect="1"/>
          </p:cNvPicPr>
          <p:nvPr/>
        </p:nvPicPr>
        <p:blipFill>
          <a:blip r:embed="rId4"/>
          <a:stretch>
            <a:fillRect/>
          </a:stretch>
        </p:blipFill>
        <p:spPr>
          <a:xfrm>
            <a:off x="0" y="807934"/>
            <a:ext cx="12152224" cy="3636335"/>
          </a:xfrm>
          <a:prstGeom prst="rect">
            <a:avLst/>
          </a:prstGeom>
        </p:spPr>
      </p:pic>
      <p:sp>
        <p:nvSpPr>
          <p:cNvPr id="9" name="Rectangle 8">
            <a:extLst>
              <a:ext uri="{FF2B5EF4-FFF2-40B4-BE49-F238E27FC236}">
                <a16:creationId xmlns:a16="http://schemas.microsoft.com/office/drawing/2014/main" id="{83AD79B8-BEED-450D-9CC8-E8243717D6B1}"/>
              </a:ext>
            </a:extLst>
          </p:cNvPr>
          <p:cNvSpPr/>
          <p:nvPr/>
        </p:nvSpPr>
        <p:spPr>
          <a:xfrm>
            <a:off x="-16018" y="0"/>
            <a:ext cx="12184260" cy="6858000"/>
          </a:xfrm>
          <a:prstGeom prst="rect">
            <a:avLst/>
          </a:prstGeom>
          <a:solidFill>
            <a:srgbClr val="052E47">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13351" y="53163"/>
            <a:ext cx="12144484"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TRANSITIONAL/TEMPORARY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HEALTH CARE COVERAGE</a:t>
            </a:r>
          </a:p>
        </p:txBody>
      </p:sp>
      <p:sp>
        <p:nvSpPr>
          <p:cNvPr id="3" name="TextBox 2"/>
          <p:cNvSpPr txBox="1"/>
          <p:nvPr/>
        </p:nvSpPr>
        <p:spPr>
          <a:xfrm>
            <a:off x="2131533" y="4720788"/>
            <a:ext cx="8528000" cy="1389355"/>
          </a:xfrm>
          <a:prstGeom prst="rect">
            <a:avLst/>
          </a:prstGeom>
          <a:noFill/>
        </p:spPr>
        <p:txBody>
          <a:bodyPr wrap="square" rtlCol="0">
            <a:spAutoFit/>
          </a:bodyPr>
          <a:lstStyle/>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Continued Health Care Benefits Program (CHCBP)</a:t>
            </a: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Transitional Assistance Management Program (TAMP)</a:t>
            </a:r>
          </a:p>
        </p:txBody>
      </p:sp>
      <p:sp>
        <p:nvSpPr>
          <p:cNvPr id="10" name="TextBox 9">
            <a:extLst>
              <a:ext uri="{FF2B5EF4-FFF2-40B4-BE49-F238E27FC236}">
                <a16:creationId xmlns:a16="http://schemas.microsoft.com/office/drawing/2014/main" id="{5A4854B4-48EE-4EFE-8407-DD124235FB2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40</a:t>
            </a:r>
          </a:p>
        </p:txBody>
      </p:sp>
    </p:spTree>
    <p:extLst>
      <p:ext uri="{BB962C8B-B14F-4D97-AF65-F5344CB8AC3E}">
        <p14:creationId xmlns:p14="http://schemas.microsoft.com/office/powerpoint/2010/main" val="35177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0" y="757238"/>
            <a:ext cx="7953075" cy="923330"/>
          </a:xfrm>
          <a:prstGeom prst="rect">
            <a:avLst/>
          </a:prstGeom>
          <a:noFill/>
        </p:spPr>
        <p:txBody>
          <a:bodyPr wrap="none" rtlCol="0">
            <a:spAutoFit/>
          </a:bodyPr>
          <a:lstStyle/>
          <a:p>
            <a:r>
              <a:rPr lang="en-US" sz="5400" b="1" dirty="0">
                <a:solidFill>
                  <a:schemeClr val="bg1"/>
                </a:solidFill>
                <a:effectLst>
                  <a:outerShdw blurRad="38100" dist="38100" dir="2700000" algn="tl">
                    <a:srgbClr val="000000">
                      <a:alpha val="43137"/>
                    </a:srgbClr>
                  </a:outerShdw>
                </a:effectLst>
                <a:latin typeface="Franklin Gothic Demi" panose="020B0703020102020204" pitchFamily="34" charset="0"/>
              </a:rPr>
              <a:t>10 STEPS TO TRANSITION</a:t>
            </a:r>
          </a:p>
        </p:txBody>
      </p:sp>
      <p:sp>
        <p:nvSpPr>
          <p:cNvPr id="3" name="TextBox 2"/>
          <p:cNvSpPr txBox="1"/>
          <p:nvPr/>
        </p:nvSpPr>
        <p:spPr>
          <a:xfrm>
            <a:off x="3152703" y="2095911"/>
            <a:ext cx="8082534" cy="4478149"/>
          </a:xfrm>
          <a:prstGeom prst="rect">
            <a:avLst/>
          </a:prstGeom>
          <a:noFill/>
        </p:spPr>
        <p:txBody>
          <a:bodyPr wrap="none" rtlCol="0">
            <a:spAutoFit/>
          </a:bodyPr>
          <a:lstStyle/>
          <a:p>
            <a:pPr>
              <a:spcAft>
                <a:spcPts val="600"/>
              </a:spcAft>
            </a:pPr>
            <a:r>
              <a:rPr lang="en-US" sz="2400" b="1" dirty="0">
                <a:solidFill>
                  <a:schemeClr val="bg1"/>
                </a:solidFill>
                <a:effectLst>
                  <a:outerShdw blurRad="38100" dist="38100" dir="2700000" algn="tl">
                    <a:srgbClr val="000000">
                      <a:alpha val="43137"/>
                    </a:srgbClr>
                  </a:outerShdw>
                </a:effectLst>
              </a:rPr>
              <a:t>STEP 1: 	Plan for Your Transition</a:t>
            </a:r>
          </a:p>
          <a:p>
            <a:pPr>
              <a:spcAft>
                <a:spcPts val="600"/>
              </a:spcAft>
            </a:pPr>
            <a:r>
              <a:rPr lang="en-US" sz="2400" b="1" dirty="0">
                <a:solidFill>
                  <a:schemeClr val="bg1"/>
                </a:solidFill>
                <a:effectLst>
                  <a:outerShdw blurRad="38100" dist="38100" dir="2700000" algn="tl">
                    <a:srgbClr val="000000">
                      <a:alpha val="43137"/>
                    </a:srgbClr>
                  </a:outerShdw>
                </a:effectLst>
              </a:rPr>
              <a:t>STEP 2: 	Build Your Transition Team</a:t>
            </a:r>
          </a:p>
          <a:p>
            <a:pPr>
              <a:spcAft>
                <a:spcPts val="600"/>
              </a:spcAft>
            </a:pPr>
            <a:r>
              <a:rPr lang="en-US" sz="2400" b="1" dirty="0">
                <a:solidFill>
                  <a:schemeClr val="bg1"/>
                </a:solidFill>
                <a:effectLst>
                  <a:outerShdw blurRad="38100" dist="38100" dir="2700000" algn="tl">
                    <a:srgbClr val="000000">
                      <a:alpha val="43137"/>
                    </a:srgbClr>
                  </a:outerShdw>
                </a:effectLst>
              </a:rPr>
              <a:t>STEP 3: 	Know Your VA Benefits</a:t>
            </a:r>
          </a:p>
          <a:p>
            <a:pPr>
              <a:spcAft>
                <a:spcPts val="600"/>
              </a:spcAft>
            </a:pPr>
            <a:r>
              <a:rPr lang="en-US" sz="2400" b="1" dirty="0">
                <a:solidFill>
                  <a:schemeClr val="bg1"/>
                </a:solidFill>
                <a:effectLst>
                  <a:outerShdw blurRad="38100" dist="38100" dir="2700000" algn="tl">
                    <a:srgbClr val="000000">
                      <a:alpha val="43137"/>
                    </a:srgbClr>
                  </a:outerShdw>
                </a:effectLst>
              </a:rPr>
              <a:t>STEP 4: 	Plan for Health/Mental Care and Health Insurance</a:t>
            </a:r>
          </a:p>
          <a:p>
            <a:pPr>
              <a:spcAft>
                <a:spcPts val="600"/>
              </a:spcAft>
            </a:pPr>
            <a:r>
              <a:rPr lang="en-US" sz="2400" b="1" dirty="0">
                <a:solidFill>
                  <a:schemeClr val="bg1"/>
                </a:solidFill>
                <a:effectLst>
                  <a:outerShdw blurRad="38100" dist="38100" dir="2700000" algn="tl">
                    <a:srgbClr val="000000">
                      <a:alpha val="43137"/>
                    </a:srgbClr>
                  </a:outerShdw>
                </a:effectLst>
              </a:rPr>
              <a:t>STEP 5: 	Plan for Civilian Employment/Vocational Training</a:t>
            </a:r>
          </a:p>
          <a:p>
            <a:pPr>
              <a:spcAft>
                <a:spcPts val="600"/>
              </a:spcAft>
            </a:pPr>
            <a:r>
              <a:rPr lang="en-US" sz="2400" b="1" dirty="0">
                <a:solidFill>
                  <a:schemeClr val="bg1"/>
                </a:solidFill>
                <a:effectLst>
                  <a:outerShdw blurRad="38100" dist="38100" dir="2700000" algn="tl">
                    <a:srgbClr val="000000">
                      <a:alpha val="43137"/>
                    </a:srgbClr>
                  </a:outerShdw>
                </a:effectLst>
              </a:rPr>
              <a:t>STEP 6: 	Learn About Federal Employment</a:t>
            </a:r>
          </a:p>
          <a:p>
            <a:pPr>
              <a:spcAft>
                <a:spcPts val="600"/>
              </a:spcAft>
            </a:pPr>
            <a:r>
              <a:rPr lang="en-US" sz="2400" b="1" dirty="0">
                <a:solidFill>
                  <a:schemeClr val="bg1"/>
                </a:solidFill>
                <a:effectLst>
                  <a:outerShdw blurRad="38100" dist="38100" dir="2700000" algn="tl">
                    <a:srgbClr val="000000">
                      <a:alpha val="43137"/>
                    </a:srgbClr>
                  </a:outerShdw>
                </a:effectLst>
              </a:rPr>
              <a:t>STEP 7:		Plan for Further Education</a:t>
            </a:r>
          </a:p>
          <a:p>
            <a:pPr>
              <a:spcAft>
                <a:spcPts val="600"/>
              </a:spcAft>
            </a:pPr>
            <a:r>
              <a:rPr lang="en-US" sz="2400" b="1" dirty="0">
                <a:solidFill>
                  <a:schemeClr val="bg1"/>
                </a:solidFill>
                <a:effectLst>
                  <a:outerShdw blurRad="38100" dist="38100" dir="2700000" algn="tl">
                    <a:srgbClr val="000000">
                      <a:alpha val="43137"/>
                    </a:srgbClr>
                  </a:outerShdw>
                </a:effectLst>
              </a:rPr>
              <a:t>STEP 8: 	Consider Starting a Business</a:t>
            </a:r>
          </a:p>
          <a:p>
            <a:pPr>
              <a:spcAft>
                <a:spcPts val="600"/>
              </a:spcAft>
            </a:pPr>
            <a:r>
              <a:rPr lang="en-US" sz="2400" b="1" dirty="0">
                <a:solidFill>
                  <a:schemeClr val="bg1"/>
                </a:solidFill>
                <a:effectLst>
                  <a:outerShdw blurRad="38100" dist="38100" dir="2700000" algn="tl">
                    <a:srgbClr val="000000">
                      <a:alpha val="43137"/>
                    </a:srgbClr>
                  </a:outerShdw>
                </a:effectLst>
              </a:rPr>
              <a:t>STEP 9: 	Explore Additional Information and Benefits</a:t>
            </a:r>
          </a:p>
          <a:p>
            <a:pPr>
              <a:spcAft>
                <a:spcPts val="600"/>
              </a:spcAft>
            </a:pPr>
            <a:r>
              <a:rPr lang="en-US" sz="2400" b="1" dirty="0">
                <a:solidFill>
                  <a:schemeClr val="bg1"/>
                </a:solidFill>
                <a:effectLst>
                  <a:outerShdw blurRad="38100" dist="38100" dir="2700000" algn="tl">
                    <a:srgbClr val="000000">
                      <a:alpha val="43137"/>
                    </a:srgbClr>
                  </a:outerShdw>
                </a:effectLst>
              </a:rPr>
              <a:t>STEP 10: 	Know Where to Go for Assistance</a:t>
            </a:r>
          </a:p>
        </p:txBody>
      </p:sp>
      <p:pic>
        <p:nvPicPr>
          <p:cNvPr id="27" name="Picture 26">
            <a:extLst>
              <a:ext uri="{FF2B5EF4-FFF2-40B4-BE49-F238E27FC236}">
                <a16:creationId xmlns:a16="http://schemas.microsoft.com/office/drawing/2014/main" id="{B9D91499-4E19-40EF-BA99-41883B6FFB4F}"/>
              </a:ext>
            </a:extLst>
          </p:cNvPr>
          <p:cNvPicPr>
            <a:picLocks noChangeAspect="1"/>
          </p:cNvPicPr>
          <p:nvPr/>
        </p:nvPicPr>
        <p:blipFill>
          <a:blip r:embed="rId4"/>
          <a:stretch>
            <a:fillRect/>
          </a:stretch>
        </p:blipFill>
        <p:spPr>
          <a:xfrm>
            <a:off x="0" y="1839451"/>
            <a:ext cx="2602523" cy="5029454"/>
          </a:xfrm>
          <a:prstGeom prst="rect">
            <a:avLst/>
          </a:prstGeom>
        </p:spPr>
      </p:pic>
      <p:cxnSp>
        <p:nvCxnSpPr>
          <p:cNvPr id="8" name="Straight Connector 7">
            <a:extLst>
              <a:ext uri="{FF2B5EF4-FFF2-40B4-BE49-F238E27FC236}">
                <a16:creationId xmlns:a16="http://schemas.microsoft.com/office/drawing/2014/main" id="{A0E6F592-679C-4575-8C65-A1700D6F4DF5}"/>
              </a:ext>
            </a:extLst>
          </p:cNvPr>
          <p:cNvCxnSpPr/>
          <p:nvPr/>
        </p:nvCxnSpPr>
        <p:spPr>
          <a:xfrm>
            <a:off x="0" y="1839449"/>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4F7467-D0C6-45DC-9CC8-66ACA9E23FF1}"/>
              </a:ext>
            </a:extLst>
          </p:cNvPr>
          <p:cNvCxnSpPr>
            <a:cxnSpLocks/>
          </p:cNvCxnSpPr>
          <p:nvPr/>
        </p:nvCxnSpPr>
        <p:spPr>
          <a:xfrm>
            <a:off x="2601819" y="1839449"/>
            <a:ext cx="0" cy="501855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00585B-DD38-493E-8301-6ED6022358A4}"/>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a:t>
            </a:r>
          </a:p>
        </p:txBody>
      </p:sp>
    </p:spTree>
    <p:extLst>
      <p:ext uri="{BB962C8B-B14F-4D97-AF65-F5344CB8AC3E}">
        <p14:creationId xmlns:p14="http://schemas.microsoft.com/office/powerpoint/2010/main" val="411320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627304" y="27931"/>
            <a:ext cx="11540232" cy="175432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HEALTH INSURANCE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MARKETPLACE</a:t>
            </a:r>
          </a:p>
        </p:txBody>
      </p:sp>
      <p:sp>
        <p:nvSpPr>
          <p:cNvPr id="2" name="TextBox 1"/>
          <p:cNvSpPr txBox="1"/>
          <p:nvPr/>
        </p:nvSpPr>
        <p:spPr>
          <a:xfrm>
            <a:off x="4679173" y="1896208"/>
            <a:ext cx="7134687" cy="3970318"/>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date of separation, health insurance ends with TRICARE, with few exceptions.</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Health Insurance Marketplace is where anyone can find health insurance.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More information will be provided during the Financial Planning for Transition module.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8" descr="person sitting while using laptop computer and green stethoscope near">
            <a:extLst>
              <a:ext uri="{FF2B5EF4-FFF2-40B4-BE49-F238E27FC236}">
                <a16:creationId xmlns:a16="http://schemas.microsoft.com/office/drawing/2014/main" id="{5805277F-F925-46DC-A84B-F03BADBC5E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418"/>
                    </a14:imgEffect>
                    <a14:imgEffect>
                      <a14:saturation sat="93000"/>
                    </a14:imgEffect>
                  </a14:imgLayer>
                </a14:imgProps>
              </a:ext>
              <a:ext uri="{28A0092B-C50C-407E-A947-70E740481C1C}">
                <a14:useLocalDpi xmlns:a14="http://schemas.microsoft.com/office/drawing/2010/main" val="0"/>
              </a:ext>
            </a:extLst>
          </a:blip>
          <a:srcRect/>
          <a:stretch>
            <a:fillRect/>
          </a:stretch>
        </p:blipFill>
        <p:spPr bwMode="auto">
          <a:xfrm>
            <a:off x="243058" y="1470857"/>
            <a:ext cx="4072268" cy="2975908"/>
          </a:xfrm>
          <a:prstGeom prst="rect">
            <a:avLst/>
          </a:prstGeom>
          <a:noFill/>
          <a:ln>
            <a:solidFill>
              <a:schemeClr val="bg1">
                <a:lumMod val="65000"/>
              </a:schemeClr>
            </a:solidFill>
          </a:ln>
          <a:effectLst>
            <a:outerShdw blurRad="241300" dist="609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DC9771-8ABF-4F42-BBCF-6715950689F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43</a:t>
            </a:r>
          </a:p>
        </p:txBody>
      </p:sp>
      <p:sp>
        <p:nvSpPr>
          <p:cNvPr id="4" name="TextBox 3">
            <a:extLst>
              <a:ext uri="{FF2B5EF4-FFF2-40B4-BE49-F238E27FC236}">
                <a16:creationId xmlns:a16="http://schemas.microsoft.com/office/drawing/2014/main" id="{945E2278-DDD6-97FA-DCEE-2FCB488C3125}"/>
              </a:ext>
            </a:extLst>
          </p:cNvPr>
          <p:cNvSpPr txBox="1"/>
          <p:nvPr/>
        </p:nvSpPr>
        <p:spPr>
          <a:xfrm>
            <a:off x="2156304" y="5663069"/>
            <a:ext cx="998647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Be sure to plan for separation when your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health insurance with Tricare may end!</a:t>
            </a:r>
          </a:p>
        </p:txBody>
      </p:sp>
    </p:spTree>
    <p:custDataLst>
      <p:tags r:id="rId1"/>
    </p:custDataLst>
    <p:extLst>
      <p:ext uri="{BB962C8B-B14F-4D97-AF65-F5344CB8AC3E}">
        <p14:creationId xmlns:p14="http://schemas.microsoft.com/office/powerpoint/2010/main" val="38770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43</a:t>
            </a:r>
          </a:p>
        </p:txBody>
      </p:sp>
      <p:grpSp>
        <p:nvGrpSpPr>
          <p:cNvPr id="14" name="Group 13"/>
          <p:cNvGrpSpPr/>
          <p:nvPr/>
        </p:nvGrpSpPr>
        <p:grpSpPr>
          <a:xfrm>
            <a:off x="4960115" y="1320056"/>
            <a:ext cx="6564466" cy="4478805"/>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4:</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760505" y="2839165"/>
            <a:ext cx="5764076" cy="2955424"/>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Start the SHPE/SHA process through the DoD or VA website.</a:t>
            </a:r>
          </a:p>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Determine eligibility/options for temporary or transitional insurance.</a:t>
            </a:r>
          </a:p>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Research health insurance options.</a:t>
            </a:r>
          </a:p>
          <a:p>
            <a:pPr marL="342900" marR="0" lvl="0" indent="-342900" algn="l" defTabSz="457200" rtl="0" eaLnBrk="1" fontAlgn="auto" latinLnBrk="0" hangingPunct="1">
              <a:lnSpc>
                <a:spcPct val="115000"/>
              </a:lnSpc>
              <a:spcBef>
                <a:spcPts val="0"/>
              </a:spcBef>
              <a:spcAft>
                <a:spcPts val="0"/>
              </a:spcAft>
              <a:buClrTx/>
              <a:buSzPts val="12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Know the mental health resources.</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99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2285999"/>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2916191" y="238060"/>
            <a:ext cx="9114942"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R="0" lvl="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3" name="TextBox 12">
            <a:extLst>
              <a:ext uri="{FF2B5EF4-FFF2-40B4-BE49-F238E27FC236}">
                <a16:creationId xmlns:a16="http://schemas.microsoft.com/office/drawing/2014/main" id="{88A923E0-5998-4B80-ACAC-FBBE848A837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44</a:t>
            </a:r>
          </a:p>
        </p:txBody>
      </p:sp>
    </p:spTree>
    <p:extLst>
      <p:ext uri="{BB962C8B-B14F-4D97-AF65-F5344CB8AC3E}">
        <p14:creationId xmlns:p14="http://schemas.microsoft.com/office/powerpoint/2010/main" val="87002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665779" y="254636"/>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30CA81F-D961-40A8-8BCA-F40FB7070101}"/>
              </a:ext>
            </a:extLst>
          </p:cNvPr>
          <p:cNvSpPr/>
          <p:nvPr/>
        </p:nvSpPr>
        <p:spPr>
          <a:xfrm>
            <a:off x="5381026" y="254636"/>
            <a:ext cx="6556974" cy="6459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667253" y="1154143"/>
            <a:ext cx="3397856" cy="2862322"/>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Identifying Skills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Job Searching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Networking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Resume Building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Federal Hiring</a:t>
            </a:r>
          </a:p>
        </p:txBody>
      </p:sp>
      <p:sp>
        <p:nvSpPr>
          <p:cNvPr id="39" name="TextBox 38"/>
          <p:cNvSpPr txBox="1"/>
          <p:nvPr/>
        </p:nvSpPr>
        <p:spPr>
          <a:xfrm rot="16200000">
            <a:off x="3089980" y="2946105"/>
            <a:ext cx="390426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EMPLOYMENT</a:t>
            </a: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64673AB-3DD2-4941-A662-5555C6248C17}"/>
              </a:ext>
            </a:extLst>
          </p:cNvPr>
          <p:cNvSpPr txBox="1">
            <a:spLocks/>
          </p:cNvSpPr>
          <p:nvPr/>
        </p:nvSpPr>
        <p:spPr>
          <a:xfrm>
            <a:off x="845089" y="254636"/>
            <a:ext cx="4440414" cy="3630403"/>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00B0F0"/>
                </a:solidFill>
                <a:latin typeface="Franklin Gothic Demi" panose="020B0703020102020204" pitchFamily="34" charset="0"/>
                <a:ea typeface="+mn-ea"/>
                <a:cs typeface="+mn-cs"/>
              </a:rPr>
              <a:t>DOL </a:t>
            </a:r>
          </a:p>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00B0F0"/>
                </a:solidFill>
                <a:latin typeface="Franklin Gothic Demi" panose="020B0703020102020204" pitchFamily="34" charset="0"/>
                <a:ea typeface="+mn-ea"/>
                <a:cs typeface="+mn-cs"/>
              </a:rPr>
              <a:t>EMPLOYMENT</a:t>
            </a:r>
          </a:p>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00B0F0"/>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1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Employment Workshop </a:t>
            </a:r>
          </a:p>
          <a:p>
            <a:pPr marL="0" marR="0" lvl="0" indent="0" algn="l" defTabSz="685800" rtl="0" eaLnBrk="1" fontAlgn="auto" latinLnBrk="0" hangingPunct="1">
              <a:lnSpc>
                <a:spcPct val="11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(DOLEW)</a:t>
            </a:r>
          </a:p>
        </p:txBody>
      </p:sp>
      <p:grpSp>
        <p:nvGrpSpPr>
          <p:cNvPr id="24" name="Group 23">
            <a:extLst>
              <a:ext uri="{FF2B5EF4-FFF2-40B4-BE49-F238E27FC236}">
                <a16:creationId xmlns:a16="http://schemas.microsoft.com/office/drawing/2014/main" id="{65083F0A-8584-4AA0-BDE5-BDB38AF82A21}"/>
              </a:ext>
            </a:extLst>
          </p:cNvPr>
          <p:cNvGrpSpPr/>
          <p:nvPr/>
        </p:nvGrpSpPr>
        <p:grpSpPr>
          <a:xfrm>
            <a:off x="1195790" y="4007703"/>
            <a:ext cx="1899461" cy="1969351"/>
            <a:chOff x="743378" y="4213186"/>
            <a:chExt cx="1330456" cy="1463184"/>
          </a:xfrm>
        </p:grpSpPr>
        <p:grpSp>
          <p:nvGrpSpPr>
            <p:cNvPr id="20" name="Group 19">
              <a:extLst>
                <a:ext uri="{FF2B5EF4-FFF2-40B4-BE49-F238E27FC236}">
                  <a16:creationId xmlns:a16="http://schemas.microsoft.com/office/drawing/2014/main" id="{725A6E06-50B8-49A0-8943-B707D52B0333}"/>
                </a:ext>
              </a:extLst>
            </p:cNvPr>
            <p:cNvGrpSpPr/>
            <p:nvPr/>
          </p:nvGrpSpPr>
          <p:grpSpPr>
            <a:xfrm>
              <a:off x="783084" y="4213186"/>
              <a:ext cx="1290750" cy="1463184"/>
              <a:chOff x="1380204" y="1230174"/>
              <a:chExt cx="2454476" cy="2446295"/>
            </a:xfrm>
          </p:grpSpPr>
          <p:grpSp>
            <p:nvGrpSpPr>
              <p:cNvPr id="17" name="Group 16">
                <a:extLst>
                  <a:ext uri="{FF2B5EF4-FFF2-40B4-BE49-F238E27FC236}">
                    <a16:creationId xmlns:a16="http://schemas.microsoft.com/office/drawing/2014/main" id="{19DF30AD-5D05-4669-A158-9128FB6AA215}"/>
                  </a:ext>
                </a:extLst>
              </p:cNvPr>
              <p:cNvGrpSpPr/>
              <p:nvPr/>
            </p:nvGrpSpPr>
            <p:grpSpPr>
              <a:xfrm rot="20442600">
                <a:off x="1380204" y="1230174"/>
                <a:ext cx="2454476" cy="2446295"/>
                <a:chOff x="1319698" y="1302744"/>
                <a:chExt cx="2454476" cy="2446295"/>
              </a:xfrm>
            </p:grpSpPr>
            <p:pic>
              <p:nvPicPr>
                <p:cNvPr id="11" name="Picture 10">
                  <a:extLst>
                    <a:ext uri="{FF2B5EF4-FFF2-40B4-BE49-F238E27FC236}">
                      <a16:creationId xmlns:a16="http://schemas.microsoft.com/office/drawing/2014/main" id="{25B17764-2BF0-40D0-B97D-636BFFBA253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16" name="Rectangle 15">
                  <a:extLst>
                    <a:ext uri="{FF2B5EF4-FFF2-40B4-BE49-F238E27FC236}">
                      <a16:creationId xmlns:a16="http://schemas.microsoft.com/office/drawing/2014/main" id="{17C4B148-2F78-43B4-BA99-B11F993A46B0}"/>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35AD49F-847C-482C-9F5D-9ABA9D64BE7C}"/>
                  </a:ext>
                </a:extLst>
              </p:cNvPr>
              <p:cNvGrpSpPr/>
              <p:nvPr/>
            </p:nvGrpSpPr>
            <p:grpSpPr>
              <a:xfrm>
                <a:off x="2133424" y="2600098"/>
                <a:ext cx="534257" cy="340490"/>
                <a:chOff x="2399818" y="2530592"/>
                <a:chExt cx="534257" cy="340490"/>
              </a:xfrm>
            </p:grpSpPr>
            <p:sp>
              <p:nvSpPr>
                <p:cNvPr id="18" name="Multiplication Sign 17">
                  <a:extLst>
                    <a:ext uri="{FF2B5EF4-FFF2-40B4-BE49-F238E27FC236}">
                      <a16:creationId xmlns:a16="http://schemas.microsoft.com/office/drawing/2014/main" id="{7CD5169D-3067-4BBF-B083-B3BBBDBE7A0E}"/>
                    </a:ext>
                  </a:extLst>
                </p:cNvPr>
                <p:cNvSpPr/>
                <p:nvPr/>
              </p:nvSpPr>
              <p:spPr>
                <a:xfrm rot="20735455">
                  <a:off x="2399818" y="2587158"/>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Multiplication Sign 20">
                  <a:extLst>
                    <a:ext uri="{FF2B5EF4-FFF2-40B4-BE49-F238E27FC236}">
                      <a16:creationId xmlns:a16="http://schemas.microsoft.com/office/drawing/2014/main" id="{61ADB694-7476-4940-A591-781662E68665}"/>
                    </a:ext>
                  </a:extLst>
                </p:cNvPr>
                <p:cNvSpPr/>
                <p:nvPr/>
              </p:nvSpPr>
              <p:spPr>
                <a:xfrm rot="20735455">
                  <a:off x="2639419" y="2530592"/>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 name="Rectangle 21">
              <a:extLst>
                <a:ext uri="{FF2B5EF4-FFF2-40B4-BE49-F238E27FC236}">
                  <a16:creationId xmlns:a16="http://schemas.microsoft.com/office/drawing/2014/main" id="{F85A067E-FB52-4EC9-B8A8-F3A0A505F6F4}"/>
                </a:ext>
              </a:extLst>
            </p:cNvPr>
            <p:cNvSpPr/>
            <p:nvPr/>
          </p:nvSpPr>
          <p:spPr>
            <a:xfrm rot="20886326">
              <a:off x="743378" y="4307718"/>
              <a:ext cx="1159649" cy="292817"/>
            </a:xfrm>
            <a:prstGeom prst="rect">
              <a:avLst/>
            </a:prstGeom>
            <a:solidFill>
              <a:srgbClr val="63A527"/>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2CB69086-F185-4692-B05A-010609047D27}"/>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44</a:t>
            </a:r>
          </a:p>
        </p:txBody>
      </p:sp>
      <p:grpSp>
        <p:nvGrpSpPr>
          <p:cNvPr id="25" name="Group 24"/>
          <p:cNvGrpSpPr/>
          <p:nvPr/>
        </p:nvGrpSpPr>
        <p:grpSpPr>
          <a:xfrm>
            <a:off x="4549109" y="5565157"/>
            <a:ext cx="7313458" cy="985012"/>
            <a:chOff x="2447633" y="4125039"/>
            <a:chExt cx="8058279" cy="1097281"/>
          </a:xfrm>
        </p:grpSpPr>
        <p:grpSp>
          <p:nvGrpSpPr>
            <p:cNvPr id="26" name="Group 25"/>
            <p:cNvGrpSpPr/>
            <p:nvPr/>
          </p:nvGrpSpPr>
          <p:grpSpPr>
            <a:xfrm>
              <a:off x="2447633" y="4125039"/>
              <a:ext cx="8058279" cy="1097281"/>
              <a:chOff x="2447633" y="4125039"/>
              <a:chExt cx="8058279" cy="1097281"/>
            </a:xfrm>
          </p:grpSpPr>
          <p:sp>
            <p:nvSpPr>
              <p:cNvPr id="28" name="Flowchart: Delay 27"/>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Delay 28"/>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423505" y="4125039"/>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resume or provide verification of employment</a:t>
                </a:r>
              </a:p>
            </p:txBody>
          </p:sp>
        </p:grpSp>
        <p:sp>
          <p:nvSpPr>
            <p:cNvPr id="27" name="Oval 26"/>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p>
          </p:txBody>
        </p:sp>
      </p:grpSp>
      <p:sp>
        <p:nvSpPr>
          <p:cNvPr id="31" name="Rectangle 30"/>
          <p:cNvSpPr/>
          <p:nvPr/>
        </p:nvSpPr>
        <p:spPr>
          <a:xfrm>
            <a:off x="8781434" y="1145963"/>
            <a:ext cx="3397856" cy="2862322"/>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Social Media</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Branding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Applications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Interviews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Job Offers</a:t>
            </a:r>
          </a:p>
        </p:txBody>
      </p:sp>
    </p:spTree>
    <p:extLst>
      <p:ext uri="{BB962C8B-B14F-4D97-AF65-F5344CB8AC3E}">
        <p14:creationId xmlns:p14="http://schemas.microsoft.com/office/powerpoint/2010/main" val="82509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660777" y="292963"/>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64673AB-3DD2-4941-A662-5555C6248C17}"/>
              </a:ext>
            </a:extLst>
          </p:cNvPr>
          <p:cNvSpPr txBox="1">
            <a:spLocks/>
          </p:cNvSpPr>
          <p:nvPr/>
        </p:nvSpPr>
        <p:spPr>
          <a:xfrm>
            <a:off x="675916" y="425044"/>
            <a:ext cx="3788699" cy="2994234"/>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defRPr/>
            </a:pPr>
            <a:r>
              <a:rPr lang="en-US" sz="4400" dirty="0">
                <a:solidFill>
                  <a:srgbClr val="00B0F0"/>
                </a:solidFill>
                <a:latin typeface="Franklin Gothic Demi" panose="020B0703020102020204" pitchFamily="34" charset="0"/>
                <a:ea typeface="+mn-ea"/>
                <a:cs typeface="+mn-cs"/>
              </a:rPr>
              <a:t>DOL VOCATIONAL </a:t>
            </a:r>
          </a:p>
          <a:p>
            <a:pPr>
              <a:lnSpc>
                <a:spcPct val="100000"/>
              </a:lnSpc>
              <a:defRPr/>
            </a:pPr>
            <a:r>
              <a:rPr lang="en-US" sz="4400" dirty="0">
                <a:solidFill>
                  <a:srgbClr val="00B0F0"/>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10000"/>
              </a:lnSpc>
              <a:spcBef>
                <a:spcPct val="0"/>
              </a:spcBef>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Career and Credentialing Exploration (C2E)</a:t>
            </a:r>
          </a:p>
        </p:txBody>
      </p:sp>
      <p:sp>
        <p:nvSpPr>
          <p:cNvPr id="23" name="TextBox 22">
            <a:extLst>
              <a:ext uri="{FF2B5EF4-FFF2-40B4-BE49-F238E27FC236}">
                <a16:creationId xmlns:a16="http://schemas.microsoft.com/office/drawing/2014/main" id="{9267EF75-3A0A-4C17-8C9D-DC6A97DC654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44</a:t>
            </a:r>
          </a:p>
        </p:txBody>
      </p:sp>
      <p:sp>
        <p:nvSpPr>
          <p:cNvPr id="26" name="Rectangle 25">
            <a:extLst>
              <a:ext uri="{FF2B5EF4-FFF2-40B4-BE49-F238E27FC236}">
                <a16:creationId xmlns:a16="http://schemas.microsoft.com/office/drawing/2014/main" id="{58D08C3A-E10A-4853-9192-31CC1E2E31D5}"/>
              </a:ext>
            </a:extLst>
          </p:cNvPr>
          <p:cNvSpPr/>
          <p:nvPr/>
        </p:nvSpPr>
        <p:spPr>
          <a:xfrm>
            <a:off x="5433026" y="297264"/>
            <a:ext cx="6514589" cy="63031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76133964-878E-420F-A99F-43825E49B34B}"/>
              </a:ext>
            </a:extLst>
          </p:cNvPr>
          <p:cNvSpPr txBox="1"/>
          <p:nvPr/>
        </p:nvSpPr>
        <p:spPr>
          <a:xfrm rot="16200000">
            <a:off x="3081509" y="3002962"/>
            <a:ext cx="390426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VOCATIONAL</a:t>
            </a:r>
          </a:p>
        </p:txBody>
      </p:sp>
      <p:sp>
        <p:nvSpPr>
          <p:cNvPr id="28" name="Rectangle 27">
            <a:extLst>
              <a:ext uri="{FF2B5EF4-FFF2-40B4-BE49-F238E27FC236}">
                <a16:creationId xmlns:a16="http://schemas.microsoft.com/office/drawing/2014/main" id="{4CFCE346-3E93-4D2B-A7FF-DBB25331A5C4}"/>
              </a:ext>
            </a:extLst>
          </p:cNvPr>
          <p:cNvSpPr/>
          <p:nvPr/>
        </p:nvSpPr>
        <p:spPr>
          <a:xfrm>
            <a:off x="6651675" y="370746"/>
            <a:ext cx="4050916" cy="507831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Vocational Training </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Clusters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Assessments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Resources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Labor Markets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Experience Opportunities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Credentials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Educational Goals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Action Plan</a:t>
            </a:r>
          </a:p>
        </p:txBody>
      </p:sp>
      <p:grpSp>
        <p:nvGrpSpPr>
          <p:cNvPr id="29" name="Group 28">
            <a:extLst>
              <a:ext uri="{FF2B5EF4-FFF2-40B4-BE49-F238E27FC236}">
                <a16:creationId xmlns:a16="http://schemas.microsoft.com/office/drawing/2014/main" id="{45E1328D-5FF0-4E1C-951A-4BC31106803A}"/>
              </a:ext>
            </a:extLst>
          </p:cNvPr>
          <p:cNvGrpSpPr/>
          <p:nvPr/>
        </p:nvGrpSpPr>
        <p:grpSpPr>
          <a:xfrm>
            <a:off x="1097304" y="3666851"/>
            <a:ext cx="1974019" cy="1886455"/>
            <a:chOff x="787316" y="4398380"/>
            <a:chExt cx="1259964" cy="1365367"/>
          </a:xfrm>
        </p:grpSpPr>
        <p:grpSp>
          <p:nvGrpSpPr>
            <p:cNvPr id="31" name="Group 30">
              <a:extLst>
                <a:ext uri="{FF2B5EF4-FFF2-40B4-BE49-F238E27FC236}">
                  <a16:creationId xmlns:a16="http://schemas.microsoft.com/office/drawing/2014/main" id="{2F560165-9007-4A86-BC5A-C8EBFA32F6AB}"/>
                </a:ext>
              </a:extLst>
            </p:cNvPr>
            <p:cNvGrpSpPr/>
            <p:nvPr/>
          </p:nvGrpSpPr>
          <p:grpSpPr>
            <a:xfrm>
              <a:off x="815365" y="4398380"/>
              <a:ext cx="1231915" cy="1365367"/>
              <a:chOff x="1379231" y="1268841"/>
              <a:chExt cx="2454476" cy="2446295"/>
            </a:xfrm>
          </p:grpSpPr>
          <p:grpSp>
            <p:nvGrpSpPr>
              <p:cNvPr id="33" name="Group 32">
                <a:extLst>
                  <a:ext uri="{FF2B5EF4-FFF2-40B4-BE49-F238E27FC236}">
                    <a16:creationId xmlns:a16="http://schemas.microsoft.com/office/drawing/2014/main" id="{E8CF18F9-5A90-4240-AD2C-1F8268835B83}"/>
                  </a:ext>
                </a:extLst>
              </p:cNvPr>
              <p:cNvGrpSpPr/>
              <p:nvPr/>
            </p:nvGrpSpPr>
            <p:grpSpPr>
              <a:xfrm rot="20442600">
                <a:off x="1379231" y="1268841"/>
                <a:ext cx="2454476" cy="2446295"/>
                <a:chOff x="1319698" y="1302744"/>
                <a:chExt cx="2454476" cy="2446295"/>
              </a:xfrm>
            </p:grpSpPr>
            <p:pic>
              <p:nvPicPr>
                <p:cNvPr id="37" name="Picture 36">
                  <a:extLst>
                    <a:ext uri="{FF2B5EF4-FFF2-40B4-BE49-F238E27FC236}">
                      <a16:creationId xmlns:a16="http://schemas.microsoft.com/office/drawing/2014/main" id="{86C71A3F-EBED-4BFE-9D60-278E561AFA5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38" name="Rectangle 37">
                  <a:extLst>
                    <a:ext uri="{FF2B5EF4-FFF2-40B4-BE49-F238E27FC236}">
                      <a16:creationId xmlns:a16="http://schemas.microsoft.com/office/drawing/2014/main" id="{341EE211-6AC2-43CD-9AD7-8BF1F96C470B}"/>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4F7C77C6-3400-4ECC-B4F0-E8F81C26ECEF}"/>
                  </a:ext>
                </a:extLst>
              </p:cNvPr>
              <p:cNvGrpSpPr/>
              <p:nvPr/>
            </p:nvGrpSpPr>
            <p:grpSpPr>
              <a:xfrm>
                <a:off x="2432203" y="2792346"/>
                <a:ext cx="534257" cy="340490"/>
                <a:chOff x="2399818" y="2530592"/>
                <a:chExt cx="534257" cy="340490"/>
              </a:xfrm>
              <a:solidFill>
                <a:srgbClr val="3A9F11"/>
              </a:solidFill>
            </p:grpSpPr>
            <p:sp>
              <p:nvSpPr>
                <p:cNvPr id="35" name="Multiplication Sign 34">
                  <a:extLst>
                    <a:ext uri="{FF2B5EF4-FFF2-40B4-BE49-F238E27FC236}">
                      <a16:creationId xmlns:a16="http://schemas.microsoft.com/office/drawing/2014/main" id="{3EF6D22F-CF79-4875-9B58-35D99C90990F}"/>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Multiplication Sign 35">
                  <a:extLst>
                    <a:ext uri="{FF2B5EF4-FFF2-40B4-BE49-F238E27FC236}">
                      <a16:creationId xmlns:a16="http://schemas.microsoft.com/office/drawing/2014/main" id="{49F434C0-FA67-4A03-B7B3-ACFA5EAEB5A3}"/>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 name="Rectangle 31">
              <a:extLst>
                <a:ext uri="{FF2B5EF4-FFF2-40B4-BE49-F238E27FC236}">
                  <a16:creationId xmlns:a16="http://schemas.microsoft.com/office/drawing/2014/main" id="{CE04377A-9105-4748-95B9-52E5D0DF34E3}"/>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4464615" y="5661024"/>
            <a:ext cx="7629917" cy="985012"/>
            <a:chOff x="2447633" y="4125039"/>
            <a:chExt cx="8058279" cy="1097281"/>
          </a:xfrm>
        </p:grpSpPr>
        <p:grpSp>
          <p:nvGrpSpPr>
            <p:cNvPr id="19" name="Group 18"/>
            <p:cNvGrpSpPr/>
            <p:nvPr/>
          </p:nvGrpSpPr>
          <p:grpSpPr>
            <a:xfrm>
              <a:off x="2447633" y="4125039"/>
              <a:ext cx="8058279" cy="1097281"/>
              <a:chOff x="2447633" y="4125039"/>
              <a:chExt cx="8058279" cy="1097281"/>
            </a:xfrm>
          </p:grpSpPr>
          <p:sp>
            <p:nvSpPr>
              <p:cNvPr id="21" name="Flowchart: Delay 20"/>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423505" y="4125039"/>
                <a:ext cx="6578907"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comparison of technical training institution options</a:t>
                </a:r>
              </a:p>
            </p:txBody>
          </p:sp>
        </p:grpSp>
        <p:sp>
          <p:nvSpPr>
            <p:cNvPr id="20" name="Oval 19"/>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8529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23FBDB-0C6A-9C4A-D7DF-C88BBAEFA5FB}"/>
              </a:ext>
            </a:extLst>
          </p:cNvPr>
          <p:cNvSpPr/>
          <p:nvPr/>
        </p:nvSpPr>
        <p:spPr>
          <a:xfrm>
            <a:off x="175363" y="87682"/>
            <a:ext cx="4798331" cy="2886183"/>
          </a:xfrm>
          <a:prstGeom prst="rect">
            <a:avLst/>
          </a:prstGeom>
          <a:solidFill>
            <a:srgbClr val="030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3FC138F-B70D-DA35-E373-C23CA49A24AF}"/>
              </a:ext>
            </a:extLst>
          </p:cNvPr>
          <p:cNvPicPr>
            <a:picLocks noChangeAspect="1"/>
          </p:cNvPicPr>
          <p:nvPr/>
        </p:nvPicPr>
        <p:blipFill>
          <a:blip r:embed="rId4"/>
          <a:stretch>
            <a:fillRect/>
          </a:stretch>
        </p:blipFill>
        <p:spPr>
          <a:xfrm rot="10800000">
            <a:off x="5092736" y="8689"/>
            <a:ext cx="667345" cy="6065300"/>
          </a:xfrm>
          <a:prstGeom prst="rect">
            <a:avLst/>
          </a:prstGeom>
        </p:spPr>
      </p:pic>
      <p:pic>
        <p:nvPicPr>
          <p:cNvPr id="8" name="Picture 7" descr="A person working on a computer&#10;&#10;Description automatically generated with low confidence">
            <a:extLst>
              <a:ext uri="{FF2B5EF4-FFF2-40B4-BE49-F238E27FC236}">
                <a16:creationId xmlns:a16="http://schemas.microsoft.com/office/drawing/2014/main" id="{7A085CB4-602E-378B-C822-65AFB39E3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746" y="149624"/>
            <a:ext cx="3544890" cy="2901149"/>
          </a:xfrm>
          <a:prstGeom prst="rect">
            <a:avLst/>
          </a:prstGeom>
          <a:effectLst>
            <a:softEdge rad="635000"/>
          </a:effectLst>
        </p:spPr>
      </p:pic>
      <p:sp>
        <p:nvSpPr>
          <p:cNvPr id="2" name="Content Placeholder 3">
            <a:extLst>
              <a:ext uri="{FF2B5EF4-FFF2-40B4-BE49-F238E27FC236}">
                <a16:creationId xmlns:a16="http://schemas.microsoft.com/office/drawing/2014/main" id="{1D99C9A4-3A70-2131-4891-BCAF803B09FA}"/>
              </a:ext>
            </a:extLst>
          </p:cNvPr>
          <p:cNvSpPr txBox="1">
            <a:spLocks/>
          </p:cNvSpPr>
          <p:nvPr/>
        </p:nvSpPr>
        <p:spPr>
          <a:xfrm>
            <a:off x="316525" y="1488974"/>
            <a:ext cx="4480707" cy="9061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0AD47">
                    <a:lumMod val="40000"/>
                    <a:lumOff val="60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Looking for direction for your next career?  Not sure how to identify your “good fit” career field?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0AD47">
                    <a:lumMod val="40000"/>
                    <a:lumOff val="60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We can help.</a:t>
            </a:r>
            <a:endParaRPr kumimoji="0" lang="en-US" sz="2000" b="0"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55CBE90B-E854-88D0-C75A-A57F457F9B73}"/>
              </a:ext>
            </a:extLst>
          </p:cNvPr>
          <p:cNvSpPr txBox="1">
            <a:spLocks noChangeAspect="1"/>
          </p:cNvSpPr>
          <p:nvPr/>
        </p:nvSpPr>
        <p:spPr>
          <a:xfrm>
            <a:off x="269832" y="-31520"/>
            <a:ext cx="4176908" cy="1564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EMPLOYMENT NAVIGATORS</a:t>
            </a:r>
          </a:p>
        </p:txBody>
      </p:sp>
      <p:pic>
        <p:nvPicPr>
          <p:cNvPr id="4" name="Picture 3">
            <a:extLst>
              <a:ext uri="{FF2B5EF4-FFF2-40B4-BE49-F238E27FC236}">
                <a16:creationId xmlns:a16="http://schemas.microsoft.com/office/drawing/2014/main" id="{03F6AB5B-CF12-297B-2119-AB63CB5512C8}"/>
              </a:ext>
            </a:extLst>
          </p:cNvPr>
          <p:cNvPicPr>
            <a:picLocks noChangeAspect="1"/>
          </p:cNvPicPr>
          <p:nvPr/>
        </p:nvPicPr>
        <p:blipFill>
          <a:blip r:embed="rId6"/>
          <a:stretch>
            <a:fillRect/>
          </a:stretch>
        </p:blipFill>
        <p:spPr>
          <a:xfrm>
            <a:off x="3032916" y="3855941"/>
            <a:ext cx="1879477" cy="1916150"/>
          </a:xfrm>
          <a:prstGeom prst="rect">
            <a:avLst/>
          </a:prstGeom>
        </p:spPr>
      </p:pic>
      <p:sp>
        <p:nvSpPr>
          <p:cNvPr id="7" name="TextBox 6">
            <a:extLst>
              <a:ext uri="{FF2B5EF4-FFF2-40B4-BE49-F238E27FC236}">
                <a16:creationId xmlns:a16="http://schemas.microsoft.com/office/drawing/2014/main" id="{D90B10AE-F446-61EB-B9BF-110E1743B269}"/>
              </a:ext>
            </a:extLst>
          </p:cNvPr>
          <p:cNvSpPr txBox="1"/>
          <p:nvPr/>
        </p:nvSpPr>
        <p:spPr>
          <a:xfrm>
            <a:off x="5877047" y="87682"/>
            <a:ext cx="6435092"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Employment Navigators provide assistance with…</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Self-Assessments</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Skills Testing</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Career Exploration</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Identification of high-demand careers</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Identification of necessary credentials</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Review of detailed labor market information</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Resume Review</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Connections to partners for additional   employment services</a:t>
            </a:r>
          </a:p>
        </p:txBody>
      </p:sp>
      <p:grpSp>
        <p:nvGrpSpPr>
          <p:cNvPr id="15" name="Group 14">
            <a:extLst>
              <a:ext uri="{FF2B5EF4-FFF2-40B4-BE49-F238E27FC236}">
                <a16:creationId xmlns:a16="http://schemas.microsoft.com/office/drawing/2014/main" id="{D6451F73-921F-8C24-3556-7DBFFFF2C116}"/>
              </a:ext>
            </a:extLst>
          </p:cNvPr>
          <p:cNvGrpSpPr/>
          <p:nvPr/>
        </p:nvGrpSpPr>
        <p:grpSpPr>
          <a:xfrm>
            <a:off x="0" y="6028830"/>
            <a:ext cx="12192000" cy="829169"/>
            <a:chOff x="0" y="6028830"/>
            <a:chExt cx="12192000" cy="829169"/>
          </a:xfrm>
        </p:grpSpPr>
        <p:sp>
          <p:nvSpPr>
            <p:cNvPr id="11" name="Rectangle 10">
              <a:extLst>
                <a:ext uri="{FF2B5EF4-FFF2-40B4-BE49-F238E27FC236}">
                  <a16:creationId xmlns:a16="http://schemas.microsoft.com/office/drawing/2014/main" id="{F8E2933A-F0D7-2E4E-00F6-247DBEC7C7CE}"/>
                </a:ext>
              </a:extLst>
            </p:cNvPr>
            <p:cNvSpPr/>
            <p:nvPr/>
          </p:nvSpPr>
          <p:spPr>
            <a:xfrm>
              <a:off x="0" y="6028830"/>
              <a:ext cx="12192000" cy="829169"/>
            </a:xfrm>
            <a:prstGeom prst="rect">
              <a:avLst/>
            </a:prstGeom>
            <a:solidFill>
              <a:srgbClr val="030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691D839-60EB-13C1-D150-B9F9055D2150}"/>
                </a:ext>
              </a:extLst>
            </p:cNvPr>
            <p:cNvSpPr txBox="1"/>
            <p:nvPr/>
          </p:nvSpPr>
          <p:spPr>
            <a:xfrm>
              <a:off x="1511700" y="6046430"/>
              <a:ext cx="916859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For more information or to connect with an Employment Navigator, go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https://www.dol.gov/agencies/vets/programs/tap/employment-navigator-partnership</a:t>
              </a:r>
            </a:p>
          </p:txBody>
        </p:sp>
      </p:grpSp>
      <p:sp>
        <p:nvSpPr>
          <p:cNvPr id="12" name="TextBox 11">
            <a:extLst>
              <a:ext uri="{FF2B5EF4-FFF2-40B4-BE49-F238E27FC236}">
                <a16:creationId xmlns:a16="http://schemas.microsoft.com/office/drawing/2014/main" id="{A9D491E0-BB42-3A88-0904-0F9D28A229A3}"/>
              </a:ext>
            </a:extLst>
          </p:cNvPr>
          <p:cNvSpPr txBox="1"/>
          <p:nvPr/>
        </p:nvSpPr>
        <p:spPr>
          <a:xfrm>
            <a:off x="269832" y="3198168"/>
            <a:ext cx="45868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Schedule your appointment today.</a:t>
            </a:r>
          </a:p>
        </p:txBody>
      </p:sp>
      <p:sp>
        <p:nvSpPr>
          <p:cNvPr id="14" name="TextBox 13">
            <a:extLst>
              <a:ext uri="{FF2B5EF4-FFF2-40B4-BE49-F238E27FC236}">
                <a16:creationId xmlns:a16="http://schemas.microsoft.com/office/drawing/2014/main" id="{56665CE9-CB3D-8621-6EAA-672222D7594E}"/>
              </a:ext>
            </a:extLst>
          </p:cNvPr>
          <p:cNvSpPr txBox="1"/>
          <p:nvPr/>
        </p:nvSpPr>
        <p:spPr>
          <a:xfrm>
            <a:off x="269832" y="3884136"/>
            <a:ext cx="264611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Scan the QR code with your phone camera.  Scroll down to schedule your appointment online.</a:t>
            </a:r>
          </a:p>
        </p:txBody>
      </p:sp>
    </p:spTree>
    <p:extLst>
      <p:ext uri="{BB962C8B-B14F-4D97-AF65-F5344CB8AC3E}">
        <p14:creationId xmlns:p14="http://schemas.microsoft.com/office/powerpoint/2010/main" val="3799541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645E56F-51F9-4CAA-ADE6-91725EF1DEBD}"/>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0"/>
            <a:ext cx="12192000" cy="3360334"/>
          </a:xfrm>
          <a:prstGeom prst="rect">
            <a:avLst/>
          </a:prstGeom>
        </p:spPr>
      </p:pic>
      <p:cxnSp>
        <p:nvCxnSpPr>
          <p:cNvPr id="36" name="Straight Connector 35">
            <a:extLst>
              <a:ext uri="{FF2B5EF4-FFF2-40B4-BE49-F238E27FC236}">
                <a16:creationId xmlns:a16="http://schemas.microsoft.com/office/drawing/2014/main" id="{E77C270E-2573-4D8C-9B42-14D692C5F88F}"/>
              </a:ext>
            </a:extLst>
          </p:cNvPr>
          <p:cNvCxnSpPr/>
          <p:nvPr/>
        </p:nvCxnSpPr>
        <p:spPr>
          <a:xfrm>
            <a:off x="0" y="3385128"/>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D02F7D-617C-4E68-9943-B02E1C25238A}"/>
              </a:ext>
            </a:extLst>
          </p:cNvPr>
          <p:cNvSpPr txBox="1"/>
          <p:nvPr/>
        </p:nvSpPr>
        <p:spPr>
          <a:xfrm>
            <a:off x="6463735" y="3872112"/>
            <a:ext cx="5005027" cy="307776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Federal Hiring</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Flexible Job Options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Interview Skills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LinkedIn Profiles/Job Search</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Salary Negotiations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CBC0A01-4748-4608-B55B-1B7DF8957050}"/>
              </a:ext>
            </a:extLst>
          </p:cNvPr>
          <p:cNvSpPr txBox="1"/>
          <p:nvPr/>
        </p:nvSpPr>
        <p:spPr>
          <a:xfrm>
            <a:off x="-414917" y="845710"/>
            <a:ext cx="13021835" cy="3046988"/>
          </a:xfrm>
          <a:prstGeom prst="rect">
            <a:avLst/>
          </a:prstGeom>
          <a:noFill/>
        </p:spPr>
        <p:txBody>
          <a:bodyPr wrap="none" rtlCol="0">
            <a:spAutoFit/>
          </a:bodyPr>
          <a:lstStyle/>
          <a:p>
            <a:pPr algn="ct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DOL Transition Employment Assistance </a:t>
            </a:r>
          </a:p>
          <a:p>
            <a:pPr algn="ct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for Military Spouses </a:t>
            </a:r>
          </a:p>
          <a:p>
            <a:pPr algn="ct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AND CAREGIVERS (TEAMS)</a:t>
            </a:r>
          </a:p>
          <a:p>
            <a:pPr marL="285750" indent="-285750">
              <a:buFont typeface="Arial" panose="020B0604020202020204" pitchFamily="34" charset="0"/>
              <a:buChar char="•"/>
            </a:pPr>
            <a:endPar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TextBox 11">
            <a:extLst>
              <a:ext uri="{FF2B5EF4-FFF2-40B4-BE49-F238E27FC236}">
                <a16:creationId xmlns:a16="http://schemas.microsoft.com/office/drawing/2014/main" id="{A08B75C7-792A-404E-8E15-24404C0CF1C6}"/>
              </a:ext>
            </a:extLst>
          </p:cNvPr>
          <p:cNvSpPr txBox="1"/>
          <p:nvPr/>
        </p:nvSpPr>
        <p:spPr>
          <a:xfrm>
            <a:off x="1458708" y="3847318"/>
            <a:ext cx="5005027" cy="307776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dirty="0">
                <a:solidFill>
                  <a:prstClr val="white"/>
                </a:solidFill>
                <a:latin typeface="Calibri" panose="020F0502020204030204"/>
              </a:rPr>
              <a:t>Your Next Move</a:t>
            </a:r>
            <a:endParaRPr kumimoji="0" lang="en-US" sz="2400" i="0" u="none" strike="noStrike" kern="1200" cap="none" spc="0" normalizeH="0" baseline="0" noProof="0" dirty="0">
              <a:ln>
                <a:noFill/>
              </a:ln>
              <a:solidFill>
                <a:prstClr val="white"/>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Career Credentials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dirty="0">
                <a:solidFill>
                  <a:prstClr val="white"/>
                </a:solidFill>
                <a:latin typeface="Calibri" panose="020F0502020204030204"/>
              </a:rPr>
              <a:t>Entrepreneurship </a:t>
            </a:r>
            <a:endParaRPr kumimoji="0" lang="en-US" sz="2400" i="0" u="none" strike="noStrike" kern="1200" cap="none" spc="0" normalizeH="0" baseline="0" noProof="0" dirty="0">
              <a:ln>
                <a:noFill/>
              </a:ln>
              <a:solidFill>
                <a:prstClr val="white"/>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Marketing Me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Resume Essentials</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US" sz="2400" i="0" u="none" strike="noStrike" kern="1200" cap="none" spc="0" normalizeH="0" baseline="0" noProof="0" dirty="0">
              <a:ln>
                <a:noFill/>
              </a:ln>
              <a:solidFill>
                <a:prstClr val="white"/>
              </a:solidFill>
              <a:effectLst/>
              <a:uLnTx/>
              <a:uFillTx/>
              <a:latin typeface="Calibri" panose="020F0502020204030204"/>
            </a:endParaRPr>
          </a:p>
        </p:txBody>
      </p:sp>
      <p:sp>
        <p:nvSpPr>
          <p:cNvPr id="14" name="TextBox 13">
            <a:extLst>
              <a:ext uri="{FF2B5EF4-FFF2-40B4-BE49-F238E27FC236}">
                <a16:creationId xmlns:a16="http://schemas.microsoft.com/office/drawing/2014/main" id="{81815F1F-9125-46E1-90DB-CDB8970ED5B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45</a:t>
            </a:r>
          </a:p>
        </p:txBody>
      </p:sp>
    </p:spTree>
    <p:extLst>
      <p:ext uri="{BB962C8B-B14F-4D97-AF65-F5344CB8AC3E}">
        <p14:creationId xmlns:p14="http://schemas.microsoft.com/office/powerpoint/2010/main" val="74257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EEF58C-666A-A8D9-0152-69DA74ECC8E0}"/>
              </a:ext>
            </a:extLst>
          </p:cNvPr>
          <p:cNvPicPr>
            <a:picLocks noChangeAspect="1"/>
          </p:cNvPicPr>
          <p:nvPr/>
        </p:nvPicPr>
        <p:blipFill rotWithShape="1">
          <a:blip r:embed="rId5"/>
          <a:srcRect l="34521" t="923" b="-923"/>
          <a:stretch/>
        </p:blipFill>
        <p:spPr>
          <a:xfrm>
            <a:off x="0" y="0"/>
            <a:ext cx="4686582" cy="6932429"/>
          </a:xfrm>
          <a:prstGeom prst="rect">
            <a:avLst/>
          </a:prstGeom>
        </p:spPr>
      </p:pic>
      <p:sp>
        <p:nvSpPr>
          <p:cNvPr id="2" name="Rectangle 1">
            <a:extLst>
              <a:ext uri="{FF2B5EF4-FFF2-40B4-BE49-F238E27FC236}">
                <a16:creationId xmlns:a16="http://schemas.microsoft.com/office/drawing/2014/main" id="{9A6557A7-73A4-1D20-311C-917E76EB7262}"/>
              </a:ext>
            </a:extLst>
          </p:cNvPr>
          <p:cNvSpPr/>
          <p:nvPr/>
        </p:nvSpPr>
        <p:spPr>
          <a:xfrm>
            <a:off x="5216839" y="198676"/>
            <a:ext cx="7057292"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DOL </a:t>
            </a:r>
            <a:r>
              <a:rPr kumimoji="0" lang="en-US" sz="54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Resources</a:t>
            </a:r>
          </a:p>
        </p:txBody>
      </p:sp>
      <p:sp>
        <p:nvSpPr>
          <p:cNvPr id="6" name="TextBox 5">
            <a:extLst>
              <a:ext uri="{FF2B5EF4-FFF2-40B4-BE49-F238E27FC236}">
                <a16:creationId xmlns:a16="http://schemas.microsoft.com/office/drawing/2014/main" id="{DD29196F-6350-719D-7101-8A0B9AA3A169}"/>
              </a:ext>
            </a:extLst>
          </p:cNvPr>
          <p:cNvSpPr txBox="1"/>
          <p:nvPr/>
        </p:nvSpPr>
        <p:spPr>
          <a:xfrm>
            <a:off x="5134708" y="1636779"/>
            <a:ext cx="3610777" cy="335476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American Job Centers (AJC)</a:t>
            </a:r>
          </a:p>
          <a:p>
            <a:pPr marL="800100" marR="0" lvl="1" indent="-342900" algn="l" defTabSz="4572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Priority of Service</a:t>
            </a:r>
          </a:p>
          <a:p>
            <a:pPr marL="800100" marR="0" lvl="1" indent="-342900" algn="l" defTabSz="4572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State Job Banks</a:t>
            </a:r>
          </a:p>
          <a:p>
            <a:pPr marL="800100" marR="0" lvl="1" indent="-342900" algn="l" defTabSz="4572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Unemployment Compensation</a:t>
            </a:r>
          </a:p>
        </p:txBody>
      </p:sp>
      <p:sp>
        <p:nvSpPr>
          <p:cNvPr id="7" name="TextBox 6">
            <a:extLst>
              <a:ext uri="{FF2B5EF4-FFF2-40B4-BE49-F238E27FC236}">
                <a16:creationId xmlns:a16="http://schemas.microsoft.com/office/drawing/2014/main" id="{F1B9D293-74E2-B8E7-98DD-3A831B9E2E2D}"/>
              </a:ext>
            </a:extLst>
          </p:cNvPr>
          <p:cNvSpPr txBox="1"/>
          <p:nvPr/>
        </p:nvSpPr>
        <p:spPr>
          <a:xfrm>
            <a:off x="8319891" y="1636780"/>
            <a:ext cx="4402720" cy="3293209"/>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Career One Stop website</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O*NET</a:t>
            </a:r>
          </a:p>
          <a:p>
            <a:pPr marL="914400" marR="0" lvl="1" indent="-4572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Interest Profiler</a:t>
            </a:r>
          </a:p>
          <a:p>
            <a:pPr marL="914400" marR="0" lvl="1" indent="-4572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My Next Move for Veterans </a:t>
            </a:r>
          </a:p>
        </p:txBody>
      </p:sp>
      <p:sp>
        <p:nvSpPr>
          <p:cNvPr id="12" name="Rectangle 11">
            <a:extLst>
              <a:ext uri="{FF2B5EF4-FFF2-40B4-BE49-F238E27FC236}">
                <a16:creationId xmlns:a16="http://schemas.microsoft.com/office/drawing/2014/main" id="{AA046032-A842-A26A-C33E-086F79F5A1E6}"/>
              </a:ext>
            </a:extLst>
          </p:cNvPr>
          <p:cNvSpPr/>
          <p:nvPr/>
        </p:nvSpPr>
        <p:spPr>
          <a:xfrm>
            <a:off x="0" y="0"/>
            <a:ext cx="4686582" cy="6858000"/>
          </a:xfrm>
          <a:prstGeom prst="rect">
            <a:avLst/>
          </a:prstGeom>
          <a:solidFill>
            <a:srgbClr val="122D46">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C99EEF4-3912-CEEA-EA42-044F9531B15A}"/>
              </a:ext>
            </a:extLst>
          </p:cNvPr>
          <p:cNvSpPr txBox="1"/>
          <p:nvPr/>
        </p:nvSpPr>
        <p:spPr>
          <a:xfrm>
            <a:off x="105233" y="6282280"/>
            <a:ext cx="1073965" cy="408623"/>
          </a:xfrm>
          <a:prstGeom prst="roundRect">
            <a:avLst/>
          </a:prstGeom>
          <a:solidFill>
            <a:schemeClr val="tx1">
              <a:lumMod val="65000"/>
              <a:lumOff val="35000"/>
            </a:schemeClr>
          </a:solidFill>
          <a:effectLst>
            <a:outerShdw blurRad="50800" dist="38100" dir="2700000" algn="tl"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47</a:t>
            </a:r>
          </a:p>
        </p:txBody>
      </p:sp>
      <p:cxnSp>
        <p:nvCxnSpPr>
          <p:cNvPr id="3" name="Straight Connector 2">
            <a:extLst>
              <a:ext uri="{FF2B5EF4-FFF2-40B4-BE49-F238E27FC236}">
                <a16:creationId xmlns:a16="http://schemas.microsoft.com/office/drawing/2014/main" id="{3DE60B81-A577-BCFC-E197-964B67922CB8}"/>
              </a:ext>
            </a:extLst>
          </p:cNvPr>
          <p:cNvCxnSpPr>
            <a:cxnSpLocks/>
          </p:cNvCxnSpPr>
          <p:nvPr/>
        </p:nvCxnSpPr>
        <p:spPr>
          <a:xfrm>
            <a:off x="-2" y="1122006"/>
            <a:ext cx="12192002"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0183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14538" y="257175"/>
            <a:ext cx="5158785"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CREDENTIALING</a:t>
            </a:r>
          </a:p>
        </p:txBody>
      </p:sp>
      <p:sp>
        <p:nvSpPr>
          <p:cNvPr id="3" name="TextBox 2"/>
          <p:cNvSpPr txBox="1"/>
          <p:nvPr/>
        </p:nvSpPr>
        <p:spPr>
          <a:xfrm>
            <a:off x="2014538" y="1954320"/>
            <a:ext cx="4995861" cy="3970318"/>
          </a:xfrm>
          <a:prstGeom prst="rect">
            <a:avLst/>
          </a:prstGeom>
          <a:noFill/>
        </p:spPr>
        <p:txBody>
          <a:bodyPr wrap="square" rtlCol="0">
            <a:spAutoFit/>
          </a:bodyPr>
          <a:lstStyle/>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Licenses</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Certifications</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Credentialing Opportunities On-Line (COOL)</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MilGears</a:t>
            </a:r>
          </a:p>
        </p:txBody>
      </p:sp>
      <p:cxnSp>
        <p:nvCxnSpPr>
          <p:cNvPr id="9" name="Straight Connector 8">
            <a:extLst>
              <a:ext uri="{FF2B5EF4-FFF2-40B4-BE49-F238E27FC236}">
                <a16:creationId xmlns:a16="http://schemas.microsoft.com/office/drawing/2014/main" id="{A99FCB68-E3D5-4DD1-A1B8-9A0313E47155}"/>
              </a:ext>
            </a:extLst>
          </p:cNvPr>
          <p:cNvCxnSpPr>
            <a:cxnSpLocks/>
          </p:cNvCxnSpPr>
          <p:nvPr/>
        </p:nvCxnSpPr>
        <p:spPr>
          <a:xfrm>
            <a:off x="0" y="1429167"/>
            <a:ext cx="922943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9D01F2-2C67-4EE8-B315-C3CA2D127715}"/>
              </a:ext>
            </a:extLst>
          </p:cNvPr>
          <p:cNvPicPr>
            <a:picLocks noChangeAspect="1"/>
          </p:cNvPicPr>
          <p:nvPr/>
        </p:nvPicPr>
        <p:blipFill>
          <a:blip r:embed="rId4"/>
          <a:stretch>
            <a:fillRect/>
          </a:stretch>
        </p:blipFill>
        <p:spPr>
          <a:xfrm rot="20491475">
            <a:off x="7517310" y="2165924"/>
            <a:ext cx="3497678" cy="2565359"/>
          </a:xfrm>
          <a:prstGeom prst="rect">
            <a:avLst/>
          </a:prstGeom>
          <a:effectLst>
            <a:outerShdw blurRad="190500" dist="520700" dir="1500000" algn="tl" rotWithShape="0">
              <a:prstClr val="black">
                <a:alpha val="40000"/>
              </a:prstClr>
            </a:outerShdw>
          </a:effectLst>
          <a:scene3d>
            <a:camera prst="orthographicFront"/>
            <a:lightRig rig="threePt" dir="t"/>
          </a:scene3d>
          <a:sp3d>
            <a:bevelT w="165100" prst="coolSlant"/>
          </a:sp3d>
        </p:spPr>
      </p:pic>
      <p:pic>
        <p:nvPicPr>
          <p:cNvPr id="6" name="Picture 5">
            <a:extLst>
              <a:ext uri="{FF2B5EF4-FFF2-40B4-BE49-F238E27FC236}">
                <a16:creationId xmlns:a16="http://schemas.microsoft.com/office/drawing/2014/main" id="{9BCDF826-66A9-47E9-BEB4-CC59990B3E4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3102957">
            <a:off x="7891626" y="-221230"/>
            <a:ext cx="4036082" cy="3300793"/>
          </a:xfrm>
          <a:prstGeom prst="rect">
            <a:avLst/>
          </a:prstGeom>
          <a:effectLst>
            <a:outerShdw blurRad="190500" dist="495300" dir="3960000" algn="ctr" rotWithShape="0">
              <a:srgbClr val="000000">
                <a:alpha val="43137"/>
              </a:srgbClr>
            </a:outerShdw>
          </a:effectLst>
        </p:spPr>
      </p:pic>
      <p:sp>
        <p:nvSpPr>
          <p:cNvPr id="11" name="TextBox 10">
            <a:extLst>
              <a:ext uri="{FF2B5EF4-FFF2-40B4-BE49-F238E27FC236}">
                <a16:creationId xmlns:a16="http://schemas.microsoft.com/office/drawing/2014/main" id="{A81C9F8E-2315-4DC6-B026-9C08AFA7D35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49</a:t>
            </a:r>
          </a:p>
        </p:txBody>
      </p:sp>
    </p:spTree>
    <p:extLst>
      <p:ext uri="{BB962C8B-B14F-4D97-AF65-F5344CB8AC3E}">
        <p14:creationId xmlns:p14="http://schemas.microsoft.com/office/powerpoint/2010/main" val="19536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D5B018-2970-4AB1-B1E7-5E377EF9BE94}"/>
              </a:ext>
            </a:extLst>
          </p:cNvPr>
          <p:cNvSpPr txBox="1"/>
          <p:nvPr/>
        </p:nvSpPr>
        <p:spPr>
          <a:xfrm>
            <a:off x="873387" y="3366655"/>
            <a:ext cx="4730517" cy="2677656"/>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Apprenticeships/OJT</a:t>
            </a:r>
          </a:p>
          <a:p>
            <a:pPr marL="457200" marR="0" lvl="0" indent="-457200" algn="l" defTabSz="457200" rtl="0" eaLnBrk="1" fontAlgn="auto" latinLnBrk="0" hangingPunct="1">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United States Military Apprenticeship Program (USMAP)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15B49327-68F7-4085-AB2E-12FFCFEFC5B9}"/>
              </a:ext>
            </a:extLst>
          </p:cNvPr>
          <p:cNvSpPr txBox="1"/>
          <p:nvPr/>
        </p:nvSpPr>
        <p:spPr>
          <a:xfrm>
            <a:off x="6500124" y="3366655"/>
            <a:ext cx="4730517" cy="1964512"/>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Volunteering</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dirty="0">
                <a:solidFill>
                  <a:prstClr val="white"/>
                </a:solidFill>
              </a:rPr>
              <a:t>AmeriCorps</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dirty="0">
                <a:solidFill>
                  <a:prstClr val="white"/>
                </a:solidFill>
              </a:rPr>
              <a:t>Peace Corps</a:t>
            </a:r>
          </a:p>
        </p:txBody>
      </p:sp>
      <p:cxnSp>
        <p:nvCxnSpPr>
          <p:cNvPr id="10" name="Straight Connector 9">
            <a:extLst>
              <a:ext uri="{FF2B5EF4-FFF2-40B4-BE49-F238E27FC236}">
                <a16:creationId xmlns:a16="http://schemas.microsoft.com/office/drawing/2014/main" id="{AD9317BA-C4A4-409C-B592-3C026CC3F0C0}"/>
              </a:ext>
            </a:extLst>
          </p:cNvPr>
          <p:cNvCxnSpPr>
            <a:cxnSpLocks/>
          </p:cNvCxnSpPr>
          <p:nvPr/>
        </p:nvCxnSpPr>
        <p:spPr>
          <a:xfrm>
            <a:off x="5886704" y="2955210"/>
            <a:ext cx="0" cy="390279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1E332EC-4F4C-457D-B55F-C6888AE7F09F}"/>
              </a:ext>
            </a:extLst>
          </p:cNvPr>
          <p:cNvGrpSpPr/>
          <p:nvPr/>
        </p:nvGrpSpPr>
        <p:grpSpPr>
          <a:xfrm>
            <a:off x="-1" y="-44491"/>
            <a:ext cx="12192001" cy="2999702"/>
            <a:chOff x="-1" y="-44491"/>
            <a:chExt cx="12238034" cy="2999702"/>
          </a:xfrm>
        </p:grpSpPr>
        <p:grpSp>
          <p:nvGrpSpPr>
            <p:cNvPr id="17" name="Group 16">
              <a:extLst>
                <a:ext uri="{FF2B5EF4-FFF2-40B4-BE49-F238E27FC236}">
                  <a16:creationId xmlns:a16="http://schemas.microsoft.com/office/drawing/2014/main" id="{FF72FAED-48FE-492D-A089-3165AB72811D}"/>
                </a:ext>
              </a:extLst>
            </p:cNvPr>
            <p:cNvGrpSpPr/>
            <p:nvPr/>
          </p:nvGrpSpPr>
          <p:grpSpPr>
            <a:xfrm>
              <a:off x="0" y="-38012"/>
              <a:ext cx="12238033" cy="2993223"/>
              <a:chOff x="-46033" y="-25366"/>
              <a:chExt cx="12238033" cy="2993223"/>
            </a:xfrm>
          </p:grpSpPr>
          <p:pic>
            <p:nvPicPr>
              <p:cNvPr id="15" name="Picture 14">
                <a:extLst>
                  <a:ext uri="{FF2B5EF4-FFF2-40B4-BE49-F238E27FC236}">
                    <a16:creationId xmlns:a16="http://schemas.microsoft.com/office/drawing/2014/main" id="{4547E406-CBE7-481A-BDA7-3C92C753E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3" y="-25366"/>
                <a:ext cx="3990964" cy="2993223"/>
              </a:xfrm>
              <a:prstGeom prst="rect">
                <a:avLst/>
              </a:prstGeom>
            </p:spPr>
          </p:pic>
          <p:pic>
            <p:nvPicPr>
              <p:cNvPr id="16" name="Picture 15">
                <a:extLst>
                  <a:ext uri="{FF2B5EF4-FFF2-40B4-BE49-F238E27FC236}">
                    <a16:creationId xmlns:a16="http://schemas.microsoft.com/office/drawing/2014/main" id="{31BEF535-2CB3-4BE4-9BFD-989AD50AF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6653" y="0"/>
                <a:ext cx="4435347" cy="2967857"/>
              </a:xfrm>
              <a:prstGeom prst="rect">
                <a:avLst/>
              </a:prstGeom>
            </p:spPr>
          </p:pic>
          <p:pic>
            <p:nvPicPr>
              <p:cNvPr id="14" name="Picture 13">
                <a:extLst>
                  <a:ext uri="{FF2B5EF4-FFF2-40B4-BE49-F238E27FC236}">
                    <a16:creationId xmlns:a16="http://schemas.microsoft.com/office/drawing/2014/main" id="{C8C34816-C378-4AE3-B15F-3BF63634FD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5483" y="-25366"/>
                <a:ext cx="4456375" cy="2993223"/>
              </a:xfrm>
              <a:prstGeom prst="rect">
                <a:avLst/>
              </a:prstGeom>
            </p:spPr>
          </p:pic>
        </p:grpSp>
        <p:sp>
          <p:nvSpPr>
            <p:cNvPr id="6" name="Rectangle 5">
              <a:extLst>
                <a:ext uri="{FF2B5EF4-FFF2-40B4-BE49-F238E27FC236}">
                  <a16:creationId xmlns:a16="http://schemas.microsoft.com/office/drawing/2014/main" id="{8CEF7826-AA5B-405B-91FC-D7708FFD5D7E}"/>
                </a:ext>
              </a:extLst>
            </p:cNvPr>
            <p:cNvSpPr/>
            <p:nvPr/>
          </p:nvSpPr>
          <p:spPr>
            <a:xfrm>
              <a:off x="-1" y="-44491"/>
              <a:ext cx="12238033" cy="29997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8784A6A4-08BC-4885-9A5D-5AAD4C05086B}"/>
              </a:ext>
            </a:extLst>
          </p:cNvPr>
          <p:cNvGrpSpPr/>
          <p:nvPr/>
        </p:nvGrpSpPr>
        <p:grpSpPr>
          <a:xfrm>
            <a:off x="6817" y="1814730"/>
            <a:ext cx="8727730" cy="923330"/>
            <a:chOff x="6817" y="1814730"/>
            <a:chExt cx="8727730" cy="923330"/>
          </a:xfrm>
        </p:grpSpPr>
        <p:sp>
          <p:nvSpPr>
            <p:cNvPr id="5" name="TextBox 4">
              <a:extLst>
                <a:ext uri="{FF2B5EF4-FFF2-40B4-BE49-F238E27FC236}">
                  <a16:creationId xmlns:a16="http://schemas.microsoft.com/office/drawing/2014/main" id="{E9F045AF-ECF9-4AF6-8661-8172A3E4FD9F}"/>
                </a:ext>
              </a:extLst>
            </p:cNvPr>
            <p:cNvSpPr txBox="1"/>
            <p:nvPr/>
          </p:nvSpPr>
          <p:spPr>
            <a:xfrm>
              <a:off x="1819641" y="1814730"/>
              <a:ext cx="691490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GAINING EXPERIENCE</a:t>
              </a:r>
            </a:p>
          </p:txBody>
        </p:sp>
        <p:grpSp>
          <p:nvGrpSpPr>
            <p:cNvPr id="11" name="Group 10">
              <a:extLst>
                <a:ext uri="{FF2B5EF4-FFF2-40B4-BE49-F238E27FC236}">
                  <a16:creationId xmlns:a16="http://schemas.microsoft.com/office/drawing/2014/main" id="{C5A90A57-5B66-4C4D-9A4F-BE316496C7F7}"/>
                </a:ext>
              </a:extLst>
            </p:cNvPr>
            <p:cNvGrpSpPr/>
            <p:nvPr/>
          </p:nvGrpSpPr>
          <p:grpSpPr>
            <a:xfrm>
              <a:off x="6817" y="2112463"/>
              <a:ext cx="1717588" cy="494271"/>
              <a:chOff x="1942571" y="1996958"/>
              <a:chExt cx="1717588" cy="494271"/>
            </a:xfrm>
          </p:grpSpPr>
          <p:cxnSp>
            <p:nvCxnSpPr>
              <p:cNvPr id="12" name="Straight Connector 11">
                <a:extLst>
                  <a:ext uri="{FF2B5EF4-FFF2-40B4-BE49-F238E27FC236}">
                    <a16:creationId xmlns:a16="http://schemas.microsoft.com/office/drawing/2014/main" id="{487B546B-8F71-4F04-93C6-405F3B17E37E}"/>
                  </a:ext>
                </a:extLst>
              </p:cNvPr>
              <p:cNvCxnSpPr>
                <a:cxnSpLocks/>
              </p:cNvCxnSpPr>
              <p:nvPr/>
            </p:nvCxnSpPr>
            <p:spPr>
              <a:xfrm>
                <a:off x="1942571" y="2244094"/>
                <a:ext cx="1359243" cy="0"/>
              </a:xfrm>
              <a:prstGeom prst="line">
                <a:avLst/>
              </a:prstGeom>
              <a:ln w="88900">
                <a:solidFill>
                  <a:srgbClr val="1E3D58"/>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CBEE2B1-0547-42DC-8D32-949E54CEDE58}"/>
                  </a:ext>
                </a:extLst>
              </p:cNvPr>
              <p:cNvSpPr/>
              <p:nvPr/>
            </p:nvSpPr>
            <p:spPr>
              <a:xfrm>
                <a:off x="3141176" y="1996958"/>
                <a:ext cx="518983" cy="494271"/>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0FB766A4-60B3-4F60-8611-F4C2D6CA677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52</a:t>
            </a:r>
          </a:p>
        </p:txBody>
      </p:sp>
    </p:spTree>
    <p:extLst>
      <p:ext uri="{BB962C8B-B14F-4D97-AF65-F5344CB8AC3E}">
        <p14:creationId xmlns:p14="http://schemas.microsoft.com/office/powerpoint/2010/main" val="40145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D3E7AF-97CE-57B9-0D08-3CEC6D2AE0BD}"/>
              </a:ext>
            </a:extLst>
          </p:cNvPr>
          <p:cNvSpPr/>
          <p:nvPr/>
        </p:nvSpPr>
        <p:spPr>
          <a:xfrm>
            <a:off x="0" y="1810328"/>
            <a:ext cx="12192000" cy="422563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2987447" y="2609363"/>
            <a:ext cx="6221883" cy="2831544"/>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QR code on the right or the URL below to go to: </a:t>
            </a:r>
            <a:r>
              <a:rPr kumimoji="0" lang="en-US" sz="2000" b="0" i="0" u="sng" strike="noStrike" kern="1200" cap="none" spc="0" normalizeH="0" baseline="0" noProof="0" dirty="0">
                <a:ln>
                  <a:noFill/>
                </a:ln>
                <a:solidFill>
                  <a:srgbClr val="69B2FB"/>
                </a:solidFill>
                <a:effectLst/>
                <a:uLnTx/>
                <a:uFillTx/>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https://www.tapevents.mil/Assets/ResourceContent/TAP/TAP_Interagency_Website_Guide.pdf</a:t>
            </a:r>
            <a:endParaRPr kumimoji="0" lang="en-US" sz="1800" b="0" i="0" u="none" strike="noStrike" kern="1200" cap="none" spc="0" normalizeH="0" baseline="0" noProof="0" dirty="0">
              <a:ln>
                <a:noFill/>
              </a:ln>
              <a:solidFill>
                <a:srgbClr val="69B2FB"/>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Website Guide on your  computer or email it to yourself if using a government computer</a:t>
            </a:r>
          </a:p>
        </p:txBody>
      </p:sp>
      <p:sp>
        <p:nvSpPr>
          <p:cNvPr id="5" name="Rectangle 4"/>
          <p:cNvSpPr/>
          <p:nvPr/>
        </p:nvSpPr>
        <p:spPr>
          <a:xfrm>
            <a:off x="2987447" y="391145"/>
            <a:ext cx="6139565"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The TAP Interagency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website Guide </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grpSp>
        <p:nvGrpSpPr>
          <p:cNvPr id="11" name="Group 10">
            <a:extLst>
              <a:ext uri="{FF2B5EF4-FFF2-40B4-BE49-F238E27FC236}">
                <a16:creationId xmlns:a16="http://schemas.microsoft.com/office/drawing/2014/main" id="{1B93A9F0-6AC9-4443-9224-3FFF6BAF1886}"/>
              </a:ext>
            </a:extLst>
          </p:cNvPr>
          <p:cNvGrpSpPr/>
          <p:nvPr/>
        </p:nvGrpSpPr>
        <p:grpSpPr>
          <a:xfrm>
            <a:off x="566525" y="2635441"/>
            <a:ext cx="2208903" cy="2758589"/>
            <a:chOff x="508244" y="2799617"/>
            <a:chExt cx="2208903" cy="2758589"/>
          </a:xfrm>
        </p:grpSpPr>
        <p:sp>
          <p:nvSpPr>
            <p:cNvPr id="18" name="Rectangle 17">
              <a:extLst>
                <a:ext uri="{FF2B5EF4-FFF2-40B4-BE49-F238E27FC236}">
                  <a16:creationId xmlns:a16="http://schemas.microsoft.com/office/drawing/2014/main" id="{60E1286D-97D2-4F9D-AFEC-5E4203B31724}"/>
                </a:ext>
              </a:extLst>
            </p:cNvPr>
            <p:cNvSpPr/>
            <p:nvPr/>
          </p:nvSpPr>
          <p:spPr>
            <a:xfrm rot="20940000">
              <a:off x="707133" y="2900562"/>
              <a:ext cx="2010014" cy="265764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0E1286D-97D2-4F9D-AFEC-5E4203B31724}"/>
                </a:ext>
              </a:extLst>
            </p:cNvPr>
            <p:cNvSpPr/>
            <p:nvPr/>
          </p:nvSpPr>
          <p:spPr>
            <a:xfrm rot="20940000">
              <a:off x="615227" y="2834495"/>
              <a:ext cx="2010014" cy="265764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83C3346-75BA-4EAD-A353-358D90AABC1F}"/>
                </a:ext>
              </a:extLst>
            </p:cNvPr>
            <p:cNvPicPr>
              <a:picLocks noChangeAspect="1"/>
            </p:cNvPicPr>
            <p:nvPr/>
          </p:nvPicPr>
          <p:blipFill>
            <a:blip r:embed="rId6"/>
            <a:stretch>
              <a:fillRect/>
            </a:stretch>
          </p:blipFill>
          <p:spPr>
            <a:xfrm rot="20932164">
              <a:off x="508244" y="2799617"/>
              <a:ext cx="2045168" cy="2625499"/>
            </a:xfrm>
            <a:prstGeom prst="rect">
              <a:avLst/>
            </a:prstGeom>
          </p:spPr>
        </p:pic>
      </p:grpSp>
      <p:pic>
        <p:nvPicPr>
          <p:cNvPr id="6" name="Picture 5">
            <a:extLst>
              <a:ext uri="{FF2B5EF4-FFF2-40B4-BE49-F238E27FC236}">
                <a16:creationId xmlns:a16="http://schemas.microsoft.com/office/drawing/2014/main" id="{A96A04CE-772B-9050-2585-9641F352FCE8}"/>
              </a:ext>
            </a:extLst>
          </p:cNvPr>
          <p:cNvPicPr>
            <a:picLocks noChangeAspect="1"/>
          </p:cNvPicPr>
          <p:nvPr/>
        </p:nvPicPr>
        <p:blipFill>
          <a:blip r:embed="rId7"/>
          <a:stretch>
            <a:fillRect/>
          </a:stretch>
        </p:blipFill>
        <p:spPr>
          <a:xfrm>
            <a:off x="9362338" y="2432751"/>
            <a:ext cx="2600061" cy="2625522"/>
          </a:xfrm>
          <a:prstGeom prst="rect">
            <a:avLst/>
          </a:prstGeom>
        </p:spPr>
      </p:pic>
      <p:sp>
        <p:nvSpPr>
          <p:cNvPr id="7" name="TextBox 6">
            <a:extLst>
              <a:ext uri="{FF2B5EF4-FFF2-40B4-BE49-F238E27FC236}">
                <a16:creationId xmlns:a16="http://schemas.microsoft.com/office/drawing/2014/main" id="{7BCFF8BE-330A-EB2E-414A-760C126D2735}"/>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5</a:t>
            </a:r>
          </a:p>
        </p:txBody>
      </p:sp>
    </p:spTree>
    <p:custDataLst>
      <p:tags r:id="rId1"/>
    </p:custDataLst>
    <p:extLst>
      <p:ext uri="{BB962C8B-B14F-4D97-AF65-F5344CB8AC3E}">
        <p14:creationId xmlns:p14="http://schemas.microsoft.com/office/powerpoint/2010/main" val="45679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B49327-68F7-4085-AB2E-12FFCFEFC5B9}"/>
              </a:ext>
            </a:extLst>
          </p:cNvPr>
          <p:cNvSpPr txBox="1"/>
          <p:nvPr/>
        </p:nvSpPr>
        <p:spPr>
          <a:xfrm>
            <a:off x="567692" y="3071963"/>
            <a:ext cx="5021844"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BENEFITS:</a:t>
            </a: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Train and learn with an industry partner</a:t>
            </a: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Continue military pay and benefits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REQUIREMENTS:</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Meet Service requirements</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Within 180 days of separation</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Obtain unit commander approval</a:t>
            </a:r>
          </a:p>
        </p:txBody>
      </p:sp>
      <p:cxnSp>
        <p:nvCxnSpPr>
          <p:cNvPr id="10" name="Straight Connector 9">
            <a:extLst>
              <a:ext uri="{FF2B5EF4-FFF2-40B4-BE49-F238E27FC236}">
                <a16:creationId xmlns:a16="http://schemas.microsoft.com/office/drawing/2014/main" id="{AD9317BA-C4A4-409C-B592-3C026CC3F0C0}"/>
              </a:ext>
            </a:extLst>
          </p:cNvPr>
          <p:cNvCxnSpPr>
            <a:cxnSpLocks/>
          </p:cNvCxnSpPr>
          <p:nvPr/>
        </p:nvCxnSpPr>
        <p:spPr>
          <a:xfrm>
            <a:off x="5886704" y="2955210"/>
            <a:ext cx="0" cy="39027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547E406-CBE7-481A-BDA7-3C92C753E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8" y="-21181"/>
            <a:ext cx="3975952" cy="2993223"/>
          </a:xfrm>
          <a:prstGeom prst="rect">
            <a:avLst/>
          </a:prstGeom>
        </p:spPr>
      </p:pic>
      <p:pic>
        <p:nvPicPr>
          <p:cNvPr id="16" name="Picture 15">
            <a:extLst>
              <a:ext uri="{FF2B5EF4-FFF2-40B4-BE49-F238E27FC236}">
                <a16:creationId xmlns:a16="http://schemas.microsoft.com/office/drawing/2014/main" id="{31BEF535-2CB3-4BE4-9BFD-989AD50AF9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0154" y="4185"/>
            <a:ext cx="4418664" cy="2967857"/>
          </a:xfrm>
          <a:prstGeom prst="rect">
            <a:avLst/>
          </a:prstGeom>
        </p:spPr>
      </p:pic>
      <p:pic>
        <p:nvPicPr>
          <p:cNvPr id="14" name="Picture 13">
            <a:extLst>
              <a:ext uri="{FF2B5EF4-FFF2-40B4-BE49-F238E27FC236}">
                <a16:creationId xmlns:a16="http://schemas.microsoft.com/office/drawing/2014/main" id="{C8C34816-C378-4AE3-B15F-3BF63634FD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4072" y="-21181"/>
            <a:ext cx="4439612" cy="2993223"/>
          </a:xfrm>
          <a:prstGeom prst="rect">
            <a:avLst/>
          </a:prstGeom>
        </p:spPr>
      </p:pic>
      <p:sp>
        <p:nvSpPr>
          <p:cNvPr id="6" name="Rectangle 5">
            <a:extLst>
              <a:ext uri="{FF2B5EF4-FFF2-40B4-BE49-F238E27FC236}">
                <a16:creationId xmlns:a16="http://schemas.microsoft.com/office/drawing/2014/main" id="{8CEF7826-AA5B-405B-91FC-D7708FFD5D7E}"/>
              </a:ext>
            </a:extLst>
          </p:cNvPr>
          <p:cNvSpPr/>
          <p:nvPr/>
        </p:nvSpPr>
        <p:spPr>
          <a:xfrm>
            <a:off x="6816" y="-21180"/>
            <a:ext cx="12192000" cy="2993222"/>
          </a:xfrm>
          <a:prstGeom prst="rect">
            <a:avLst/>
          </a:prstGeom>
          <a:solidFill>
            <a:schemeClr val="accent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DCF3F33-F65A-0091-DF25-978E0DCF68B9}"/>
              </a:ext>
            </a:extLst>
          </p:cNvPr>
          <p:cNvSpPr/>
          <p:nvPr/>
        </p:nvSpPr>
        <p:spPr>
          <a:xfrm>
            <a:off x="12265" y="2182090"/>
            <a:ext cx="12172917" cy="789949"/>
          </a:xfrm>
          <a:prstGeom prst="rect">
            <a:avLst/>
          </a:prstGeom>
          <a:solidFill>
            <a:schemeClr val="accent1">
              <a:lumMod val="5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D483AA1E-0998-70F0-D1EE-E40BB47C43B6}"/>
              </a:ext>
            </a:extLst>
          </p:cNvPr>
          <p:cNvGrpSpPr/>
          <p:nvPr/>
        </p:nvGrpSpPr>
        <p:grpSpPr>
          <a:xfrm>
            <a:off x="6816" y="2379891"/>
            <a:ext cx="1717588" cy="494271"/>
            <a:chOff x="6816" y="2379891"/>
            <a:chExt cx="1717588" cy="494271"/>
          </a:xfrm>
          <a:effectLst>
            <a:outerShdw blurRad="50800" dist="38100" dir="2700000" algn="tl" rotWithShape="0">
              <a:prstClr val="black">
                <a:alpha val="40000"/>
              </a:prstClr>
            </a:outerShdw>
          </a:effectLst>
        </p:grpSpPr>
        <p:cxnSp>
          <p:nvCxnSpPr>
            <p:cNvPr id="12" name="Straight Connector 11">
              <a:extLst>
                <a:ext uri="{FF2B5EF4-FFF2-40B4-BE49-F238E27FC236}">
                  <a16:creationId xmlns:a16="http://schemas.microsoft.com/office/drawing/2014/main" id="{487B546B-8F71-4F04-93C6-405F3B17E37E}"/>
                </a:ext>
              </a:extLst>
            </p:cNvPr>
            <p:cNvCxnSpPr>
              <a:cxnSpLocks/>
            </p:cNvCxnSpPr>
            <p:nvPr/>
          </p:nvCxnSpPr>
          <p:spPr>
            <a:xfrm>
              <a:off x="6816" y="2627027"/>
              <a:ext cx="1359243" cy="0"/>
            </a:xfrm>
            <a:prstGeom prst="line">
              <a:avLst/>
            </a:prstGeom>
            <a:solidFill>
              <a:srgbClr val="37CBFF"/>
            </a:solidFill>
            <a:ln w="88900">
              <a:solidFill>
                <a:srgbClr val="37CB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CBEE2B1-0547-42DC-8D32-949E54CEDE58}"/>
                </a:ext>
              </a:extLst>
            </p:cNvPr>
            <p:cNvSpPr/>
            <p:nvPr/>
          </p:nvSpPr>
          <p:spPr>
            <a:xfrm>
              <a:off x="1205421" y="2379891"/>
              <a:ext cx="518983" cy="494271"/>
            </a:xfrm>
            <a:prstGeom prst="ellipse">
              <a:avLst/>
            </a:prstGeom>
            <a:solidFill>
              <a:srgbClr val="37C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E9F045AF-ECF9-4AF6-8661-8172A3E4FD9F}"/>
              </a:ext>
            </a:extLst>
          </p:cNvPr>
          <p:cNvSpPr txBox="1"/>
          <p:nvPr/>
        </p:nvSpPr>
        <p:spPr>
          <a:xfrm>
            <a:off x="1819640" y="2082158"/>
            <a:ext cx="4961615"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DoD SkillBridge</a:t>
            </a:r>
          </a:p>
        </p:txBody>
      </p:sp>
      <p:sp>
        <p:nvSpPr>
          <p:cNvPr id="20" name="TextBox 19">
            <a:extLst>
              <a:ext uri="{FF2B5EF4-FFF2-40B4-BE49-F238E27FC236}">
                <a16:creationId xmlns:a16="http://schemas.microsoft.com/office/drawing/2014/main" id="{0FB766A4-60B3-4F60-8611-F4C2D6CA677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56</a:t>
            </a:r>
          </a:p>
        </p:txBody>
      </p:sp>
      <p:sp>
        <p:nvSpPr>
          <p:cNvPr id="2" name="TextBox 1">
            <a:extLst>
              <a:ext uri="{FF2B5EF4-FFF2-40B4-BE49-F238E27FC236}">
                <a16:creationId xmlns:a16="http://schemas.microsoft.com/office/drawing/2014/main" id="{DD777ADA-D15B-B6F1-8D45-AC6BBC25B51D}"/>
              </a:ext>
            </a:extLst>
          </p:cNvPr>
          <p:cNvSpPr txBox="1"/>
          <p:nvPr/>
        </p:nvSpPr>
        <p:spPr>
          <a:xfrm>
            <a:off x="7048659" y="3097959"/>
            <a:ext cx="39398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Find a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SkillBridge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Opportunity</a:t>
            </a:r>
          </a:p>
        </p:txBody>
      </p:sp>
      <p:pic>
        <p:nvPicPr>
          <p:cNvPr id="1026" name="Picture 2" descr="Careers for Veterans | Transitioning to a civilian career - AT&amp;T">
            <a:extLst>
              <a:ext uri="{FF2B5EF4-FFF2-40B4-BE49-F238E27FC236}">
                <a16:creationId xmlns:a16="http://schemas.microsoft.com/office/drawing/2014/main" id="{2E3FBD2C-BCDE-2E8B-4030-A1BE87E0E599}"/>
              </a:ext>
            </a:extLst>
          </p:cNvPr>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8511382" y="4553703"/>
            <a:ext cx="3194587" cy="741529"/>
          </a:xfrm>
          <a:prstGeom prst="rect">
            <a:avLst/>
          </a:prstGeom>
          <a:noFill/>
        </p:spPr>
      </p:pic>
      <p:pic>
        <p:nvPicPr>
          <p:cNvPr id="23" name="Picture 22">
            <a:extLst>
              <a:ext uri="{FF2B5EF4-FFF2-40B4-BE49-F238E27FC236}">
                <a16:creationId xmlns:a16="http://schemas.microsoft.com/office/drawing/2014/main" id="{EA888807-9292-3914-A5AF-CFD2E53B6BAC}"/>
              </a:ext>
            </a:extLst>
          </p:cNvPr>
          <p:cNvPicPr>
            <a:picLocks noChangeAspect="1"/>
          </p:cNvPicPr>
          <p:nvPr/>
        </p:nvPicPr>
        <p:blipFill>
          <a:blip r:embed="rId9"/>
          <a:stretch>
            <a:fillRect/>
          </a:stretch>
        </p:blipFill>
        <p:spPr>
          <a:xfrm>
            <a:off x="6414172" y="3852513"/>
            <a:ext cx="1800043" cy="1795498"/>
          </a:xfrm>
          <a:prstGeom prst="rect">
            <a:avLst/>
          </a:prstGeom>
        </p:spPr>
      </p:pic>
      <p:sp>
        <p:nvSpPr>
          <p:cNvPr id="25" name="TextBox 24">
            <a:extLst>
              <a:ext uri="{FF2B5EF4-FFF2-40B4-BE49-F238E27FC236}">
                <a16:creationId xmlns:a16="http://schemas.microsoft.com/office/drawing/2014/main" id="{C1549A2D-174E-4054-8576-2CD951FEFF38}"/>
              </a:ext>
            </a:extLst>
          </p:cNvPr>
          <p:cNvSpPr txBox="1"/>
          <p:nvPr/>
        </p:nvSpPr>
        <p:spPr>
          <a:xfrm>
            <a:off x="8418341" y="3763589"/>
            <a:ext cx="33806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Skillbridge.osd.mil/locations.htm</a:t>
            </a:r>
          </a:p>
        </p:txBody>
      </p:sp>
    </p:spTree>
    <p:custDataLst>
      <p:tags r:id="rId1"/>
    </p:custDataLst>
    <p:extLst>
      <p:ext uri="{BB962C8B-B14F-4D97-AF65-F5344CB8AC3E}">
        <p14:creationId xmlns:p14="http://schemas.microsoft.com/office/powerpoint/2010/main" val="9269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4425" y="181743"/>
            <a:ext cx="6096000" cy="280076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Franklin Gothic Demi" panose="020B0703020102020204" pitchFamily="34" charset="0"/>
                <a:ea typeface="+mn-ea"/>
                <a:cs typeface="+mn-cs"/>
              </a:rPr>
              <a:t>UNIFORMED SERVICE EMPLOYMENT AND REEMPLOYMENT RIGHTS ACT (USERRA)</a:t>
            </a:r>
          </a:p>
        </p:txBody>
      </p:sp>
      <p:sp>
        <p:nvSpPr>
          <p:cNvPr id="3" name="TextBox 2"/>
          <p:cNvSpPr txBox="1"/>
          <p:nvPr/>
        </p:nvSpPr>
        <p:spPr>
          <a:xfrm>
            <a:off x="6795435" y="1168518"/>
            <a:ext cx="5082140" cy="4832092"/>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Federal law that establishes rights and responsibilities for uniformed Service members and their civilian employers</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Active Duty, National Guard, and Reserve Members covered by USERRA</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More information provided during DOL modules</a:t>
            </a:r>
          </a:p>
        </p:txBody>
      </p:sp>
      <p:pic>
        <p:nvPicPr>
          <p:cNvPr id="6" name="Picture 5">
            <a:extLst>
              <a:ext uri="{FF2B5EF4-FFF2-40B4-BE49-F238E27FC236}">
                <a16:creationId xmlns:a16="http://schemas.microsoft.com/office/drawing/2014/main" id="{ECFED4CE-DE95-42CE-9486-E6D21B0254E0}"/>
              </a:ext>
            </a:extLst>
          </p:cNvPr>
          <p:cNvPicPr>
            <a:picLocks noChangeAspect="1"/>
          </p:cNvPicPr>
          <p:nvPr/>
        </p:nvPicPr>
        <p:blipFill>
          <a:blip r:embed="rId4"/>
          <a:stretch>
            <a:fillRect/>
          </a:stretch>
        </p:blipFill>
        <p:spPr>
          <a:xfrm rot="20861797">
            <a:off x="1728925" y="3424699"/>
            <a:ext cx="2327624" cy="3038455"/>
          </a:xfrm>
          <a:prstGeom prst="rect">
            <a:avLst/>
          </a:prstGeom>
          <a:effectLst>
            <a:outerShdw blurRad="152400" dist="520700" dir="1440000" algn="tl" rotWithShape="0">
              <a:schemeClr val="tx1">
                <a:alpha val="40000"/>
              </a:schemeClr>
            </a:outerShdw>
          </a:effectLst>
        </p:spPr>
      </p:pic>
      <p:sp>
        <p:nvSpPr>
          <p:cNvPr id="7" name="TextBox 6">
            <a:extLst>
              <a:ext uri="{FF2B5EF4-FFF2-40B4-BE49-F238E27FC236}">
                <a16:creationId xmlns:a16="http://schemas.microsoft.com/office/drawing/2014/main" id="{40B94457-F720-4767-A646-748A1F45D2A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56</a:t>
            </a:r>
          </a:p>
        </p:txBody>
      </p:sp>
    </p:spTree>
    <p:extLst>
      <p:ext uri="{BB962C8B-B14F-4D97-AF65-F5344CB8AC3E}">
        <p14:creationId xmlns:p14="http://schemas.microsoft.com/office/powerpoint/2010/main" val="197577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57</a:t>
            </a:r>
          </a:p>
        </p:txBody>
      </p:sp>
      <p:grpSp>
        <p:nvGrpSpPr>
          <p:cNvPr id="14" name="Group 13"/>
          <p:cNvGrpSpPr/>
          <p:nvPr/>
        </p:nvGrpSpPr>
        <p:grpSpPr>
          <a:xfrm>
            <a:off x="4960115" y="1320056"/>
            <a:ext cx="6564466" cy="4478805"/>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5:</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760505" y="2839165"/>
            <a:ext cx="5449362" cy="2255874"/>
          </a:xfrm>
          <a:prstGeom prst="rect">
            <a:avLst/>
          </a:prstGeom>
          <a:noFill/>
        </p:spPr>
        <p:txBody>
          <a:bodyPr wrap="square">
            <a:spAutoFit/>
          </a:bodyPr>
          <a:lstStyle/>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dirty="0">
                <a:solidFill>
                  <a:schemeClr val="bg1"/>
                </a:solidFill>
                <a:effectLst/>
                <a:ea typeface="Calibri" panose="020F0502020204030204" pitchFamily="34" charset="0"/>
                <a:cs typeface="Calibri" panose="020F0502020204030204" pitchFamily="34" charset="0"/>
              </a:rPr>
              <a:t>Consider taking one of the two DOL tracks</a:t>
            </a:r>
            <a:endParaRPr lang="en-US" sz="24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dirty="0">
                <a:solidFill>
                  <a:schemeClr val="bg1"/>
                </a:solidFill>
                <a:effectLst/>
                <a:ea typeface="Calibri" panose="020F0502020204030204" pitchFamily="34" charset="0"/>
                <a:cs typeface="Calibri" panose="020F0502020204030204" pitchFamily="34" charset="0"/>
              </a:rPr>
              <a:t>Research credentials in chosen career field</a:t>
            </a:r>
            <a:endParaRPr lang="en-US" sz="2400" dirty="0">
              <a:solidFill>
                <a:schemeClr val="bg1"/>
              </a:solidFill>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dirty="0">
                <a:solidFill>
                  <a:schemeClr val="bg1"/>
                </a:solidFill>
                <a:effectLst/>
                <a:ea typeface="Calibri" panose="020F0502020204030204" pitchFamily="34" charset="0"/>
                <a:cs typeface="Calibri" panose="020F0502020204030204" pitchFamily="34" charset="0"/>
              </a:rPr>
              <a:t>Determine if SkillBridge is an option</a:t>
            </a:r>
            <a:r>
              <a:rPr kumimoji="0" lang="en-US" sz="2400" b="1" i="0" u="none" strike="noStrike" kern="1200" cap="none" spc="0" normalizeH="0" baseline="0" noProof="0" dirty="0">
                <a:ln>
                  <a:noFill/>
                </a:ln>
                <a:solidFill>
                  <a:schemeClr val="bg1"/>
                </a:solidFill>
                <a:effectLst/>
                <a:uLnTx/>
                <a:uFillTx/>
                <a:ea typeface="Calibri" panose="020F0502020204030204" pitchFamily="34" charset="0"/>
                <a:cs typeface="Calibri" panose="020F0502020204030204" pitchFamily="34" charset="0"/>
              </a:rPr>
              <a:t> </a:t>
            </a:r>
            <a:endParaRPr kumimoji="0" lang="en-US" sz="2400" b="0" i="0" u="none" strike="noStrike" kern="1200" cap="none" spc="0" normalizeH="0" baseline="0" noProof="0" dirty="0">
              <a:ln>
                <a:noFill/>
              </a:ln>
              <a:solidFill>
                <a:schemeClr val="bg1"/>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301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2929277"/>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447667"/>
            <a:ext cx="8917229"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2" name="TextBox 11">
            <a:extLst>
              <a:ext uri="{FF2B5EF4-FFF2-40B4-BE49-F238E27FC236}">
                <a16:creationId xmlns:a16="http://schemas.microsoft.com/office/drawing/2014/main" id="{A73EB503-F174-4016-A083-8A0DB10A2128}"/>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58</a:t>
            </a:r>
          </a:p>
        </p:txBody>
      </p:sp>
    </p:spTree>
    <p:extLst>
      <p:ext uri="{BB962C8B-B14F-4D97-AF65-F5344CB8AC3E}">
        <p14:creationId xmlns:p14="http://schemas.microsoft.com/office/powerpoint/2010/main" val="51248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10710" y="2841550"/>
            <a:ext cx="4859220" cy="2610843"/>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Feds Hire Vets and USAJobs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Veterans Preference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Special Appointing Authority for Veterans</a:t>
            </a:r>
          </a:p>
        </p:txBody>
      </p:sp>
      <p:pic>
        <p:nvPicPr>
          <p:cNvPr id="4" name="Picture 3">
            <a:extLst>
              <a:ext uri="{FF2B5EF4-FFF2-40B4-BE49-F238E27FC236}">
                <a16:creationId xmlns:a16="http://schemas.microsoft.com/office/drawing/2014/main" id="{9450AFAA-A4E0-40D8-9B28-C2C9706219B4}"/>
              </a:ext>
            </a:extLst>
          </p:cNvPr>
          <p:cNvPicPr>
            <a:picLocks noChangeAspect="1"/>
          </p:cNvPicPr>
          <p:nvPr/>
        </p:nvPicPr>
        <p:blipFill>
          <a:blip r:embed="rId5"/>
          <a:stretch>
            <a:fillRect/>
          </a:stretch>
        </p:blipFill>
        <p:spPr>
          <a:xfrm>
            <a:off x="0" y="0"/>
            <a:ext cx="12192000" cy="2447925"/>
          </a:xfrm>
          <a:prstGeom prst="rect">
            <a:avLst/>
          </a:prstGeom>
        </p:spPr>
      </p:pic>
      <p:sp>
        <p:nvSpPr>
          <p:cNvPr id="2" name="Rectangle 1">
            <a:extLst>
              <a:ext uri="{FF2B5EF4-FFF2-40B4-BE49-F238E27FC236}">
                <a16:creationId xmlns:a16="http://schemas.microsoft.com/office/drawing/2014/main" id="{F2B4441D-EEE6-4105-B8EF-123F5BDBE1E4}"/>
              </a:ext>
            </a:extLst>
          </p:cNvPr>
          <p:cNvSpPr/>
          <p:nvPr/>
        </p:nvSpPr>
        <p:spPr>
          <a:xfrm>
            <a:off x="0" y="0"/>
            <a:ext cx="12192000" cy="2447925"/>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835090" y="406502"/>
            <a:ext cx="908470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FEDERAL EMPLOYMENT OPPORTUNITIES</a:t>
            </a:r>
          </a:p>
        </p:txBody>
      </p:sp>
      <p:grpSp>
        <p:nvGrpSpPr>
          <p:cNvPr id="9" name="Group 8">
            <a:extLst>
              <a:ext uri="{FF2B5EF4-FFF2-40B4-BE49-F238E27FC236}">
                <a16:creationId xmlns:a16="http://schemas.microsoft.com/office/drawing/2014/main" id="{D53FD077-5516-47F6-A224-9E411A8E16F8}"/>
              </a:ext>
            </a:extLst>
          </p:cNvPr>
          <p:cNvGrpSpPr/>
          <p:nvPr/>
        </p:nvGrpSpPr>
        <p:grpSpPr>
          <a:xfrm>
            <a:off x="0" y="586678"/>
            <a:ext cx="1717588" cy="494271"/>
            <a:chOff x="1594022" y="1248032"/>
            <a:chExt cx="1717588" cy="494271"/>
          </a:xfrm>
        </p:grpSpPr>
        <p:cxnSp>
          <p:nvCxnSpPr>
            <p:cNvPr id="10" name="Straight Connector 9">
              <a:extLst>
                <a:ext uri="{FF2B5EF4-FFF2-40B4-BE49-F238E27FC236}">
                  <a16:creationId xmlns:a16="http://schemas.microsoft.com/office/drawing/2014/main" id="{CA4720D0-B3B2-4CE6-BB12-FCD1A9BABD6B}"/>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96B7A60-93E9-4E15-BA3A-B0FF64B1004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BAA2B72F-DD0F-6AF4-C435-B25FCEB15927}"/>
              </a:ext>
            </a:extLst>
          </p:cNvPr>
          <p:cNvSpPr/>
          <p:nvPr/>
        </p:nvSpPr>
        <p:spPr>
          <a:xfrm>
            <a:off x="6213765" y="2733827"/>
            <a:ext cx="5538354" cy="2610843"/>
          </a:xfrm>
          <a:prstGeom prst="rect">
            <a:avLst/>
          </a:prstGeom>
          <a:solidFill>
            <a:schemeClr val="accent1">
              <a:lumMod val="50000"/>
            </a:schemeClr>
          </a:solidFill>
          <a:effectLst>
            <a:outerShdw blurRad="203200" dist="317500" dir="2700000" algn="t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DBD719-9FE4-0F3F-FEFA-FD0F42E9A743}"/>
              </a:ext>
            </a:extLst>
          </p:cNvPr>
          <p:cNvSpPr txBox="1"/>
          <p:nvPr/>
        </p:nvSpPr>
        <p:spPr>
          <a:xfrm>
            <a:off x="6452754" y="2841550"/>
            <a:ext cx="5220855" cy="239539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Transitioning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Federal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Employment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TAPEvents.mil/courses</a:t>
            </a:r>
          </a:p>
        </p:txBody>
      </p:sp>
      <p:pic>
        <p:nvPicPr>
          <p:cNvPr id="8" name="Picture 7">
            <a:extLst>
              <a:ext uri="{FF2B5EF4-FFF2-40B4-BE49-F238E27FC236}">
                <a16:creationId xmlns:a16="http://schemas.microsoft.com/office/drawing/2014/main" id="{1F22D801-6D57-C515-30E4-A583E95091C2}"/>
              </a:ext>
            </a:extLst>
          </p:cNvPr>
          <p:cNvPicPr>
            <a:picLocks noChangeAspect="1"/>
          </p:cNvPicPr>
          <p:nvPr/>
        </p:nvPicPr>
        <p:blipFill>
          <a:blip r:embed="rId6"/>
          <a:stretch>
            <a:fillRect/>
          </a:stretch>
        </p:blipFill>
        <p:spPr>
          <a:xfrm>
            <a:off x="9728892" y="3038212"/>
            <a:ext cx="1773844" cy="1753218"/>
          </a:xfrm>
          <a:prstGeom prst="rect">
            <a:avLst/>
          </a:prstGeom>
        </p:spPr>
      </p:pic>
      <p:pic>
        <p:nvPicPr>
          <p:cNvPr id="12" name="Picture 11">
            <a:extLst>
              <a:ext uri="{FF2B5EF4-FFF2-40B4-BE49-F238E27FC236}">
                <a16:creationId xmlns:a16="http://schemas.microsoft.com/office/drawing/2014/main" id="{722D301D-2A24-452F-A859-76CF7C69E99D}"/>
              </a:ext>
            </a:extLst>
          </p:cNvPr>
          <p:cNvPicPr>
            <a:picLocks noChangeAspect="1"/>
          </p:cNvPicPr>
          <p:nvPr/>
        </p:nvPicPr>
        <p:blipFill>
          <a:blip r:embed="rId7"/>
          <a:stretch>
            <a:fillRect/>
          </a:stretch>
        </p:blipFill>
        <p:spPr>
          <a:xfrm>
            <a:off x="-222665" y="6076816"/>
            <a:ext cx="1804572" cy="1158340"/>
          </a:xfrm>
          <a:prstGeom prst="rect">
            <a:avLst/>
          </a:prstGeom>
        </p:spPr>
      </p:pic>
    </p:spTree>
    <p:custDataLst>
      <p:tags r:id="rId1"/>
    </p:custDataLst>
    <p:extLst>
      <p:ext uri="{BB962C8B-B14F-4D97-AF65-F5344CB8AC3E}">
        <p14:creationId xmlns:p14="http://schemas.microsoft.com/office/powerpoint/2010/main" val="168285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6711" y="3670708"/>
            <a:ext cx="5002139" cy="258532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POST-MILITARY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EMPLOYMENT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RESTRICTIONS</a:t>
            </a:r>
          </a:p>
        </p:txBody>
      </p:sp>
      <p:sp>
        <p:nvSpPr>
          <p:cNvPr id="6" name="Parallelogram 5">
            <a:extLst>
              <a:ext uri="{FF2B5EF4-FFF2-40B4-BE49-F238E27FC236}">
                <a16:creationId xmlns:a16="http://schemas.microsoft.com/office/drawing/2014/main" id="{67C65AF7-3D81-450E-8895-ECDEC2119494}"/>
              </a:ext>
            </a:extLst>
          </p:cNvPr>
          <p:cNvSpPr/>
          <p:nvPr/>
        </p:nvSpPr>
        <p:spPr>
          <a:xfrm>
            <a:off x="5433391" y="795130"/>
            <a:ext cx="6467061" cy="1842053"/>
          </a:xfrm>
          <a:prstGeom prst="parallelogram">
            <a:avLst/>
          </a:prstGeom>
          <a:solidFill>
            <a:srgbClr val="00B0F0"/>
          </a:solidFill>
          <a:effectLst>
            <a:outerShdw blurRad="88900" dist="3937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p:cNvSpPr txBox="1"/>
          <p:nvPr/>
        </p:nvSpPr>
        <p:spPr>
          <a:xfrm>
            <a:off x="6118827" y="1178238"/>
            <a:ext cx="5025864"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outerShdw blurRad="38100" dist="38100" dir="2700000" algn="tl">
                    <a:srgbClr val="000000">
                      <a:alpha val="43137"/>
                    </a:srgbClr>
                  </a:outerShdw>
                </a:effectLst>
                <a:uLnTx/>
                <a:uFillTx/>
                <a:ea typeface="+mn-ea"/>
                <a:cs typeface="+mn-cs"/>
              </a:rPr>
              <a:t>180-Day Restriction on DoD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outerShdw blurRad="38100" dist="38100" dir="2700000" algn="tl">
                    <a:srgbClr val="000000">
                      <a:alpha val="43137"/>
                    </a:srgbClr>
                  </a:outerShdw>
                </a:effectLst>
                <a:uLnTx/>
                <a:uFillTx/>
                <a:ea typeface="+mn-ea"/>
                <a:cs typeface="+mn-cs"/>
              </a:rPr>
              <a:t>Employment of Military Retirees</a:t>
            </a:r>
          </a:p>
        </p:txBody>
      </p:sp>
      <p:sp>
        <p:nvSpPr>
          <p:cNvPr id="7" name="Parallelogram 6">
            <a:extLst>
              <a:ext uri="{FF2B5EF4-FFF2-40B4-BE49-F238E27FC236}">
                <a16:creationId xmlns:a16="http://schemas.microsoft.com/office/drawing/2014/main" id="{1658BDB1-34D4-43E5-BBC6-75E0450BC463}"/>
              </a:ext>
            </a:extLst>
          </p:cNvPr>
          <p:cNvSpPr/>
          <p:nvPr/>
        </p:nvSpPr>
        <p:spPr>
          <a:xfrm>
            <a:off x="5564072" y="3234872"/>
            <a:ext cx="6467061" cy="1842053"/>
          </a:xfrm>
          <a:prstGeom prst="parallelogram">
            <a:avLst/>
          </a:prstGeom>
          <a:solidFill>
            <a:srgbClr val="8F0D03"/>
          </a:solidFill>
          <a:ln>
            <a:solidFill>
              <a:srgbClr val="8F0D03"/>
            </a:solidFill>
          </a:ln>
          <a:effectLst>
            <a:outerShdw blurRad="88900" dist="3937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2A375C1-E979-4FFF-9DA9-6C3EAAB5D092}"/>
              </a:ext>
            </a:extLst>
          </p:cNvPr>
          <p:cNvSpPr txBox="1"/>
          <p:nvPr/>
        </p:nvSpPr>
        <p:spPr>
          <a:xfrm>
            <a:off x="6009182" y="3657528"/>
            <a:ext cx="562066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Post-Government (Military) Service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Employment Restriction Counseling</a:t>
            </a:r>
          </a:p>
        </p:txBody>
      </p:sp>
      <p:grpSp>
        <p:nvGrpSpPr>
          <p:cNvPr id="8" name="Group 7">
            <a:extLst>
              <a:ext uri="{FF2B5EF4-FFF2-40B4-BE49-F238E27FC236}">
                <a16:creationId xmlns:a16="http://schemas.microsoft.com/office/drawing/2014/main" id="{895DF4F8-DA43-4AF8-BB43-1CE90C612099}"/>
              </a:ext>
            </a:extLst>
          </p:cNvPr>
          <p:cNvGrpSpPr/>
          <p:nvPr/>
        </p:nvGrpSpPr>
        <p:grpSpPr>
          <a:xfrm>
            <a:off x="0" y="2987737"/>
            <a:ext cx="1717588" cy="494271"/>
            <a:chOff x="1594022" y="1248032"/>
            <a:chExt cx="1717588" cy="494271"/>
          </a:xfrm>
        </p:grpSpPr>
        <p:cxnSp>
          <p:nvCxnSpPr>
            <p:cNvPr id="9" name="Straight Connector 8">
              <a:extLst>
                <a:ext uri="{FF2B5EF4-FFF2-40B4-BE49-F238E27FC236}">
                  <a16:creationId xmlns:a16="http://schemas.microsoft.com/office/drawing/2014/main" id="{F8EA0438-E405-45A6-9BF5-42B811E41251}"/>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084D1C3-5B6D-49B6-8F38-F48ACA4E6799}"/>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FD8164F0-8A34-4F40-8A20-DBBF256F9E89}"/>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.60</a:t>
            </a:r>
          </a:p>
        </p:txBody>
      </p:sp>
    </p:spTree>
    <p:extLst>
      <p:ext uri="{BB962C8B-B14F-4D97-AF65-F5344CB8AC3E}">
        <p14:creationId xmlns:p14="http://schemas.microsoft.com/office/powerpoint/2010/main" val="231366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62</a:t>
            </a:r>
          </a:p>
        </p:txBody>
      </p:sp>
      <p:grpSp>
        <p:nvGrpSpPr>
          <p:cNvPr id="14" name="Group 13"/>
          <p:cNvGrpSpPr/>
          <p:nvPr/>
        </p:nvGrpSpPr>
        <p:grpSpPr>
          <a:xfrm>
            <a:off x="4960115" y="1320056"/>
            <a:ext cx="6564466" cy="4478805"/>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6:</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760505" y="2640497"/>
            <a:ext cx="5764076" cy="3457100"/>
          </a:xfrm>
          <a:prstGeom prst="rect">
            <a:avLst/>
          </a:prstGeom>
          <a:noFill/>
        </p:spPr>
        <p:txBody>
          <a:bodyPr wrap="square">
            <a:spAutoFit/>
          </a:bodyPr>
          <a:lstStyle/>
          <a:p>
            <a:pPr marL="342900" marR="0" lvl="0" indent="-342900">
              <a:lnSpc>
                <a:spcPct val="115000"/>
              </a:lnSpc>
              <a:spcBef>
                <a:spcPts val="0"/>
              </a:spcBef>
              <a:spcAft>
                <a:spcPts val="600"/>
              </a:spcAft>
              <a:buFont typeface="Symbol" panose="05050102010706020507" pitchFamily="18" charset="2"/>
              <a:buChar char=""/>
            </a:pPr>
            <a:r>
              <a:rPr lang="en-US" sz="2400" dirty="0">
                <a:solidFill>
                  <a:schemeClr val="bg1"/>
                </a:solidFill>
                <a:effectLst/>
                <a:ea typeface="Calibri" panose="020F0502020204030204" pitchFamily="34" charset="0"/>
                <a:cs typeface="Calibri" panose="020F0502020204030204" pitchFamily="34" charset="0"/>
              </a:rPr>
              <a:t>Visit the Feds Hire Vets website.</a:t>
            </a:r>
            <a:endParaRPr lang="en-US" sz="24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1"/>
                </a:solidFill>
                <a:effectLst/>
                <a:ea typeface="Calibri" panose="020F0502020204030204" pitchFamily="34" charset="0"/>
                <a:cs typeface="Calibri" panose="020F0502020204030204" pitchFamily="34" charset="0"/>
              </a:rPr>
              <a:t>Review special hiring authorities to determine eligibility.</a:t>
            </a:r>
            <a:endParaRPr lang="en-US" sz="24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1"/>
                </a:solidFill>
                <a:effectLst/>
                <a:ea typeface="Calibri" panose="020F0502020204030204" pitchFamily="34" charset="0"/>
                <a:cs typeface="Calibri" panose="020F0502020204030204" pitchFamily="34" charset="0"/>
              </a:rPr>
              <a:t>Take the Transition to Federal Employment course on TAPEvents.mil. </a:t>
            </a:r>
            <a:endParaRPr lang="en-US" sz="24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1"/>
                </a:solidFill>
                <a:effectLst/>
                <a:ea typeface="Calibri" panose="020F0502020204030204" pitchFamily="34" charset="0"/>
                <a:cs typeface="Calibri" panose="020F0502020204030204" pitchFamily="34" charset="0"/>
              </a:rPr>
              <a:t>Receive counseling on government restrictions to employment.</a:t>
            </a:r>
            <a:endParaRPr lang="en-US" sz="2400" dirty="0">
              <a:solidFill>
                <a:schemeClr val="bg1"/>
              </a:solidFill>
              <a:effectLs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359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3269886"/>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422953"/>
            <a:ext cx="8598318"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3" name="TextBox 12">
            <a:extLst>
              <a:ext uri="{FF2B5EF4-FFF2-40B4-BE49-F238E27FC236}">
                <a16:creationId xmlns:a16="http://schemas.microsoft.com/office/drawing/2014/main" id="{F150AE35-C19F-4CA4-8C0B-63F0D3C481A9}"/>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63</a:t>
            </a:r>
          </a:p>
        </p:txBody>
      </p:sp>
    </p:spTree>
    <p:extLst>
      <p:ext uri="{BB962C8B-B14F-4D97-AF65-F5344CB8AC3E}">
        <p14:creationId xmlns:p14="http://schemas.microsoft.com/office/powerpoint/2010/main" val="9525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4660777" y="292963"/>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16200000">
            <a:off x="2668068" y="2475964"/>
            <a:ext cx="466722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EDUCATION</a:t>
            </a:r>
          </a:p>
        </p:txBody>
      </p:sp>
      <p:sp>
        <p:nvSpPr>
          <p:cNvPr id="13" name="Rectangle 12"/>
          <p:cNvSpPr/>
          <p:nvPr/>
        </p:nvSpPr>
        <p:spPr>
          <a:xfrm>
            <a:off x="8426388" y="276687"/>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9E65673-466E-476E-A1EB-E0BA87536B0C}"/>
              </a:ext>
            </a:extLst>
          </p:cNvPr>
          <p:cNvSpPr txBox="1">
            <a:spLocks/>
          </p:cNvSpPr>
          <p:nvPr/>
        </p:nvSpPr>
        <p:spPr>
          <a:xfrm>
            <a:off x="704076" y="526528"/>
            <a:ext cx="4029613" cy="270510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R="0" lvl="0" indent="0" fontAlgn="auto">
              <a:spcAft>
                <a:spcPts val="0"/>
              </a:spcAft>
              <a:buClrTx/>
              <a:buSzTx/>
              <a:tabLst/>
              <a:defRPr/>
            </a:pPr>
            <a:r>
              <a:rPr lang="en-US" sz="4400" dirty="0">
                <a:solidFill>
                  <a:srgbClr val="5B9BD5"/>
                </a:solidFill>
                <a:latin typeface="Franklin Gothic Demi" panose="020B0703020102020204" pitchFamily="34" charset="0"/>
                <a:ea typeface="+mn-ea"/>
                <a:cs typeface="+mn-cs"/>
              </a:rPr>
              <a:t>DoD EDUCATION</a:t>
            </a:r>
          </a:p>
          <a:p>
            <a:pPr marR="0" lvl="0" indent="0" fontAlgn="auto">
              <a:spcAft>
                <a:spcPts val="0"/>
              </a:spcAft>
              <a:buClrTx/>
              <a:buSzTx/>
              <a:tabLst/>
              <a:defRPr/>
            </a:pPr>
            <a:r>
              <a:rPr lang="en-US" sz="4400" dirty="0">
                <a:solidFill>
                  <a:srgbClr val="5B9BD5"/>
                </a:solidFill>
                <a:latin typeface="Franklin Gothic Demi" panose="020B0703020102020204" pitchFamily="34" charset="0"/>
                <a:ea typeface="+mn-ea"/>
                <a:cs typeface="+mn-cs"/>
              </a:rPr>
              <a:t>TRACK:</a:t>
            </a:r>
          </a:p>
          <a:p>
            <a:pPr marL="0" marR="0" lvl="0" indent="0" algn="l" defTabSz="685800" rtl="0" eaLnBrk="1" fontAlgn="auto" latinLnBrk="0" hangingPunct="1">
              <a:lnSpc>
                <a:spcPct val="120000"/>
              </a:lnSpc>
              <a:spcBef>
                <a:spcPct val="0"/>
              </a:spcBef>
              <a:spcAft>
                <a:spcPts val="0"/>
              </a:spcAft>
              <a:buClrTx/>
              <a:buSzTx/>
              <a:buFontTx/>
              <a:buNone/>
              <a:tabLst/>
              <a:defRPr/>
            </a:pPr>
            <a:r>
              <a:rPr lang="en-US" sz="4000" b="1" dirty="0">
                <a:solidFill>
                  <a:prstClr val="white"/>
                </a:solidFill>
                <a:effectLst>
                  <a:outerShdw blurRad="38100" dist="38100" dir="2700000" algn="tl">
                    <a:srgbClr val="000000">
                      <a:alpha val="43137"/>
                    </a:srgbClr>
                  </a:outerShdw>
                </a:effectLst>
                <a:latin typeface="Franklin Gothic Medium" panose="020B0603020102020204" pitchFamily="34" charset="0"/>
              </a:rPr>
              <a:t>Managing Your (MY) Education</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pSp>
        <p:nvGrpSpPr>
          <p:cNvPr id="7" name="Group 6">
            <a:extLst>
              <a:ext uri="{FF2B5EF4-FFF2-40B4-BE49-F238E27FC236}">
                <a16:creationId xmlns:a16="http://schemas.microsoft.com/office/drawing/2014/main" id="{C5149450-1123-452C-A835-138A77F0091B}"/>
              </a:ext>
            </a:extLst>
          </p:cNvPr>
          <p:cNvGrpSpPr/>
          <p:nvPr/>
        </p:nvGrpSpPr>
        <p:grpSpPr>
          <a:xfrm>
            <a:off x="1223443" y="4086145"/>
            <a:ext cx="1813569" cy="1817739"/>
            <a:chOff x="787316" y="4398380"/>
            <a:chExt cx="1259964" cy="1365367"/>
          </a:xfrm>
        </p:grpSpPr>
        <p:grpSp>
          <p:nvGrpSpPr>
            <p:cNvPr id="2" name="Group 1">
              <a:extLst>
                <a:ext uri="{FF2B5EF4-FFF2-40B4-BE49-F238E27FC236}">
                  <a16:creationId xmlns:a16="http://schemas.microsoft.com/office/drawing/2014/main" id="{D000B7CB-7C46-4960-A5FB-1FD9FD45064A}"/>
                </a:ext>
              </a:extLst>
            </p:cNvPr>
            <p:cNvGrpSpPr/>
            <p:nvPr/>
          </p:nvGrpSpPr>
          <p:grpSpPr>
            <a:xfrm>
              <a:off x="815365" y="4398380"/>
              <a:ext cx="1231915" cy="1365367"/>
              <a:chOff x="1379231" y="1268841"/>
              <a:chExt cx="2454476" cy="2446295"/>
            </a:xfrm>
          </p:grpSpPr>
          <p:grpSp>
            <p:nvGrpSpPr>
              <p:cNvPr id="16" name="Group 15">
                <a:extLst>
                  <a:ext uri="{FF2B5EF4-FFF2-40B4-BE49-F238E27FC236}">
                    <a16:creationId xmlns:a16="http://schemas.microsoft.com/office/drawing/2014/main" id="{30DD41F6-1DAA-4DCC-B60E-E73FFC894BF0}"/>
                  </a:ext>
                </a:extLst>
              </p:cNvPr>
              <p:cNvGrpSpPr/>
              <p:nvPr/>
            </p:nvGrpSpPr>
            <p:grpSpPr>
              <a:xfrm rot="20442600">
                <a:off x="1379231" y="1268841"/>
                <a:ext cx="2454476" cy="2446295"/>
                <a:chOff x="1319698" y="1302744"/>
                <a:chExt cx="2454476" cy="2446295"/>
              </a:xfrm>
            </p:grpSpPr>
            <p:pic>
              <p:nvPicPr>
                <p:cNvPr id="20" name="Picture 19">
                  <a:extLst>
                    <a:ext uri="{FF2B5EF4-FFF2-40B4-BE49-F238E27FC236}">
                      <a16:creationId xmlns:a16="http://schemas.microsoft.com/office/drawing/2014/main" id="{4D307EE6-AC76-41C9-9843-B292BC13CAA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21" name="Rectangle 20">
                  <a:extLst>
                    <a:ext uri="{FF2B5EF4-FFF2-40B4-BE49-F238E27FC236}">
                      <a16:creationId xmlns:a16="http://schemas.microsoft.com/office/drawing/2014/main" id="{1CE1B243-E64E-4C7C-9BD5-5595C7840A27}"/>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388FADA8-FAAC-4C52-B2E7-D6BD288C4F7B}"/>
                  </a:ext>
                </a:extLst>
              </p:cNvPr>
              <p:cNvGrpSpPr/>
              <p:nvPr/>
            </p:nvGrpSpPr>
            <p:grpSpPr>
              <a:xfrm>
                <a:off x="2432203" y="2792346"/>
                <a:ext cx="534257" cy="340490"/>
                <a:chOff x="2399818" y="2530592"/>
                <a:chExt cx="534257" cy="340490"/>
              </a:xfrm>
              <a:solidFill>
                <a:srgbClr val="3A9F11"/>
              </a:solidFill>
            </p:grpSpPr>
            <p:sp>
              <p:nvSpPr>
                <p:cNvPr id="18" name="Multiplication Sign 17">
                  <a:extLst>
                    <a:ext uri="{FF2B5EF4-FFF2-40B4-BE49-F238E27FC236}">
                      <a16:creationId xmlns:a16="http://schemas.microsoft.com/office/drawing/2014/main" id="{13EF29EC-27D6-4CB6-B12E-C86D97248044}"/>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Multiplication Sign 18">
                  <a:extLst>
                    <a:ext uri="{FF2B5EF4-FFF2-40B4-BE49-F238E27FC236}">
                      <a16:creationId xmlns:a16="http://schemas.microsoft.com/office/drawing/2014/main" id="{28D76ADA-4777-4D7B-BA18-92373BC94B5A}"/>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35AD7AC0-3111-4DEF-9D5F-0A64AC72836B}"/>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AD64385A-1C81-419C-80F9-EEA6A7270795}"/>
              </a:ext>
            </a:extLst>
          </p:cNvPr>
          <p:cNvSpPr txBox="1"/>
          <p:nvPr/>
        </p:nvSpPr>
        <p:spPr>
          <a:xfrm>
            <a:off x="72253" y="6375521"/>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63</a:t>
            </a:r>
          </a:p>
        </p:txBody>
      </p:sp>
      <p:sp>
        <p:nvSpPr>
          <p:cNvPr id="24" name="Rectangle 23">
            <a:extLst>
              <a:ext uri="{FF2B5EF4-FFF2-40B4-BE49-F238E27FC236}">
                <a16:creationId xmlns:a16="http://schemas.microsoft.com/office/drawing/2014/main" id="{363AB890-A04F-4CB8-B5EF-AA7C2CFB1934}"/>
              </a:ext>
            </a:extLst>
          </p:cNvPr>
          <p:cNvSpPr/>
          <p:nvPr/>
        </p:nvSpPr>
        <p:spPr>
          <a:xfrm>
            <a:off x="5385051" y="273884"/>
            <a:ext cx="6514589" cy="63487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421249" y="557850"/>
            <a:ext cx="4442191" cy="4524315"/>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Education Terms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Reasons for Earning a Degree</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Choosing a Field of Study</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Degree Options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Choosing an Institution</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Gaining Admission</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Calibri" panose="020F0502020204030204"/>
              </a:rPr>
              <a:t>Transfer Credit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Funding Options</a:t>
            </a:r>
          </a:p>
        </p:txBody>
      </p:sp>
      <p:grpSp>
        <p:nvGrpSpPr>
          <p:cNvPr id="23" name="Group 22"/>
          <p:cNvGrpSpPr/>
          <p:nvPr/>
        </p:nvGrpSpPr>
        <p:grpSpPr>
          <a:xfrm>
            <a:off x="4586182" y="5616211"/>
            <a:ext cx="7313458" cy="985012"/>
            <a:chOff x="2447633" y="4125039"/>
            <a:chExt cx="8058279" cy="1097281"/>
          </a:xfrm>
        </p:grpSpPr>
        <p:grpSp>
          <p:nvGrpSpPr>
            <p:cNvPr id="25" name="Group 24"/>
            <p:cNvGrpSpPr/>
            <p:nvPr/>
          </p:nvGrpSpPr>
          <p:grpSpPr>
            <a:xfrm>
              <a:off x="2447633" y="4125039"/>
              <a:ext cx="8058279" cy="1097281"/>
              <a:chOff x="2447633" y="4125039"/>
              <a:chExt cx="8058279" cy="1097281"/>
            </a:xfrm>
          </p:grpSpPr>
          <p:sp>
            <p:nvSpPr>
              <p:cNvPr id="27" name="Flowchart: Delay 26"/>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Delay 27"/>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423505" y="4125039"/>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comparison of higher education institution options</a:t>
                </a:r>
              </a:p>
            </p:txBody>
          </p:sp>
        </p:grpSp>
        <p:sp>
          <p:nvSpPr>
            <p:cNvPr id="26" name="Oval 25"/>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Franklin Gothic Demi" panose="020B0703020102020204" pitchFamily="34" charset="0"/>
                </a:rPr>
                <a:t>CRS</a:t>
              </a:r>
              <a:endParaRPr lang="en-US" sz="1600" b="1" dirty="0">
                <a:solidFill>
                  <a:schemeClr val="bg1"/>
                </a:solidFill>
              </a:endParaRPr>
            </a:p>
          </p:txBody>
        </p:sp>
      </p:grpSp>
    </p:spTree>
    <p:extLst>
      <p:ext uri="{BB962C8B-B14F-4D97-AF65-F5344CB8AC3E}">
        <p14:creationId xmlns:p14="http://schemas.microsoft.com/office/powerpoint/2010/main" val="420026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0513" y="399966"/>
            <a:ext cx="11970970"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rPr>
              <a:t>EDUCATION ASSISTANCE </a:t>
            </a:r>
            <a:r>
              <a:rPr lang="en-US" sz="4800" b="1" dirty="0">
                <a:solidFill>
                  <a:prstClr val="white"/>
                </a:solidFill>
                <a:effectLst>
                  <a:outerShdw blurRad="38100" dist="38100" dir="2700000" algn="tl">
                    <a:srgbClr val="000000">
                      <a:alpha val="43137"/>
                    </a:srgbClr>
                  </a:outerShdw>
                </a:effectLst>
                <a:latin typeface="Franklin Gothic Demi" panose="020B0703020102020204" pitchFamily="34" charset="0"/>
              </a:rPr>
              <a:t>	</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rPr>
              <a:t>RESOURCES</a:t>
            </a:r>
          </a:p>
        </p:txBody>
      </p:sp>
      <p:sp>
        <p:nvSpPr>
          <p:cNvPr id="9" name="TextBox 8">
            <a:extLst>
              <a:ext uri="{FF2B5EF4-FFF2-40B4-BE49-F238E27FC236}">
                <a16:creationId xmlns:a16="http://schemas.microsoft.com/office/drawing/2014/main" id="{C5455BB0-506C-4458-9CC6-66AA493A0D8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lang="en-US" b="1" dirty="0">
                <a:solidFill>
                  <a:prstClr val="white"/>
                </a:solidFill>
                <a:latin typeface="Calibri" panose="020F0502020204030204"/>
              </a:rPr>
              <a:t>63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78C2A55-D3F2-4D3F-AFD2-A88A524C972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flipH="1">
            <a:off x="-2" y="1778118"/>
            <a:ext cx="12192001" cy="3935645"/>
          </a:xfrm>
          <a:prstGeom prst="rect">
            <a:avLst/>
          </a:prstGeom>
        </p:spPr>
      </p:pic>
      <p:sp>
        <p:nvSpPr>
          <p:cNvPr id="13" name="Rectangle 12">
            <a:extLst>
              <a:ext uri="{FF2B5EF4-FFF2-40B4-BE49-F238E27FC236}">
                <a16:creationId xmlns:a16="http://schemas.microsoft.com/office/drawing/2014/main" id="{02AD1063-519C-4915-BC9E-F02207EAB1C5}"/>
              </a:ext>
            </a:extLst>
          </p:cNvPr>
          <p:cNvSpPr/>
          <p:nvPr/>
        </p:nvSpPr>
        <p:spPr>
          <a:xfrm>
            <a:off x="0" y="1769572"/>
            <a:ext cx="12192000" cy="3935645"/>
          </a:xfrm>
          <a:prstGeom prst="rect">
            <a:avLst/>
          </a:prstGeom>
          <a:solidFill>
            <a:srgbClr val="15355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6102" y="1990580"/>
            <a:ext cx="5449970" cy="3539430"/>
          </a:xfrm>
          <a:prstGeom prst="rect">
            <a:avLst/>
          </a:prstGeom>
          <a:noFill/>
        </p:spPr>
        <p:txBody>
          <a:bodyPr wrap="square" rtlCol="0">
            <a:spAutoFit/>
          </a:bodyPr>
          <a:lstStyle/>
          <a:p>
            <a:r>
              <a:rPr lang="en-US" sz="2800" dirty="0">
                <a:solidFill>
                  <a:schemeClr val="bg1"/>
                </a:solidFill>
              </a:rPr>
              <a:t>Service Education Counselors resources:</a:t>
            </a:r>
          </a:p>
          <a:p>
            <a:pPr marL="742950" lvl="1" indent="-285750">
              <a:buFont typeface="Arial" panose="020B0604020202020204" pitchFamily="34" charset="0"/>
              <a:buChar char="•"/>
            </a:pPr>
            <a:r>
              <a:rPr lang="en-US" sz="2800" dirty="0">
                <a:solidFill>
                  <a:schemeClr val="bg1"/>
                </a:solidFill>
              </a:rPr>
              <a:t>College level-testing</a:t>
            </a:r>
          </a:p>
          <a:p>
            <a:pPr marL="742950" lvl="1" indent="-285750">
              <a:buFont typeface="Arial" panose="020B0604020202020204" pitchFamily="34" charset="0"/>
              <a:buChar char="•"/>
            </a:pPr>
            <a:r>
              <a:rPr lang="en-US" sz="2800" dirty="0">
                <a:solidFill>
                  <a:schemeClr val="bg1"/>
                </a:solidFill>
              </a:rPr>
              <a:t>Veterans’ Benefits</a:t>
            </a:r>
          </a:p>
          <a:p>
            <a:pPr marL="742950" lvl="1" indent="-285750">
              <a:buFont typeface="Arial" panose="020B0604020202020204" pitchFamily="34" charset="0"/>
              <a:buChar char="•"/>
            </a:pPr>
            <a:r>
              <a:rPr lang="en-US" sz="2800" dirty="0">
                <a:solidFill>
                  <a:schemeClr val="bg1"/>
                </a:solidFill>
              </a:rPr>
              <a:t>Tuition Assistance</a:t>
            </a:r>
          </a:p>
          <a:p>
            <a:pPr marL="742950" lvl="1" indent="-285750">
              <a:buFont typeface="Arial" panose="020B0604020202020204" pitchFamily="34" charset="0"/>
              <a:buChar char="•"/>
            </a:pPr>
            <a:r>
              <a:rPr lang="en-US" sz="2800" dirty="0">
                <a:solidFill>
                  <a:schemeClr val="bg1"/>
                </a:solidFill>
              </a:rPr>
              <a:t>Financial Aid Assistance</a:t>
            </a:r>
          </a:p>
          <a:p>
            <a:pPr marL="742950" lvl="1" indent="-285750">
              <a:buFont typeface="Arial" panose="020B0604020202020204" pitchFamily="34" charset="0"/>
              <a:buChar char="•"/>
            </a:pPr>
            <a:r>
              <a:rPr lang="en-US" sz="2800" dirty="0">
                <a:solidFill>
                  <a:schemeClr val="bg1"/>
                </a:solidFill>
              </a:rPr>
              <a:t>Deferments for military service</a:t>
            </a:r>
          </a:p>
          <a:p>
            <a:endParaRPr lang="en-US" sz="2800" dirty="0">
              <a:solidFill>
                <a:schemeClr val="bg1"/>
              </a:solidFill>
            </a:endParaRPr>
          </a:p>
        </p:txBody>
      </p:sp>
      <p:sp>
        <p:nvSpPr>
          <p:cNvPr id="4" name="TextBox 3"/>
          <p:cNvSpPr txBox="1"/>
          <p:nvPr/>
        </p:nvSpPr>
        <p:spPr>
          <a:xfrm>
            <a:off x="2650854" y="5713763"/>
            <a:ext cx="7316506" cy="954107"/>
          </a:xfrm>
          <a:prstGeom prst="rect">
            <a:avLst/>
          </a:prstGeom>
          <a:noFill/>
        </p:spPr>
        <p:txBody>
          <a:bodyPr wrap="square" rtlCol="0">
            <a:spAutoFit/>
          </a:bodyPr>
          <a:lstStyle/>
          <a:p>
            <a:pPr algn="ctr"/>
            <a:r>
              <a:rPr lang="en-US" sz="2800" dirty="0">
                <a:solidFill>
                  <a:schemeClr val="bg1"/>
                </a:solidFill>
              </a:rPr>
              <a:t>Joint Service Transcript (JST)</a:t>
            </a:r>
          </a:p>
          <a:p>
            <a:pPr algn="ctr"/>
            <a:r>
              <a:rPr lang="en-US" sz="2800" dirty="0">
                <a:solidFill>
                  <a:schemeClr val="bg1"/>
                </a:solidFill>
              </a:rPr>
              <a:t>Community College of Air Force (CCAF) Transcript</a:t>
            </a:r>
          </a:p>
        </p:txBody>
      </p:sp>
      <p:sp>
        <p:nvSpPr>
          <p:cNvPr id="10" name="TextBox 9"/>
          <p:cNvSpPr txBox="1"/>
          <p:nvPr/>
        </p:nvSpPr>
        <p:spPr>
          <a:xfrm>
            <a:off x="6095998" y="2398566"/>
            <a:ext cx="6366764" cy="2677656"/>
          </a:xfrm>
          <a:prstGeom prst="rect">
            <a:avLst/>
          </a:prstGeom>
          <a:noFill/>
        </p:spPr>
        <p:txBody>
          <a:bodyPr wrap="square" rtlCol="0">
            <a:spAutoFit/>
          </a:bodyPr>
          <a:lstStyle/>
          <a:p>
            <a:r>
              <a:rPr lang="en-US" sz="2800" dirty="0">
                <a:solidFill>
                  <a:schemeClr val="bg1"/>
                </a:solidFill>
              </a:rPr>
              <a:t>DANTES sponsored resources:</a:t>
            </a:r>
          </a:p>
          <a:p>
            <a:pPr marL="742950" lvl="1" indent="-285750">
              <a:buFont typeface="Arial" panose="020B0604020202020204" pitchFamily="34" charset="0"/>
              <a:buChar char="•"/>
            </a:pPr>
            <a:r>
              <a:rPr lang="en-US" sz="2800" dirty="0">
                <a:solidFill>
                  <a:schemeClr val="bg1"/>
                </a:solidFill>
              </a:rPr>
              <a:t>Kuder Journey</a:t>
            </a:r>
          </a:p>
          <a:p>
            <a:pPr marL="742950" lvl="1" indent="-285750">
              <a:buFont typeface="Arial" panose="020B0604020202020204" pitchFamily="34" charset="0"/>
              <a:buChar char="•"/>
            </a:pPr>
            <a:r>
              <a:rPr lang="en-US" sz="2800" dirty="0">
                <a:solidFill>
                  <a:schemeClr val="bg1"/>
                </a:solidFill>
              </a:rPr>
              <a:t>Online Academic Skills Training for College Prep/Placement Tests</a:t>
            </a:r>
          </a:p>
          <a:p>
            <a:pPr marL="742950" lvl="1" indent="-285750">
              <a:buFont typeface="Arial" panose="020B0604020202020204" pitchFamily="34" charset="0"/>
              <a:buChar char="•"/>
            </a:pPr>
            <a:r>
              <a:rPr lang="en-US" sz="2800" dirty="0">
                <a:solidFill>
                  <a:schemeClr val="bg1"/>
                </a:solidFill>
              </a:rPr>
              <a:t>CLEP or College Credit-by-Exam</a:t>
            </a:r>
          </a:p>
          <a:p>
            <a:endParaRPr lang="en-US" sz="2800" dirty="0">
              <a:solidFill>
                <a:schemeClr val="bg1"/>
              </a:solidFill>
            </a:endParaRPr>
          </a:p>
        </p:txBody>
      </p:sp>
    </p:spTree>
    <p:extLst>
      <p:ext uri="{BB962C8B-B14F-4D97-AF65-F5344CB8AC3E}">
        <p14:creationId xmlns:p14="http://schemas.microsoft.com/office/powerpoint/2010/main" val="233680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1754326"/>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AND NOTES PAGE</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a:t>
            </a:r>
          </a:p>
        </p:txBody>
      </p:sp>
      <p:grpSp>
        <p:nvGrpSpPr>
          <p:cNvPr id="14" name="Group 13"/>
          <p:cNvGrpSpPr/>
          <p:nvPr/>
        </p:nvGrpSpPr>
        <p:grpSpPr>
          <a:xfrm>
            <a:off x="5178677" y="2438872"/>
            <a:ext cx="6118818" cy="3359989"/>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r>
                <a:rPr lang="en-US" sz="3200" dirty="0">
                  <a:solidFill>
                    <a:schemeClr val="bg1"/>
                  </a:solidFill>
                </a:rPr>
                <a:t>Throughout this brief, add the tasks you need to complete and take notes as you prepare for transition.</a:t>
              </a: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43B0F1"/>
                  </a:solidFill>
                  <a:latin typeface="Franklin Gothic Demi" panose="020B0703020102020204" pitchFamily="34" charset="0"/>
                </a:rPr>
                <a:t>ACTIVITY</a:t>
              </a:r>
              <a:endParaRPr lang="en-US" sz="2800" b="1" dirty="0">
                <a:solidFill>
                  <a:srgbClr val="43B0F1"/>
                </a:solidFill>
                <a:latin typeface="Franklin Gothic Demi" panose="020B0703020102020204" pitchFamily="34" charset="0"/>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Tree>
    <p:extLst>
      <p:ext uri="{BB962C8B-B14F-4D97-AF65-F5344CB8AC3E}">
        <p14:creationId xmlns:p14="http://schemas.microsoft.com/office/powerpoint/2010/main" val="166526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079681" y="347398"/>
            <a:ext cx="6834435"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STATE</a:t>
            </a:r>
            <a:r>
              <a:rPr kumimoji="0" lang="en-US" sz="5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lang="en-US" sz="5400" b="1" dirty="0">
                <a:solidFill>
                  <a:prstClr val="white"/>
                </a:solidFill>
                <a:effectLst>
                  <a:outerShdw blurRad="38100" dist="38100" dir="2700000" algn="tl">
                    <a:srgbClr val="000000">
                      <a:alpha val="43137"/>
                    </a:srgbClr>
                  </a:outerShdw>
                </a:effectLst>
                <a:latin typeface="Franklin Gothic Demi" panose="020B0703020102020204" pitchFamily="34" charset="0"/>
              </a:rPr>
              <a:t>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FEDERAL PROGRAMS</a:t>
            </a:r>
          </a:p>
        </p:txBody>
      </p:sp>
      <p:sp>
        <p:nvSpPr>
          <p:cNvPr id="3" name="TextBox 2"/>
          <p:cNvSpPr txBox="1"/>
          <p:nvPr/>
        </p:nvSpPr>
        <p:spPr>
          <a:xfrm>
            <a:off x="1528648" y="2775640"/>
            <a:ext cx="10385468" cy="2795509"/>
          </a:xfrm>
          <a:prstGeom prst="rect">
            <a:avLst/>
          </a:prstGeom>
          <a:noFill/>
        </p:spPr>
        <p:txBody>
          <a:bodyPr wrap="square" rtlCol="0">
            <a:spAutoFit/>
          </a:bodyPr>
          <a:lstStyle/>
          <a:p>
            <a:pPr>
              <a:lnSpc>
                <a:spcPct val="150000"/>
              </a:lnSpc>
              <a:defRPr/>
            </a:pPr>
            <a:r>
              <a:rPr lang="en-US" sz="3200" dirty="0">
                <a:solidFill>
                  <a:prstClr val="white"/>
                </a:solidFill>
              </a:rPr>
              <a:t>State and Local Educational Benefits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mn-cs"/>
              </a:rPr>
              <a:t>Department of Education Federal Programs/Benefits: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Federal Student </a:t>
            </a:r>
            <a:r>
              <a:rPr kumimoji="0" lang="en-US" sz="2800" i="0" u="none" strike="noStrike" kern="1200" cap="none" spc="0" normalizeH="0" baseline="0" noProof="0" dirty="0">
                <a:ln>
                  <a:noFill/>
                </a:ln>
                <a:solidFill>
                  <a:prstClr val="white"/>
                </a:solidFill>
                <a:effectLst/>
                <a:uLnTx/>
                <a:uFillTx/>
                <a:ea typeface="+mn-ea"/>
                <a:cs typeface="+mn-cs"/>
              </a:rPr>
              <a:t>Aid—</a:t>
            </a:r>
            <a:r>
              <a:rPr kumimoji="0" lang="en-US" sz="2800" b="1" i="0" u="none" strike="noStrike" kern="1200" cap="none" spc="0" normalizeH="0" baseline="0" noProof="0" dirty="0">
                <a:ln>
                  <a:noFill/>
                </a:ln>
                <a:solidFill>
                  <a:prstClr val="white"/>
                </a:solidFill>
                <a:effectLst/>
                <a:uLnTx/>
                <a:uFillTx/>
                <a:ea typeface="+mn-ea"/>
                <a:cs typeface="+mn-cs"/>
              </a:rPr>
              <a:t>Complete the FAFSA by October 1</a:t>
            </a:r>
            <a:r>
              <a:rPr kumimoji="0" lang="en-US" sz="2800" b="1" i="0" u="none" strike="noStrike" kern="1200" cap="none" spc="0" normalizeH="0" baseline="30000" noProof="0" dirty="0">
                <a:ln>
                  <a:noFill/>
                </a:ln>
                <a:solidFill>
                  <a:prstClr val="white"/>
                </a:solidFill>
                <a:effectLst/>
                <a:uLnTx/>
                <a:uFillTx/>
                <a:ea typeface="+mn-ea"/>
                <a:cs typeface="+mn-cs"/>
              </a:rPr>
              <a:t>st</a:t>
            </a:r>
            <a:r>
              <a:rPr kumimoji="0" lang="en-US" sz="2800" b="1" i="0" u="none" strike="noStrike" kern="1200" cap="none" spc="0" normalizeH="0" baseline="0" noProof="0" dirty="0">
                <a:ln>
                  <a:noFill/>
                </a:ln>
                <a:solidFill>
                  <a:prstClr val="white"/>
                </a:solidFill>
                <a:effectLst/>
                <a:uLnTx/>
                <a:uFillTx/>
                <a:ea typeface="+mn-ea"/>
                <a:cs typeface="+mn-cs"/>
              </a:rPr>
              <a:t>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Veterans Upward Bound Program</a:t>
            </a:r>
          </a:p>
        </p:txBody>
      </p:sp>
      <p:cxnSp>
        <p:nvCxnSpPr>
          <p:cNvPr id="14" name="Straight Connector 13">
            <a:extLst>
              <a:ext uri="{FF2B5EF4-FFF2-40B4-BE49-F238E27FC236}">
                <a16:creationId xmlns:a16="http://schemas.microsoft.com/office/drawing/2014/main" id="{0DAC594E-0FE6-44D7-9730-20E23A17C2A0}"/>
              </a:ext>
            </a:extLst>
          </p:cNvPr>
          <p:cNvCxnSpPr/>
          <p:nvPr/>
        </p:nvCxnSpPr>
        <p:spPr>
          <a:xfrm>
            <a:off x="0" y="2225291"/>
            <a:ext cx="12192000" cy="0"/>
          </a:xfrm>
          <a:prstGeom prst="line">
            <a:avLst/>
          </a:prstGeom>
          <a:ln w="76200">
            <a:solidFill>
              <a:srgbClr val="44B5E8"/>
            </a:solidFill>
          </a:ln>
        </p:spPr>
        <p:style>
          <a:lnRef idx="1">
            <a:schemeClr val="accent1"/>
          </a:lnRef>
          <a:fillRef idx="0">
            <a:schemeClr val="accent1"/>
          </a:fillRef>
          <a:effectRef idx="0">
            <a:schemeClr val="accent1"/>
          </a:effectRef>
          <a:fontRef idx="minor">
            <a:schemeClr val="tx1"/>
          </a:fontRef>
        </p:style>
      </p:cxnSp>
      <p:pic>
        <p:nvPicPr>
          <p:cNvPr id="2052" name="Picture 4" descr="US flag">
            <a:extLst>
              <a:ext uri="{FF2B5EF4-FFF2-40B4-BE49-F238E27FC236}">
                <a16:creationId xmlns:a16="http://schemas.microsoft.com/office/drawing/2014/main" id="{109600AF-EDE6-49B5-B6A2-107CA310EA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665"/>
            <a:ext cx="3831031" cy="219508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4EEEA62-87DF-4C54-B319-B14530A5D645}"/>
              </a:ext>
            </a:extLst>
          </p:cNvPr>
          <p:cNvGrpSpPr/>
          <p:nvPr/>
        </p:nvGrpSpPr>
        <p:grpSpPr>
          <a:xfrm>
            <a:off x="3831031" y="1156447"/>
            <a:ext cx="1193182" cy="494271"/>
            <a:chOff x="3831031" y="1156447"/>
            <a:chExt cx="1193182" cy="494271"/>
          </a:xfrm>
        </p:grpSpPr>
        <p:cxnSp>
          <p:nvCxnSpPr>
            <p:cNvPr id="18" name="Straight Connector 17">
              <a:extLst>
                <a:ext uri="{FF2B5EF4-FFF2-40B4-BE49-F238E27FC236}">
                  <a16:creationId xmlns:a16="http://schemas.microsoft.com/office/drawing/2014/main" id="{460697CF-087E-41F0-83B0-2D05730A203B}"/>
                </a:ext>
              </a:extLst>
            </p:cNvPr>
            <p:cNvCxnSpPr>
              <a:cxnSpLocks/>
            </p:cNvCxnSpPr>
            <p:nvPr/>
          </p:nvCxnSpPr>
          <p:spPr>
            <a:xfrm>
              <a:off x="3831031" y="1403582"/>
              <a:ext cx="834837" cy="1"/>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8161E4D-6E03-457C-84C3-1433086CEBCB}"/>
                </a:ext>
              </a:extLst>
            </p:cNvPr>
            <p:cNvSpPr/>
            <p:nvPr/>
          </p:nvSpPr>
          <p:spPr>
            <a:xfrm>
              <a:off x="4505230" y="1156447"/>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A2289881-D11A-45ED-8E42-6684E9B73D1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65</a:t>
            </a:r>
          </a:p>
        </p:txBody>
      </p:sp>
    </p:spTree>
    <p:extLst>
      <p:ext uri="{BB962C8B-B14F-4D97-AF65-F5344CB8AC3E}">
        <p14:creationId xmlns:p14="http://schemas.microsoft.com/office/powerpoint/2010/main" val="171045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66</a:t>
            </a:r>
          </a:p>
        </p:txBody>
      </p:sp>
      <p:grpSp>
        <p:nvGrpSpPr>
          <p:cNvPr id="14" name="Group 13"/>
          <p:cNvGrpSpPr/>
          <p:nvPr/>
        </p:nvGrpSpPr>
        <p:grpSpPr>
          <a:xfrm>
            <a:off x="4960115" y="1320056"/>
            <a:ext cx="6564466" cy="4478805"/>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7:</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760505" y="2839165"/>
            <a:ext cx="5764076" cy="2615781"/>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1"/>
                </a:solidFill>
                <a:ea typeface="Calibri" panose="020F0502020204030204" pitchFamily="34" charset="0"/>
                <a:cs typeface="Calibri" panose="020F0502020204030204" pitchFamily="34" charset="0"/>
              </a:rPr>
              <a:t>Consider taking the Education Track: Managing Your Education.</a:t>
            </a:r>
          </a:p>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1"/>
                </a:solidFill>
                <a:ea typeface="Calibri" panose="020F0502020204030204" pitchFamily="34" charset="0"/>
                <a:cs typeface="Calibri" panose="020F0502020204030204" pitchFamily="34" charset="0"/>
              </a:rPr>
              <a:t>Visit your Education Counselor.</a:t>
            </a:r>
          </a:p>
          <a:p>
            <a:pPr marL="342900" marR="0" lvl="0" indent="-342900">
              <a:lnSpc>
                <a:spcPct val="115000"/>
              </a:lnSpc>
              <a:spcBef>
                <a:spcPts val="0"/>
              </a:spcBef>
              <a:buFont typeface="Symbol" panose="05050102010706020507" pitchFamily="18" charset="2"/>
              <a:buChar char=""/>
            </a:pPr>
            <a:r>
              <a:rPr lang="en-US" sz="2400" dirty="0">
                <a:solidFill>
                  <a:schemeClr val="bg1"/>
                </a:solidFill>
                <a:ea typeface="Calibri" panose="020F0502020204030204" pitchFamily="34" charset="0"/>
                <a:cs typeface="Calibri" panose="020F0502020204030204" pitchFamily="34" charset="0"/>
              </a:rPr>
              <a:t>Research State Education Benefits for veterans.</a:t>
            </a:r>
          </a:p>
          <a:p>
            <a:pPr marL="342900" marR="0" lvl="0" indent="-342900">
              <a:lnSpc>
                <a:spcPct val="115000"/>
              </a:lnSpc>
              <a:spcBef>
                <a:spcPts val="0"/>
              </a:spcBef>
              <a:spcAft>
                <a:spcPts val="1000"/>
              </a:spcAft>
              <a:buFont typeface="Symbol" panose="05050102010706020507" pitchFamily="18" charset="2"/>
              <a:buChar char=""/>
            </a:pPr>
            <a:r>
              <a:rPr lang="en-US" sz="2400" dirty="0">
                <a:solidFill>
                  <a:schemeClr val="bg1"/>
                </a:solidFill>
                <a:ea typeface="Calibri" panose="020F0502020204030204" pitchFamily="34" charset="0"/>
                <a:cs typeface="Calibri" panose="020F0502020204030204" pitchFamily="34" charset="0"/>
              </a:rPr>
              <a:t>Download JST </a:t>
            </a:r>
          </a:p>
        </p:txBody>
      </p:sp>
    </p:spTree>
    <p:extLst>
      <p:ext uri="{BB962C8B-B14F-4D97-AF65-F5344CB8AC3E}">
        <p14:creationId xmlns:p14="http://schemas.microsoft.com/office/powerpoint/2010/main" val="121956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322173" y="394180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67450" y="620661"/>
            <a:ext cx="8649731"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a:t>
            </a:r>
            <a:r>
              <a:rPr kumimoji="0" lang="en-US" sz="2400" b="1" i="0" u="none" strike="noStrike" kern="1200" cap="none" spc="0" normalizeH="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C</a:t>
            </a: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2" name="TextBox 11">
            <a:extLst>
              <a:ext uri="{FF2B5EF4-FFF2-40B4-BE49-F238E27FC236}">
                <a16:creationId xmlns:a16="http://schemas.microsoft.com/office/drawing/2014/main" id="{02774C55-E13F-43FA-B872-E8B7FBDE2671}"/>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67</a:t>
            </a:r>
          </a:p>
        </p:txBody>
      </p:sp>
    </p:spTree>
    <p:extLst>
      <p:ext uri="{BB962C8B-B14F-4D97-AF65-F5344CB8AC3E}">
        <p14:creationId xmlns:p14="http://schemas.microsoft.com/office/powerpoint/2010/main" val="126334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B350CDF-EA07-4FE4-8D39-51DAF672B414}"/>
              </a:ext>
            </a:extLst>
          </p:cNvPr>
          <p:cNvSpPr/>
          <p:nvPr/>
        </p:nvSpPr>
        <p:spPr>
          <a:xfrm>
            <a:off x="4650060" y="254636"/>
            <a:ext cx="7315200" cy="6348728"/>
          </a:xfrm>
          <a:prstGeom prst="rect">
            <a:avLst/>
          </a:prstGeom>
          <a:solidFill>
            <a:srgbClr val="203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7304E61-7955-4624-B3A0-4983AA33FF34}"/>
              </a:ext>
            </a:extLst>
          </p:cNvPr>
          <p:cNvSpPr/>
          <p:nvPr/>
        </p:nvSpPr>
        <p:spPr>
          <a:xfrm>
            <a:off x="7522556" y="254636"/>
            <a:ext cx="4442703" cy="63487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8193149" y="1341946"/>
            <a:ext cx="3482485" cy="3231654"/>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Fundamentals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Opportunities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Market Research</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SmallBiz Economics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Legal </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Financing</a:t>
            </a:r>
          </a:p>
        </p:txBody>
      </p:sp>
      <p:sp>
        <p:nvSpPr>
          <p:cNvPr id="13" name="Rectangle 12"/>
          <p:cNvSpPr/>
          <p:nvPr/>
        </p:nvSpPr>
        <p:spPr>
          <a:xfrm>
            <a:off x="6776832" y="277427"/>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rot="16200000">
            <a:off x="4432188" y="3013501"/>
            <a:ext cx="544157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ENTREPRENEURSHIP</a:t>
            </a: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9E65673-466E-476E-A1EB-E0BA87536B0C}"/>
              </a:ext>
            </a:extLst>
          </p:cNvPr>
          <p:cNvSpPr txBox="1">
            <a:spLocks/>
          </p:cNvSpPr>
          <p:nvPr/>
        </p:nvSpPr>
        <p:spPr>
          <a:xfrm>
            <a:off x="886265" y="1120214"/>
            <a:ext cx="5890567" cy="309022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400" dirty="0">
                <a:solidFill>
                  <a:srgbClr val="5B9BD5"/>
                </a:solidFill>
                <a:latin typeface="Franklin Gothic Demi" panose="020B0703020102020204" pitchFamily="34" charset="0"/>
                <a:ea typeface="+mn-ea"/>
                <a:cs typeface="+mn-cs"/>
              </a:rPr>
              <a:t>SBA ENTREPRENEURSHIP  </a:t>
            </a:r>
          </a:p>
          <a:p>
            <a:pPr>
              <a:defRPr/>
            </a:pPr>
            <a:r>
              <a:rPr lang="en-US" sz="4400" dirty="0">
                <a:solidFill>
                  <a:srgbClr val="5B9BD5"/>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Boots to Business (B2B)</a:t>
            </a: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pSp>
        <p:nvGrpSpPr>
          <p:cNvPr id="7" name="Group 6">
            <a:extLst>
              <a:ext uri="{FF2B5EF4-FFF2-40B4-BE49-F238E27FC236}">
                <a16:creationId xmlns:a16="http://schemas.microsoft.com/office/drawing/2014/main" id="{C5149450-1123-452C-A835-138A77F0091B}"/>
              </a:ext>
            </a:extLst>
          </p:cNvPr>
          <p:cNvGrpSpPr/>
          <p:nvPr/>
        </p:nvGrpSpPr>
        <p:grpSpPr>
          <a:xfrm>
            <a:off x="2218778" y="4142140"/>
            <a:ext cx="2012187" cy="1867743"/>
            <a:chOff x="787316" y="4398380"/>
            <a:chExt cx="1259964" cy="1365367"/>
          </a:xfrm>
        </p:grpSpPr>
        <p:grpSp>
          <p:nvGrpSpPr>
            <p:cNvPr id="2" name="Group 1">
              <a:extLst>
                <a:ext uri="{FF2B5EF4-FFF2-40B4-BE49-F238E27FC236}">
                  <a16:creationId xmlns:a16="http://schemas.microsoft.com/office/drawing/2014/main" id="{D000B7CB-7C46-4960-A5FB-1FD9FD45064A}"/>
                </a:ext>
              </a:extLst>
            </p:cNvPr>
            <p:cNvGrpSpPr/>
            <p:nvPr/>
          </p:nvGrpSpPr>
          <p:grpSpPr>
            <a:xfrm>
              <a:off x="815365" y="4398380"/>
              <a:ext cx="1231915" cy="1365367"/>
              <a:chOff x="1379231" y="1268841"/>
              <a:chExt cx="2454476" cy="2446295"/>
            </a:xfrm>
          </p:grpSpPr>
          <p:grpSp>
            <p:nvGrpSpPr>
              <p:cNvPr id="16" name="Group 15">
                <a:extLst>
                  <a:ext uri="{FF2B5EF4-FFF2-40B4-BE49-F238E27FC236}">
                    <a16:creationId xmlns:a16="http://schemas.microsoft.com/office/drawing/2014/main" id="{30DD41F6-1DAA-4DCC-B60E-E73FFC894BF0}"/>
                  </a:ext>
                </a:extLst>
              </p:cNvPr>
              <p:cNvGrpSpPr/>
              <p:nvPr/>
            </p:nvGrpSpPr>
            <p:grpSpPr>
              <a:xfrm rot="20442600">
                <a:off x="1379231" y="1268841"/>
                <a:ext cx="2454476" cy="2446295"/>
                <a:chOff x="1319698" y="1302744"/>
                <a:chExt cx="2454476" cy="2446295"/>
              </a:xfrm>
            </p:grpSpPr>
            <p:pic>
              <p:nvPicPr>
                <p:cNvPr id="20" name="Picture 19">
                  <a:extLst>
                    <a:ext uri="{FF2B5EF4-FFF2-40B4-BE49-F238E27FC236}">
                      <a16:creationId xmlns:a16="http://schemas.microsoft.com/office/drawing/2014/main" id="{4D307EE6-AC76-41C9-9843-B292BC13CAA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21" name="Rectangle 20">
                  <a:extLst>
                    <a:ext uri="{FF2B5EF4-FFF2-40B4-BE49-F238E27FC236}">
                      <a16:creationId xmlns:a16="http://schemas.microsoft.com/office/drawing/2014/main" id="{1CE1B243-E64E-4C7C-9BD5-5595C7840A27}"/>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388FADA8-FAAC-4C52-B2E7-D6BD288C4F7B}"/>
                  </a:ext>
                </a:extLst>
              </p:cNvPr>
              <p:cNvGrpSpPr/>
              <p:nvPr/>
            </p:nvGrpSpPr>
            <p:grpSpPr>
              <a:xfrm>
                <a:off x="2432203" y="2792346"/>
                <a:ext cx="534257" cy="340490"/>
                <a:chOff x="2399818" y="2530592"/>
                <a:chExt cx="534257" cy="340490"/>
              </a:xfrm>
              <a:solidFill>
                <a:srgbClr val="3A9F11"/>
              </a:solidFill>
            </p:grpSpPr>
            <p:sp>
              <p:nvSpPr>
                <p:cNvPr id="18" name="Multiplication Sign 17">
                  <a:extLst>
                    <a:ext uri="{FF2B5EF4-FFF2-40B4-BE49-F238E27FC236}">
                      <a16:creationId xmlns:a16="http://schemas.microsoft.com/office/drawing/2014/main" id="{13EF29EC-27D6-4CB6-B12E-C86D97248044}"/>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Multiplication Sign 18">
                  <a:extLst>
                    <a:ext uri="{FF2B5EF4-FFF2-40B4-BE49-F238E27FC236}">
                      <a16:creationId xmlns:a16="http://schemas.microsoft.com/office/drawing/2014/main" id="{28D76ADA-4777-4D7B-BA18-92373BC94B5A}"/>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35AD7AC0-3111-4DEF-9D5F-0A64AC72836B}"/>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4CA44B5C-9C64-4E91-A47E-87963307082A}"/>
              </a:ext>
            </a:extLst>
          </p:cNvPr>
          <p:cNvSpPr txBox="1"/>
          <p:nvPr/>
        </p:nvSpPr>
        <p:spPr>
          <a:xfrm>
            <a:off x="0" y="6449377"/>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67</a:t>
            </a:r>
          </a:p>
        </p:txBody>
      </p:sp>
    </p:spTree>
    <p:extLst>
      <p:ext uri="{BB962C8B-B14F-4D97-AF65-F5344CB8AC3E}">
        <p14:creationId xmlns:p14="http://schemas.microsoft.com/office/powerpoint/2010/main" val="21722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3079130"/>
            <a:ext cx="4956806" cy="255454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noProof="0" dirty="0">
                <a:solidFill>
                  <a:prstClr val="white"/>
                </a:solidFill>
                <a:effectLst>
                  <a:outerShdw blurRad="38100" dist="38100" dir="2700000" algn="tl">
                    <a:srgbClr val="000000">
                      <a:alpha val="43137"/>
                    </a:srgbClr>
                  </a:outerShdw>
                </a:effectLst>
                <a:latin typeface="Franklin Gothic Demi" panose="020B0703020102020204" pitchFamily="34" charset="0"/>
              </a:rPr>
              <a:t>VET</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ERANS FEDERAL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PROCUREMENT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OPPORTUNITIES &amp;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ASSISTANCE</a:t>
            </a:r>
          </a:p>
        </p:txBody>
      </p:sp>
      <p:sp>
        <p:nvSpPr>
          <p:cNvPr id="3" name="TextBox 2"/>
          <p:cNvSpPr txBox="1"/>
          <p:nvPr/>
        </p:nvSpPr>
        <p:spPr>
          <a:xfrm>
            <a:off x="4956806" y="768873"/>
            <a:ext cx="7119911" cy="1384995"/>
          </a:xfrm>
          <a:prstGeom prst="rect">
            <a:avLst/>
          </a:prstGeom>
          <a:noFill/>
        </p:spPr>
        <p:txBody>
          <a:bodyPr wrap="square" rtlCol="0">
            <a:spAutoFit/>
          </a:bodyPr>
          <a:lstStyle/>
          <a:p>
            <a:pPr marL="228600" lvl="0">
              <a:spcAft>
                <a:spcPts val="200"/>
              </a:spcAft>
              <a:defRPr/>
            </a:pPr>
            <a:r>
              <a:rPr lang="en-US" sz="2800" b="1" dirty="0">
                <a:solidFill>
                  <a:srgbClr val="A7E8FF"/>
                </a:solidFill>
                <a:effectLst>
                  <a:outerShdw blurRad="38100" dist="38100" dir="2700000" algn="tl">
                    <a:srgbClr val="000000">
                      <a:alpha val="43137"/>
                    </a:srgbClr>
                  </a:outerShdw>
                </a:effectLst>
              </a:rPr>
              <a:t>Veteran entrepreneurship is supported by SBA, VA, and DoD through the following legislation and programs:</a:t>
            </a:r>
          </a:p>
        </p:txBody>
      </p:sp>
      <p:pic>
        <p:nvPicPr>
          <p:cNvPr id="7" name="Picture 6">
            <a:extLst>
              <a:ext uri="{FF2B5EF4-FFF2-40B4-BE49-F238E27FC236}">
                <a16:creationId xmlns:a16="http://schemas.microsoft.com/office/drawing/2014/main" id="{6519C35A-86E2-4682-B636-FCE61ABCC880}"/>
              </a:ext>
            </a:extLst>
          </p:cNvPr>
          <p:cNvPicPr>
            <a:picLocks noChangeAspect="1"/>
          </p:cNvPicPr>
          <p:nvPr/>
        </p:nvPicPr>
        <p:blipFill>
          <a:blip r:embed="rId4"/>
          <a:stretch>
            <a:fillRect/>
          </a:stretch>
        </p:blipFill>
        <p:spPr>
          <a:xfrm>
            <a:off x="418702" y="600332"/>
            <a:ext cx="3878826" cy="2013269"/>
          </a:xfrm>
          <a:prstGeom prst="rect">
            <a:avLst/>
          </a:prstGeom>
          <a:ln>
            <a:solidFill>
              <a:schemeClr val="tx1"/>
            </a:solidFill>
          </a:ln>
          <a:effectLst>
            <a:outerShdw blurRad="190500" dist="419100" dir="2400000" algn="ctr" rotWithShape="0">
              <a:srgbClr val="000000">
                <a:alpha val="43137"/>
              </a:srgbClr>
            </a:outerShdw>
          </a:effectLst>
        </p:spPr>
      </p:pic>
      <p:sp>
        <p:nvSpPr>
          <p:cNvPr id="9" name="TextBox 8">
            <a:extLst>
              <a:ext uri="{FF2B5EF4-FFF2-40B4-BE49-F238E27FC236}">
                <a16:creationId xmlns:a16="http://schemas.microsoft.com/office/drawing/2014/main" id="{C614AAC0-CE63-4F19-A833-809BB1DD33D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68</a:t>
            </a:r>
          </a:p>
        </p:txBody>
      </p:sp>
      <p:sp>
        <p:nvSpPr>
          <p:cNvPr id="4" name="Rectangle 3"/>
          <p:cNvSpPr/>
          <p:nvPr/>
        </p:nvSpPr>
        <p:spPr>
          <a:xfrm>
            <a:off x="5468761" y="2602075"/>
            <a:ext cx="6096000" cy="3508653"/>
          </a:xfrm>
          <a:prstGeom prst="rect">
            <a:avLst/>
          </a:prstGeom>
        </p:spPr>
        <p:txBody>
          <a:bodyPr>
            <a:spAutoFit/>
          </a:bodyPr>
          <a:lstStyle/>
          <a:p>
            <a:pPr marL="342900" lvl="0" indent="-342900">
              <a:spcAft>
                <a:spcPts val="1800"/>
              </a:spcAft>
              <a:buFont typeface="Wingdings" panose="05000000000000000000" pitchFamily="2" charset="2"/>
              <a:buChar char="§"/>
              <a:defRPr/>
            </a:pPr>
            <a:r>
              <a:rPr lang="en-US" sz="2400" b="1" dirty="0">
                <a:solidFill>
                  <a:prstClr val="white"/>
                </a:solidFill>
              </a:rPr>
              <a:t>SBA—Small Business Development Act 1999 </a:t>
            </a:r>
            <a:r>
              <a:rPr lang="en-US" sz="2400" dirty="0">
                <a:solidFill>
                  <a:prstClr val="white"/>
                </a:solidFill>
              </a:rPr>
              <a:t>created goals for veteran contracts. </a:t>
            </a:r>
          </a:p>
          <a:p>
            <a:pPr marL="342900" lvl="0" indent="-342900">
              <a:spcAft>
                <a:spcPts val="1800"/>
              </a:spcAft>
              <a:buFont typeface="Wingdings" panose="05000000000000000000" pitchFamily="2" charset="2"/>
              <a:buChar char="§"/>
              <a:defRPr/>
            </a:pPr>
            <a:r>
              <a:rPr lang="en-US" sz="2400" b="1" dirty="0">
                <a:solidFill>
                  <a:prstClr val="white"/>
                </a:solidFill>
              </a:rPr>
              <a:t>DoD Procurement Technical Assistance Center Program</a:t>
            </a:r>
            <a:r>
              <a:rPr lang="en-US" sz="2400" dirty="0">
                <a:solidFill>
                  <a:prstClr val="white"/>
                </a:solidFill>
              </a:rPr>
              <a:t> helps businesses pursue government contracts.</a:t>
            </a:r>
          </a:p>
          <a:p>
            <a:pPr marL="342900" lvl="0" indent="-342900">
              <a:spcAft>
                <a:spcPts val="1800"/>
              </a:spcAft>
              <a:buFont typeface="Wingdings" panose="05000000000000000000" pitchFamily="2" charset="2"/>
              <a:buChar char="§"/>
              <a:defRPr/>
            </a:pPr>
            <a:r>
              <a:rPr lang="en-US" sz="2400" b="1" dirty="0">
                <a:solidFill>
                  <a:prstClr val="white"/>
                </a:solidFill>
              </a:rPr>
              <a:t>VA Small and Veteran Business Program </a:t>
            </a:r>
            <a:r>
              <a:rPr lang="en-US" sz="2400" dirty="0">
                <a:solidFill>
                  <a:prstClr val="white"/>
                </a:solidFill>
              </a:rPr>
              <a:t>provides support to small and veteran businesses.</a:t>
            </a:r>
          </a:p>
        </p:txBody>
      </p:sp>
    </p:spTree>
    <p:extLst>
      <p:ext uri="{BB962C8B-B14F-4D97-AF65-F5344CB8AC3E}">
        <p14:creationId xmlns:p14="http://schemas.microsoft.com/office/powerpoint/2010/main" val="140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4028302"/>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2916191" y="243512"/>
            <a:ext cx="8810371"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R="0" lvl="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R="0" lvl="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3" name="TextBox 12">
            <a:extLst>
              <a:ext uri="{FF2B5EF4-FFF2-40B4-BE49-F238E27FC236}">
                <a16:creationId xmlns:a16="http://schemas.microsoft.com/office/drawing/2014/main" id="{626D9DF1-3636-4022-910C-0F4A7A7F5617}"/>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69</a:t>
            </a:r>
          </a:p>
        </p:txBody>
      </p:sp>
    </p:spTree>
    <p:extLst>
      <p:ext uri="{BB962C8B-B14F-4D97-AF65-F5344CB8AC3E}">
        <p14:creationId xmlns:p14="http://schemas.microsoft.com/office/powerpoint/2010/main" val="393365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0B5B23E-3F1D-48BA-BFF1-E2B332604299}"/>
              </a:ext>
            </a:extLst>
          </p:cNvPr>
          <p:cNvGrpSpPr/>
          <p:nvPr/>
        </p:nvGrpSpPr>
        <p:grpSpPr>
          <a:xfrm>
            <a:off x="1395303" y="0"/>
            <a:ext cx="10805652" cy="6858000"/>
            <a:chOff x="9682987" y="4329953"/>
            <a:chExt cx="10805652" cy="6858000"/>
          </a:xfrm>
        </p:grpSpPr>
        <p:pic>
          <p:nvPicPr>
            <p:cNvPr id="19" name="Picture 18">
              <a:extLst>
                <a:ext uri="{FF2B5EF4-FFF2-40B4-BE49-F238E27FC236}">
                  <a16:creationId xmlns:a16="http://schemas.microsoft.com/office/drawing/2014/main" id="{8FB8E91C-3424-4989-8FD2-2280BE07D9BE}"/>
                </a:ext>
              </a:extLst>
            </p:cNvPr>
            <p:cNvPicPr>
              <a:picLocks noChangeAspect="1"/>
            </p:cNvPicPr>
            <p:nvPr/>
          </p:nvPicPr>
          <p:blipFill>
            <a:blip r:embed="rId4"/>
            <a:stretch>
              <a:fillRect/>
            </a:stretch>
          </p:blipFill>
          <p:spPr>
            <a:xfrm>
              <a:off x="9682987" y="4375488"/>
              <a:ext cx="10796697" cy="6812465"/>
            </a:xfrm>
            <a:prstGeom prst="rect">
              <a:avLst/>
            </a:prstGeom>
          </p:spPr>
        </p:pic>
        <p:sp>
          <p:nvSpPr>
            <p:cNvPr id="13" name="Rectangle 12">
              <a:extLst>
                <a:ext uri="{FF2B5EF4-FFF2-40B4-BE49-F238E27FC236}">
                  <a16:creationId xmlns:a16="http://schemas.microsoft.com/office/drawing/2014/main" id="{073B116B-B31E-4599-9A9F-9CE2196B8788}"/>
                </a:ext>
              </a:extLst>
            </p:cNvPr>
            <p:cNvSpPr/>
            <p:nvPr/>
          </p:nvSpPr>
          <p:spPr>
            <a:xfrm>
              <a:off x="9682987" y="4329953"/>
              <a:ext cx="10805652" cy="6858000"/>
            </a:xfrm>
            <a:prstGeom prst="rect">
              <a:avLst/>
            </a:prstGeom>
            <a:solidFill>
              <a:srgbClr val="1433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AA988AAF-1EA5-4D6B-9F94-0F82F06D6A91}"/>
              </a:ext>
            </a:extLst>
          </p:cNvPr>
          <p:cNvSpPr txBox="1"/>
          <p:nvPr/>
        </p:nvSpPr>
        <p:spPr>
          <a:xfrm>
            <a:off x="2961209" y="564462"/>
            <a:ext cx="835836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EXTREMISM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REPORTING METHODS</a:t>
            </a:r>
          </a:p>
        </p:txBody>
      </p:sp>
      <p:sp>
        <p:nvSpPr>
          <p:cNvPr id="4" name="TextBox 3">
            <a:extLst>
              <a:ext uri="{FF2B5EF4-FFF2-40B4-BE49-F238E27FC236}">
                <a16:creationId xmlns:a16="http://schemas.microsoft.com/office/drawing/2014/main" id="{EFE38A0E-B804-44C0-87AB-847A306F30D1}"/>
              </a:ext>
            </a:extLst>
          </p:cNvPr>
          <p:cNvSpPr txBox="1"/>
          <p:nvPr/>
        </p:nvSpPr>
        <p:spPr>
          <a:xfrm>
            <a:off x="2509014" y="2834322"/>
            <a:ext cx="9522120" cy="3785652"/>
          </a:xfrm>
          <a:prstGeom prst="rect">
            <a:avLst/>
          </a:prstGeom>
          <a:noFill/>
        </p:spPr>
        <p:txBody>
          <a:bodyPr wrap="square">
            <a:spAutoFit/>
          </a:bodyPr>
          <a:lstStyle/>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ea typeface="+mn-ea"/>
                <a:cs typeface="+mn-cs"/>
              </a:rPr>
              <a:t>For an emergency, call 911</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ea typeface="+mn-ea"/>
                <a:cs typeface="+mn-cs"/>
              </a:rPr>
              <a:t>FBI-Tips Electronic Tip Form: </a:t>
            </a:r>
            <a:r>
              <a:rPr lang="en-US" sz="3200" b="1" u="sng" dirty="0">
                <a:solidFill>
                  <a:srgbClr val="00B0F0"/>
                </a:solidFill>
                <a:latin typeface="Calibri" panose="020F0502020204030204"/>
              </a:rPr>
              <a:t>https://tips.fbi.gov/</a:t>
            </a:r>
          </a:p>
          <a:p>
            <a:pPr marL="457200" indent="-457200">
              <a:spcAft>
                <a:spcPts val="2400"/>
              </a:spcAft>
              <a:buFont typeface="Wingdings" panose="05000000000000000000" pitchFamily="2" charset="2"/>
              <a:buChar char="§"/>
              <a:defRPr/>
            </a:pPr>
            <a:r>
              <a:rPr kumimoji="0" lang="en-US" sz="3200" b="0" i="0" u="none" strike="noStrike" kern="1200" cap="none" spc="0" normalizeH="0" baseline="0" noProof="0" dirty="0">
                <a:ln>
                  <a:noFill/>
                </a:ln>
                <a:solidFill>
                  <a:prstClr val="white"/>
                </a:solidFill>
                <a:effectLst/>
                <a:uLnTx/>
                <a:uFillTx/>
                <a:ea typeface="+mn-ea"/>
                <a:cs typeface="+mn-cs"/>
              </a:rPr>
              <a:t>Local FBI offices: </a:t>
            </a:r>
            <a:r>
              <a:rPr lang="en-US" sz="3200" b="1" u="sng" dirty="0">
                <a:solidFill>
                  <a:srgbClr val="00B0F0"/>
                </a:solidFill>
                <a:latin typeface="Calibri" panose="020F0502020204030204"/>
              </a:rPr>
              <a:t>https://www.fbi.gov/contact-us/field-offices</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grpSp>
        <p:nvGrpSpPr>
          <p:cNvPr id="16" name="Group 15">
            <a:extLst>
              <a:ext uri="{FF2B5EF4-FFF2-40B4-BE49-F238E27FC236}">
                <a16:creationId xmlns:a16="http://schemas.microsoft.com/office/drawing/2014/main" id="{73E05FEC-4FFF-4BCE-B28B-9F11B566931E}"/>
              </a:ext>
            </a:extLst>
          </p:cNvPr>
          <p:cNvGrpSpPr/>
          <p:nvPr/>
        </p:nvGrpSpPr>
        <p:grpSpPr>
          <a:xfrm>
            <a:off x="715682" y="1389846"/>
            <a:ext cx="1717588" cy="494271"/>
            <a:chOff x="1594022" y="1248032"/>
            <a:chExt cx="1717588" cy="494271"/>
          </a:xfrm>
        </p:grpSpPr>
        <p:cxnSp>
          <p:nvCxnSpPr>
            <p:cNvPr id="17" name="Straight Connector 16">
              <a:extLst>
                <a:ext uri="{FF2B5EF4-FFF2-40B4-BE49-F238E27FC236}">
                  <a16:creationId xmlns:a16="http://schemas.microsoft.com/office/drawing/2014/main" id="{70E7BC3D-C01F-482A-AA73-37A89FEFFC3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B47328E-B0E3-413E-90DA-B2CDB34A543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77555B0-3D21-4B74-B958-DAF0D01DCE1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69</a:t>
            </a:r>
          </a:p>
        </p:txBody>
      </p:sp>
    </p:spTree>
    <p:extLst>
      <p:ext uri="{BB962C8B-B14F-4D97-AF65-F5344CB8AC3E}">
        <p14:creationId xmlns:p14="http://schemas.microsoft.com/office/powerpoint/2010/main" val="322779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0" descr="See the source image">
            <a:extLst>
              <a:ext uri="{FF2B5EF4-FFF2-40B4-BE49-F238E27FC236}">
                <a16:creationId xmlns:a16="http://schemas.microsoft.com/office/drawing/2014/main" id="{22B82476-A64C-40B0-A5A0-D61F97E830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50" y="282590"/>
            <a:ext cx="3190673" cy="947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F2275C-F023-47BC-9EC9-371D396651F7}"/>
              </a:ext>
            </a:extLst>
          </p:cNvPr>
          <p:cNvSpPr txBox="1"/>
          <p:nvPr/>
        </p:nvSpPr>
        <p:spPr>
          <a:xfrm>
            <a:off x="4373722" y="252356"/>
            <a:ext cx="696062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IMMIGRATION STATUS</a:t>
            </a:r>
          </a:p>
        </p:txBody>
      </p:sp>
      <p:sp>
        <p:nvSpPr>
          <p:cNvPr id="4" name="TextBox 3">
            <a:extLst>
              <a:ext uri="{FF2B5EF4-FFF2-40B4-BE49-F238E27FC236}">
                <a16:creationId xmlns:a16="http://schemas.microsoft.com/office/drawing/2014/main" id="{F4EE6F00-B685-479C-9CA3-44AC2632C7B4}"/>
              </a:ext>
            </a:extLst>
          </p:cNvPr>
          <p:cNvSpPr txBox="1"/>
          <p:nvPr/>
        </p:nvSpPr>
        <p:spPr>
          <a:xfrm>
            <a:off x="4933546" y="4001866"/>
            <a:ext cx="6731540" cy="255454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DD 2648 eForm—Opt in</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DD 2648 printed form—Write an “opt in” election in Section XI – REMARKS, item 48</a:t>
            </a:r>
          </a:p>
        </p:txBody>
      </p:sp>
      <p:sp>
        <p:nvSpPr>
          <p:cNvPr id="5" name="TextBox 4">
            <a:extLst>
              <a:ext uri="{FF2B5EF4-FFF2-40B4-BE49-F238E27FC236}">
                <a16:creationId xmlns:a16="http://schemas.microsoft.com/office/drawing/2014/main" id="{A4D2C75F-524C-4258-A696-921F8F4E4217}"/>
              </a:ext>
            </a:extLst>
          </p:cNvPr>
          <p:cNvSpPr txBox="1"/>
          <p:nvPr/>
        </p:nvSpPr>
        <p:spPr>
          <a:xfrm flipH="1">
            <a:off x="4030495" y="1815229"/>
            <a:ext cx="787616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Request information on immigration status and expedited naturalization:</a:t>
            </a:r>
          </a:p>
        </p:txBody>
      </p:sp>
      <p:pic>
        <p:nvPicPr>
          <p:cNvPr id="7" name="Picture 6">
            <a:extLst>
              <a:ext uri="{FF2B5EF4-FFF2-40B4-BE49-F238E27FC236}">
                <a16:creationId xmlns:a16="http://schemas.microsoft.com/office/drawing/2014/main" id="{41E09C31-43B2-43F9-8722-99CEAEA547D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1421114"/>
            <a:ext cx="3404681" cy="5436886"/>
          </a:xfrm>
          <a:prstGeom prst="rect">
            <a:avLst/>
          </a:prstGeom>
        </p:spPr>
      </p:pic>
      <p:sp>
        <p:nvSpPr>
          <p:cNvPr id="6" name="TextBox 5">
            <a:extLst>
              <a:ext uri="{FF2B5EF4-FFF2-40B4-BE49-F238E27FC236}">
                <a16:creationId xmlns:a16="http://schemas.microsoft.com/office/drawing/2014/main" id="{3AFD2F0C-651D-4498-A041-620B32E7C34B}"/>
              </a:ext>
            </a:extLst>
          </p:cNvPr>
          <p:cNvSpPr txBox="1"/>
          <p:nvPr/>
        </p:nvSpPr>
        <p:spPr>
          <a:xfrm>
            <a:off x="76050" y="6352100"/>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69</a:t>
            </a:r>
          </a:p>
        </p:txBody>
      </p:sp>
      <p:cxnSp>
        <p:nvCxnSpPr>
          <p:cNvPr id="9" name="Straight Connector 8">
            <a:extLst>
              <a:ext uri="{FF2B5EF4-FFF2-40B4-BE49-F238E27FC236}">
                <a16:creationId xmlns:a16="http://schemas.microsoft.com/office/drawing/2014/main" id="{B5654419-E701-4637-A8DB-C02796D5AA48}"/>
              </a:ext>
            </a:extLst>
          </p:cNvPr>
          <p:cNvCxnSpPr/>
          <p:nvPr/>
        </p:nvCxnSpPr>
        <p:spPr>
          <a:xfrm>
            <a:off x="3404681" y="1421114"/>
            <a:ext cx="878731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072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F02C7A-0061-4EA0-9EDD-E894C1233484}"/>
              </a:ext>
            </a:extLst>
          </p:cNvPr>
          <p:cNvSpPr/>
          <p:nvPr/>
        </p:nvSpPr>
        <p:spPr>
          <a:xfrm>
            <a:off x="1478355" y="95470"/>
            <a:ext cx="10309907"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Opt-in </a:t>
            </a:r>
            <a:r>
              <a:rPr lang="en-US" sz="5400" b="1" dirty="0">
                <a:solidFill>
                  <a:prstClr val="white"/>
                </a:solidFill>
                <a:effectLst>
                  <a:outerShdw blurRad="38100" dist="38100" dir="2700000" algn="tl">
                    <a:srgbClr val="000000">
                      <a:alpha val="43137"/>
                    </a:srgbClr>
                  </a:outerShdw>
                </a:effectLst>
                <a:latin typeface="Franklin Gothic Demi" panose="020B0703020102020204" pitchFamily="34" charset="0"/>
              </a:rPr>
              <a:t>FOR</a:t>
            </a:r>
            <a:r>
              <a:rPr kumimoji="0" lang="en-US" sz="5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STATE information </a:t>
            </a:r>
          </a:p>
        </p:txBody>
      </p:sp>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0" y="567936"/>
            <a:ext cx="632657" cy="1"/>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rot="10800000" flipH="1">
            <a:off x="577909" y="352561"/>
            <a:ext cx="488211"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03CCA07-CAF7-43D1-9D69-823C12D9269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70</a:t>
            </a:r>
          </a:p>
        </p:txBody>
      </p:sp>
      <p:cxnSp>
        <p:nvCxnSpPr>
          <p:cNvPr id="15" name="Straight Connector 14">
            <a:extLst>
              <a:ext uri="{FF2B5EF4-FFF2-40B4-BE49-F238E27FC236}">
                <a16:creationId xmlns:a16="http://schemas.microsoft.com/office/drawing/2014/main" id="{F8EAA3B2-9DC2-4A34-BBE5-5E07ADDD75EC}"/>
              </a:ext>
            </a:extLst>
          </p:cNvPr>
          <p:cNvCxnSpPr>
            <a:cxnSpLocks/>
          </p:cNvCxnSpPr>
          <p:nvPr/>
        </p:nvCxnSpPr>
        <p:spPr>
          <a:xfrm flipH="1">
            <a:off x="85778" y="1486487"/>
            <a:ext cx="1219199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13AD869-343E-4E1F-B9B5-B6A332963D4E}"/>
              </a:ext>
            </a:extLst>
          </p:cNvPr>
          <p:cNvGrpSpPr/>
          <p:nvPr/>
        </p:nvGrpSpPr>
        <p:grpSpPr>
          <a:xfrm>
            <a:off x="5946460" y="2160743"/>
            <a:ext cx="5549582" cy="3496805"/>
            <a:chOff x="6799436" y="833035"/>
            <a:chExt cx="5064802" cy="3005515"/>
          </a:xfrm>
        </p:grpSpPr>
        <p:pic>
          <p:nvPicPr>
            <p:cNvPr id="3" name="Picture 2">
              <a:extLst>
                <a:ext uri="{FF2B5EF4-FFF2-40B4-BE49-F238E27FC236}">
                  <a16:creationId xmlns:a16="http://schemas.microsoft.com/office/drawing/2014/main" id="{65E8BE71-E0B4-4CF8-ABE4-8732BCC84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99436" y="833035"/>
              <a:ext cx="5064802" cy="3005515"/>
            </a:xfrm>
            <a:prstGeom prst="rect">
              <a:avLst/>
            </a:prstGeom>
            <a:ln>
              <a:noFill/>
            </a:ln>
          </p:spPr>
        </p:pic>
        <p:sp>
          <p:nvSpPr>
            <p:cNvPr id="9" name="Flowchart: Connector 8">
              <a:extLst>
                <a:ext uri="{FF2B5EF4-FFF2-40B4-BE49-F238E27FC236}">
                  <a16:creationId xmlns:a16="http://schemas.microsoft.com/office/drawing/2014/main" id="{F39F494E-668A-4A56-9E2B-EF37795E3C50}"/>
                </a:ext>
              </a:extLst>
            </p:cNvPr>
            <p:cNvSpPr/>
            <p:nvPr/>
          </p:nvSpPr>
          <p:spPr>
            <a:xfrm>
              <a:off x="9475002" y="14825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lowchart: Connector 45">
              <a:extLst>
                <a:ext uri="{FF2B5EF4-FFF2-40B4-BE49-F238E27FC236}">
                  <a16:creationId xmlns:a16="http://schemas.microsoft.com/office/drawing/2014/main" id="{11BE18D6-F776-42C9-9EAA-8F3725013DD5}"/>
                </a:ext>
              </a:extLst>
            </p:cNvPr>
            <p:cNvSpPr/>
            <p:nvPr/>
          </p:nvSpPr>
          <p:spPr>
            <a:xfrm>
              <a:off x="10013538" y="168353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lowchart: Connector 46">
              <a:extLst>
                <a:ext uri="{FF2B5EF4-FFF2-40B4-BE49-F238E27FC236}">
                  <a16:creationId xmlns:a16="http://schemas.microsoft.com/office/drawing/2014/main" id="{D6C9C6B7-C39B-4626-A588-AEBE5CCCC780}"/>
                </a:ext>
              </a:extLst>
            </p:cNvPr>
            <p:cNvSpPr/>
            <p:nvPr/>
          </p:nvSpPr>
          <p:spPr>
            <a:xfrm>
              <a:off x="9981899" y="193673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lowchart: Connector 47">
              <a:extLst>
                <a:ext uri="{FF2B5EF4-FFF2-40B4-BE49-F238E27FC236}">
                  <a16:creationId xmlns:a16="http://schemas.microsoft.com/office/drawing/2014/main" id="{C3968F84-3570-4A2A-9511-46B47445D538}"/>
                </a:ext>
              </a:extLst>
            </p:cNvPr>
            <p:cNvSpPr/>
            <p:nvPr/>
          </p:nvSpPr>
          <p:spPr>
            <a:xfrm>
              <a:off x="11017462" y="220826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Connector 48">
              <a:extLst>
                <a:ext uri="{FF2B5EF4-FFF2-40B4-BE49-F238E27FC236}">
                  <a16:creationId xmlns:a16="http://schemas.microsoft.com/office/drawing/2014/main" id="{F95A617C-3061-4A53-98A7-733CB5AC0AEC}"/>
                </a:ext>
              </a:extLst>
            </p:cNvPr>
            <p:cNvSpPr/>
            <p:nvPr/>
          </p:nvSpPr>
          <p:spPr>
            <a:xfrm>
              <a:off x="7867951" y="1986200"/>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lowchart: Connector 50">
              <a:extLst>
                <a:ext uri="{FF2B5EF4-FFF2-40B4-BE49-F238E27FC236}">
                  <a16:creationId xmlns:a16="http://schemas.microsoft.com/office/drawing/2014/main" id="{0BAE4261-FF92-4C20-8196-14682CBA9170}"/>
                </a:ext>
              </a:extLst>
            </p:cNvPr>
            <p:cNvSpPr/>
            <p:nvPr/>
          </p:nvSpPr>
          <p:spPr>
            <a:xfrm>
              <a:off x="7744060" y="158444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lowchart: Connector 51">
              <a:extLst>
                <a:ext uri="{FF2B5EF4-FFF2-40B4-BE49-F238E27FC236}">
                  <a16:creationId xmlns:a16="http://schemas.microsoft.com/office/drawing/2014/main" id="{FAC0F9CC-013C-4678-8FEA-0ED1894F546B}"/>
                </a:ext>
              </a:extLst>
            </p:cNvPr>
            <p:cNvSpPr/>
            <p:nvPr/>
          </p:nvSpPr>
          <p:spPr>
            <a:xfrm>
              <a:off x="10913937" y="245819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lowchart: Connector 52">
              <a:extLst>
                <a:ext uri="{FF2B5EF4-FFF2-40B4-BE49-F238E27FC236}">
                  <a16:creationId xmlns:a16="http://schemas.microsoft.com/office/drawing/2014/main" id="{B32729EA-4BF8-4267-BBDA-E5A7CD6F6C96}"/>
                </a:ext>
              </a:extLst>
            </p:cNvPr>
            <p:cNvSpPr/>
            <p:nvPr/>
          </p:nvSpPr>
          <p:spPr>
            <a:xfrm>
              <a:off x="9156604" y="328412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lowchart: Connector 53">
              <a:extLst>
                <a:ext uri="{FF2B5EF4-FFF2-40B4-BE49-F238E27FC236}">
                  <a16:creationId xmlns:a16="http://schemas.microsoft.com/office/drawing/2014/main" id="{992219D7-B428-4FA8-A72E-3A3D72EC88AA}"/>
                </a:ext>
              </a:extLst>
            </p:cNvPr>
            <p:cNvSpPr/>
            <p:nvPr/>
          </p:nvSpPr>
          <p:spPr>
            <a:xfrm>
              <a:off x="9228312" y="12907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lowchart: Connector 54">
              <a:extLst>
                <a:ext uri="{FF2B5EF4-FFF2-40B4-BE49-F238E27FC236}">
                  <a16:creationId xmlns:a16="http://schemas.microsoft.com/office/drawing/2014/main" id="{962A085A-933B-4F2C-BA46-1A0BC8912696}"/>
                </a:ext>
              </a:extLst>
            </p:cNvPr>
            <p:cNvSpPr/>
            <p:nvPr/>
          </p:nvSpPr>
          <p:spPr>
            <a:xfrm>
              <a:off x="9067567" y="160374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lowchart: Connector 55">
              <a:extLst>
                <a:ext uri="{FF2B5EF4-FFF2-40B4-BE49-F238E27FC236}">
                  <a16:creationId xmlns:a16="http://schemas.microsoft.com/office/drawing/2014/main" id="{0936A64A-33B3-497D-BB90-09C9B801568E}"/>
                </a:ext>
              </a:extLst>
            </p:cNvPr>
            <p:cNvSpPr/>
            <p:nvPr/>
          </p:nvSpPr>
          <p:spPr>
            <a:xfrm>
              <a:off x="8171144" y="128034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lowchart: Connector 56">
              <a:extLst>
                <a:ext uri="{FF2B5EF4-FFF2-40B4-BE49-F238E27FC236}">
                  <a16:creationId xmlns:a16="http://schemas.microsoft.com/office/drawing/2014/main" id="{C88E3586-825E-415E-8A00-613CAD231DF1}"/>
                </a:ext>
              </a:extLst>
            </p:cNvPr>
            <p:cNvSpPr/>
            <p:nvPr/>
          </p:nvSpPr>
          <p:spPr>
            <a:xfrm>
              <a:off x="7517336" y="95741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lowchart: Connector 57">
              <a:extLst>
                <a:ext uri="{FF2B5EF4-FFF2-40B4-BE49-F238E27FC236}">
                  <a16:creationId xmlns:a16="http://schemas.microsoft.com/office/drawing/2014/main" id="{188200D0-E0B6-45F5-8A7D-8783E9CC76C1}"/>
                </a:ext>
              </a:extLst>
            </p:cNvPr>
            <p:cNvSpPr/>
            <p:nvPr/>
          </p:nvSpPr>
          <p:spPr>
            <a:xfrm>
              <a:off x="7038252" y="125178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lowchart: Connector 58">
              <a:extLst>
                <a:ext uri="{FF2B5EF4-FFF2-40B4-BE49-F238E27FC236}">
                  <a16:creationId xmlns:a16="http://schemas.microsoft.com/office/drawing/2014/main" id="{3403D83C-CEC7-4B01-8378-86714EFB9BFD}"/>
                </a:ext>
              </a:extLst>
            </p:cNvPr>
            <p:cNvSpPr/>
            <p:nvPr/>
          </p:nvSpPr>
          <p:spPr>
            <a:xfrm>
              <a:off x="7104503" y="209579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lowchart: Connector 59">
              <a:extLst>
                <a:ext uri="{FF2B5EF4-FFF2-40B4-BE49-F238E27FC236}">
                  <a16:creationId xmlns:a16="http://schemas.microsoft.com/office/drawing/2014/main" id="{95BA1E21-EA80-493B-8927-4A970EB7CD6D}"/>
                </a:ext>
              </a:extLst>
            </p:cNvPr>
            <p:cNvSpPr/>
            <p:nvPr/>
          </p:nvSpPr>
          <p:spPr>
            <a:xfrm>
              <a:off x="9053079" y="193101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id="{73F0FCBD-C556-4DAB-8688-51AA0E35BE67}"/>
                </a:ext>
              </a:extLst>
            </p:cNvPr>
            <p:cNvSpPr/>
            <p:nvPr/>
          </p:nvSpPr>
          <p:spPr>
            <a:xfrm>
              <a:off x="8452957" y="179981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lowchart: Connector 63">
              <a:extLst>
                <a:ext uri="{FF2B5EF4-FFF2-40B4-BE49-F238E27FC236}">
                  <a16:creationId xmlns:a16="http://schemas.microsoft.com/office/drawing/2014/main" id="{8EF55130-B94C-4FAD-947A-4796C866AD93}"/>
                </a:ext>
              </a:extLst>
            </p:cNvPr>
            <p:cNvSpPr/>
            <p:nvPr/>
          </p:nvSpPr>
          <p:spPr>
            <a:xfrm>
              <a:off x="8414895" y="207501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lowchart: Connector 64">
              <a:extLst>
                <a:ext uri="{FF2B5EF4-FFF2-40B4-BE49-F238E27FC236}">
                  <a16:creationId xmlns:a16="http://schemas.microsoft.com/office/drawing/2014/main" id="{B7354A5C-046F-460B-92A7-2A786296299D}"/>
                </a:ext>
              </a:extLst>
            </p:cNvPr>
            <p:cNvSpPr/>
            <p:nvPr/>
          </p:nvSpPr>
          <p:spPr>
            <a:xfrm>
              <a:off x="8274669" y="25647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Connector 65">
              <a:extLst>
                <a:ext uri="{FF2B5EF4-FFF2-40B4-BE49-F238E27FC236}">
                  <a16:creationId xmlns:a16="http://schemas.microsoft.com/office/drawing/2014/main" id="{224147EC-5E71-490A-8F90-C60BDE167962}"/>
                </a:ext>
              </a:extLst>
            </p:cNvPr>
            <p:cNvSpPr/>
            <p:nvPr/>
          </p:nvSpPr>
          <p:spPr>
            <a:xfrm>
              <a:off x="7849751" y="25433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lowchart: Connector 66">
              <a:extLst>
                <a:ext uri="{FF2B5EF4-FFF2-40B4-BE49-F238E27FC236}">
                  <a16:creationId xmlns:a16="http://schemas.microsoft.com/office/drawing/2014/main" id="{BC38B9F9-E308-4058-8E28-6A8C32410BB2}"/>
                </a:ext>
              </a:extLst>
            </p:cNvPr>
            <p:cNvSpPr/>
            <p:nvPr/>
          </p:nvSpPr>
          <p:spPr>
            <a:xfrm>
              <a:off x="7640535" y="1881550"/>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lowchart: Connector 67">
              <a:extLst>
                <a:ext uri="{FF2B5EF4-FFF2-40B4-BE49-F238E27FC236}">
                  <a16:creationId xmlns:a16="http://schemas.microsoft.com/office/drawing/2014/main" id="{397499C8-5B85-410F-93FA-20EADB655655}"/>
                </a:ext>
              </a:extLst>
            </p:cNvPr>
            <p:cNvSpPr/>
            <p:nvPr/>
          </p:nvSpPr>
          <p:spPr>
            <a:xfrm>
              <a:off x="9182365" y="228632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lowchart: Connector 68">
              <a:extLst>
                <a:ext uri="{FF2B5EF4-FFF2-40B4-BE49-F238E27FC236}">
                  <a16:creationId xmlns:a16="http://schemas.microsoft.com/office/drawing/2014/main" id="{6FC8F614-4C7D-4548-A370-DF4ACCDF73B2}"/>
                </a:ext>
              </a:extLst>
            </p:cNvPr>
            <p:cNvSpPr/>
            <p:nvPr/>
          </p:nvSpPr>
          <p:spPr>
            <a:xfrm>
              <a:off x="9371477" y="266366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lowchart: Connector 69">
              <a:extLst>
                <a:ext uri="{FF2B5EF4-FFF2-40B4-BE49-F238E27FC236}">
                  <a16:creationId xmlns:a16="http://schemas.microsoft.com/office/drawing/2014/main" id="{23051A52-80D8-4030-8B4B-70C7E121CD30}"/>
                </a:ext>
              </a:extLst>
            </p:cNvPr>
            <p:cNvSpPr/>
            <p:nvPr/>
          </p:nvSpPr>
          <p:spPr>
            <a:xfrm>
              <a:off x="9781071" y="234373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lowchart: Connector 70">
              <a:extLst>
                <a:ext uri="{FF2B5EF4-FFF2-40B4-BE49-F238E27FC236}">
                  <a16:creationId xmlns:a16="http://schemas.microsoft.com/office/drawing/2014/main" id="{D50CC738-AE3A-42B7-857C-E9B3CCBE7DBE}"/>
                </a:ext>
              </a:extLst>
            </p:cNvPr>
            <p:cNvSpPr/>
            <p:nvPr/>
          </p:nvSpPr>
          <p:spPr>
            <a:xfrm>
              <a:off x="9729308" y="269398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lowchart: Connector 71">
              <a:extLst>
                <a:ext uri="{FF2B5EF4-FFF2-40B4-BE49-F238E27FC236}">
                  <a16:creationId xmlns:a16="http://schemas.microsoft.com/office/drawing/2014/main" id="{78A7DF62-158B-4DA0-ACC0-487CC5407A33}"/>
                </a:ext>
              </a:extLst>
            </p:cNvPr>
            <p:cNvSpPr/>
            <p:nvPr/>
          </p:nvSpPr>
          <p:spPr>
            <a:xfrm>
              <a:off x="9729308" y="315950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lowchart: Connector 72">
              <a:extLst>
                <a:ext uri="{FF2B5EF4-FFF2-40B4-BE49-F238E27FC236}">
                  <a16:creationId xmlns:a16="http://schemas.microsoft.com/office/drawing/2014/main" id="{C6C50ECE-2B8A-49AE-8EFF-C8BDC686358C}"/>
                </a:ext>
              </a:extLst>
            </p:cNvPr>
            <p:cNvSpPr/>
            <p:nvPr/>
          </p:nvSpPr>
          <p:spPr>
            <a:xfrm>
              <a:off x="10211475" y="286002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lowchart: Connector 73">
              <a:extLst>
                <a:ext uri="{FF2B5EF4-FFF2-40B4-BE49-F238E27FC236}">
                  <a16:creationId xmlns:a16="http://schemas.microsoft.com/office/drawing/2014/main" id="{36F5E6AF-F019-4477-8A37-81FBAF7C30E9}"/>
                </a:ext>
              </a:extLst>
            </p:cNvPr>
            <p:cNvSpPr/>
            <p:nvPr/>
          </p:nvSpPr>
          <p:spPr>
            <a:xfrm>
              <a:off x="7072864" y="339778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lowchart: Connector 74">
              <a:extLst>
                <a:ext uri="{FF2B5EF4-FFF2-40B4-BE49-F238E27FC236}">
                  <a16:creationId xmlns:a16="http://schemas.microsoft.com/office/drawing/2014/main" id="{2D88C7EE-D13F-42A5-8ACB-9D376D4EABCA}"/>
                </a:ext>
              </a:extLst>
            </p:cNvPr>
            <p:cNvSpPr/>
            <p:nvPr/>
          </p:nvSpPr>
          <p:spPr>
            <a:xfrm>
              <a:off x="10326623" y="172902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owchart: Connector 75">
              <a:extLst>
                <a:ext uri="{FF2B5EF4-FFF2-40B4-BE49-F238E27FC236}">
                  <a16:creationId xmlns:a16="http://schemas.microsoft.com/office/drawing/2014/main" id="{83BBDD5D-517D-4ED9-8DAB-2E9AD7E50858}"/>
                </a:ext>
              </a:extLst>
            </p:cNvPr>
            <p:cNvSpPr/>
            <p:nvPr/>
          </p:nvSpPr>
          <p:spPr>
            <a:xfrm>
              <a:off x="11209096" y="160374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lowchart: Connector 76">
              <a:extLst>
                <a:ext uri="{FF2B5EF4-FFF2-40B4-BE49-F238E27FC236}">
                  <a16:creationId xmlns:a16="http://schemas.microsoft.com/office/drawing/2014/main" id="{05F0369C-317C-48C8-8264-FD62ABB92B6B}"/>
                </a:ext>
              </a:extLst>
            </p:cNvPr>
            <p:cNvSpPr/>
            <p:nvPr/>
          </p:nvSpPr>
          <p:spPr>
            <a:xfrm>
              <a:off x="9611505" y="183731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lowchart: Connector 77">
              <a:extLst>
                <a:ext uri="{FF2B5EF4-FFF2-40B4-BE49-F238E27FC236}">
                  <a16:creationId xmlns:a16="http://schemas.microsoft.com/office/drawing/2014/main" id="{8CA942B6-C7AA-442C-B473-7527A5C7CD02}"/>
                </a:ext>
              </a:extLst>
            </p:cNvPr>
            <p:cNvSpPr/>
            <p:nvPr/>
          </p:nvSpPr>
          <p:spPr>
            <a:xfrm>
              <a:off x="10223097" y="215723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lowchart: Connector 78">
              <a:extLst>
                <a:ext uri="{FF2B5EF4-FFF2-40B4-BE49-F238E27FC236}">
                  <a16:creationId xmlns:a16="http://schemas.microsoft.com/office/drawing/2014/main" id="{45598117-84D3-4AA8-A749-8A3D328FE424}"/>
                </a:ext>
              </a:extLst>
            </p:cNvPr>
            <p:cNvSpPr/>
            <p:nvPr/>
          </p:nvSpPr>
          <p:spPr>
            <a:xfrm>
              <a:off x="10520435" y="199711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lowchart: Connector 79">
              <a:extLst>
                <a:ext uri="{FF2B5EF4-FFF2-40B4-BE49-F238E27FC236}">
                  <a16:creationId xmlns:a16="http://schemas.microsoft.com/office/drawing/2014/main" id="{5DFC51C9-BAE5-4AA5-87DB-0A7667018A9C}"/>
                </a:ext>
              </a:extLst>
            </p:cNvPr>
            <p:cNvSpPr/>
            <p:nvPr/>
          </p:nvSpPr>
          <p:spPr>
            <a:xfrm>
              <a:off x="10423132" y="233743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lowchart: Connector 80">
              <a:extLst>
                <a:ext uri="{FF2B5EF4-FFF2-40B4-BE49-F238E27FC236}">
                  <a16:creationId xmlns:a16="http://schemas.microsoft.com/office/drawing/2014/main" id="{FCABECC7-430A-4713-85C4-7C3FAB8FE19A}"/>
                </a:ext>
              </a:extLst>
            </p:cNvPr>
            <p:cNvSpPr/>
            <p:nvPr/>
          </p:nvSpPr>
          <p:spPr>
            <a:xfrm>
              <a:off x="10572198" y="283692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lowchart: Connector 81">
              <a:extLst>
                <a:ext uri="{FF2B5EF4-FFF2-40B4-BE49-F238E27FC236}">
                  <a16:creationId xmlns:a16="http://schemas.microsoft.com/office/drawing/2014/main" id="{DD8D7EC5-1F69-406B-BE2C-075C694A85F9}"/>
                </a:ext>
              </a:extLst>
            </p:cNvPr>
            <p:cNvSpPr/>
            <p:nvPr/>
          </p:nvSpPr>
          <p:spPr>
            <a:xfrm>
              <a:off x="10913937" y="276572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lowchart: Connector 82">
              <a:extLst>
                <a:ext uri="{FF2B5EF4-FFF2-40B4-BE49-F238E27FC236}">
                  <a16:creationId xmlns:a16="http://schemas.microsoft.com/office/drawing/2014/main" id="{EBEEF53A-9E1D-4C7F-B77D-6C6E651352AB}"/>
                </a:ext>
              </a:extLst>
            </p:cNvPr>
            <p:cNvSpPr/>
            <p:nvPr/>
          </p:nvSpPr>
          <p:spPr>
            <a:xfrm>
              <a:off x="10797956" y="332966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lowchart: Connector 83">
              <a:extLst>
                <a:ext uri="{FF2B5EF4-FFF2-40B4-BE49-F238E27FC236}">
                  <a16:creationId xmlns:a16="http://schemas.microsoft.com/office/drawing/2014/main" id="{362C34BE-635B-4B18-BFF8-AF548CCDE450}"/>
                </a:ext>
              </a:extLst>
            </p:cNvPr>
            <p:cNvSpPr/>
            <p:nvPr/>
          </p:nvSpPr>
          <p:spPr>
            <a:xfrm>
              <a:off x="11321691" y="144093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lowchart: Connector 84">
              <a:extLst>
                <a:ext uri="{FF2B5EF4-FFF2-40B4-BE49-F238E27FC236}">
                  <a16:creationId xmlns:a16="http://schemas.microsoft.com/office/drawing/2014/main" id="{0C100740-AF10-47EC-AAF0-51F8BB23111D}"/>
                </a:ext>
              </a:extLst>
            </p:cNvPr>
            <p:cNvSpPr/>
            <p:nvPr/>
          </p:nvSpPr>
          <p:spPr>
            <a:xfrm>
              <a:off x="11098751" y="188324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lowchart: Connector 85">
              <a:extLst>
                <a:ext uri="{FF2B5EF4-FFF2-40B4-BE49-F238E27FC236}">
                  <a16:creationId xmlns:a16="http://schemas.microsoft.com/office/drawing/2014/main" id="{0816ADC0-89C3-4260-8541-3679DE4A535E}"/>
                </a:ext>
              </a:extLst>
            </p:cNvPr>
            <p:cNvSpPr/>
            <p:nvPr/>
          </p:nvSpPr>
          <p:spPr>
            <a:xfrm>
              <a:off x="10821803" y="219263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lowchart: Connector 86">
              <a:extLst>
                <a:ext uri="{FF2B5EF4-FFF2-40B4-BE49-F238E27FC236}">
                  <a16:creationId xmlns:a16="http://schemas.microsoft.com/office/drawing/2014/main" id="{A4DB1C1B-0142-4C56-9645-6219BECD611E}"/>
                </a:ext>
              </a:extLst>
            </p:cNvPr>
            <p:cNvSpPr/>
            <p:nvPr/>
          </p:nvSpPr>
          <p:spPr>
            <a:xfrm>
              <a:off x="11460710" y="150036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lowchart: Connector 87">
              <a:extLst>
                <a:ext uri="{FF2B5EF4-FFF2-40B4-BE49-F238E27FC236}">
                  <a16:creationId xmlns:a16="http://schemas.microsoft.com/office/drawing/2014/main" id="{0145C557-9746-41AA-9716-DAF683B194AD}"/>
                </a:ext>
              </a:extLst>
            </p:cNvPr>
            <p:cNvSpPr/>
            <p:nvPr/>
          </p:nvSpPr>
          <p:spPr>
            <a:xfrm>
              <a:off x="11402128" y="162590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lowchart: Connector 88">
              <a:extLst>
                <a:ext uri="{FF2B5EF4-FFF2-40B4-BE49-F238E27FC236}">
                  <a16:creationId xmlns:a16="http://schemas.microsoft.com/office/drawing/2014/main" id="{A5496A21-A6DE-46E2-ABC0-B85B2CB241D5}"/>
                </a:ext>
              </a:extLst>
            </p:cNvPr>
            <p:cNvSpPr/>
            <p:nvPr/>
          </p:nvSpPr>
          <p:spPr>
            <a:xfrm>
              <a:off x="11436740" y="169736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lowchart: Connector 89">
              <a:extLst>
                <a:ext uri="{FF2B5EF4-FFF2-40B4-BE49-F238E27FC236}">
                  <a16:creationId xmlns:a16="http://schemas.microsoft.com/office/drawing/2014/main" id="{13E18281-58D9-45DB-8DA2-EAF53A332E83}"/>
                </a:ext>
              </a:extLst>
            </p:cNvPr>
            <p:cNvSpPr/>
            <p:nvPr/>
          </p:nvSpPr>
          <p:spPr>
            <a:xfrm>
              <a:off x="11248325" y="189914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lowchart: Connector 90">
              <a:extLst>
                <a:ext uri="{FF2B5EF4-FFF2-40B4-BE49-F238E27FC236}">
                  <a16:creationId xmlns:a16="http://schemas.microsoft.com/office/drawing/2014/main" id="{9392AF51-95B3-4EAF-9387-712C27DDC21F}"/>
                </a:ext>
              </a:extLst>
            </p:cNvPr>
            <p:cNvSpPr/>
            <p:nvPr/>
          </p:nvSpPr>
          <p:spPr>
            <a:xfrm>
              <a:off x="11589502" y="128542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lowchart: Connector 91">
              <a:extLst>
                <a:ext uri="{FF2B5EF4-FFF2-40B4-BE49-F238E27FC236}">
                  <a16:creationId xmlns:a16="http://schemas.microsoft.com/office/drawing/2014/main" id="{DF1DB36F-D65C-4BB1-9B52-35F559B74C3B}"/>
                </a:ext>
              </a:extLst>
            </p:cNvPr>
            <p:cNvSpPr/>
            <p:nvPr/>
          </p:nvSpPr>
          <p:spPr>
            <a:xfrm>
              <a:off x="10364436" y="25647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lowchart: Connector 92">
              <a:extLst>
                <a:ext uri="{FF2B5EF4-FFF2-40B4-BE49-F238E27FC236}">
                  <a16:creationId xmlns:a16="http://schemas.microsoft.com/office/drawing/2014/main" id="{CCAB7DCA-92A3-4D40-ABB1-6AABE48864EC}"/>
                </a:ext>
              </a:extLst>
            </p:cNvPr>
            <p:cNvSpPr/>
            <p:nvPr/>
          </p:nvSpPr>
          <p:spPr>
            <a:xfrm>
              <a:off x="8389144" y="363864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lowchart: Connector 93">
              <a:extLst>
                <a:ext uri="{FF2B5EF4-FFF2-40B4-BE49-F238E27FC236}">
                  <a16:creationId xmlns:a16="http://schemas.microsoft.com/office/drawing/2014/main" id="{FE85EE37-E9F4-4E17-99B3-1448A8D9F688}"/>
                </a:ext>
              </a:extLst>
            </p:cNvPr>
            <p:cNvSpPr/>
            <p:nvPr/>
          </p:nvSpPr>
          <p:spPr>
            <a:xfrm>
              <a:off x="9961775" y="290851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Flowchart: Connector 94">
              <a:extLst>
                <a:ext uri="{FF2B5EF4-FFF2-40B4-BE49-F238E27FC236}">
                  <a16:creationId xmlns:a16="http://schemas.microsoft.com/office/drawing/2014/main" id="{17BCD13F-84E8-4717-94C3-367B480E1F12}"/>
                </a:ext>
              </a:extLst>
            </p:cNvPr>
            <p:cNvSpPr/>
            <p:nvPr/>
          </p:nvSpPr>
          <p:spPr>
            <a:xfrm>
              <a:off x="11122096" y="20507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lowchart: Connector 95">
              <a:extLst>
                <a:ext uri="{FF2B5EF4-FFF2-40B4-BE49-F238E27FC236}">
                  <a16:creationId xmlns:a16="http://schemas.microsoft.com/office/drawing/2014/main" id="{1B9BF46C-A6D4-48ED-9499-9AB2AAD85A9F}"/>
                </a:ext>
              </a:extLst>
            </p:cNvPr>
            <p:cNvSpPr/>
            <p:nvPr/>
          </p:nvSpPr>
          <p:spPr>
            <a:xfrm>
              <a:off x="11234214" y="205829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1296885" y="1873231"/>
            <a:ext cx="4426713"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Opt-in with your civilian email on the DD 2648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Indicate the state or states where you may live after transition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State representatives will contact you with information on employment, housing, education, etc. </a:t>
            </a:r>
          </a:p>
        </p:txBody>
      </p:sp>
      <p:grpSp>
        <p:nvGrpSpPr>
          <p:cNvPr id="4" name="Group 3">
            <a:extLst>
              <a:ext uri="{FF2B5EF4-FFF2-40B4-BE49-F238E27FC236}">
                <a16:creationId xmlns:a16="http://schemas.microsoft.com/office/drawing/2014/main" id="{69F4D416-E6DD-4628-8DA1-9232039637DD}"/>
              </a:ext>
            </a:extLst>
          </p:cNvPr>
          <p:cNvGrpSpPr/>
          <p:nvPr/>
        </p:nvGrpSpPr>
        <p:grpSpPr>
          <a:xfrm>
            <a:off x="602397" y="3003021"/>
            <a:ext cx="625106" cy="707886"/>
            <a:chOff x="5134619" y="1897750"/>
            <a:chExt cx="625106" cy="707886"/>
          </a:xfrm>
        </p:grpSpPr>
        <p:grpSp>
          <p:nvGrpSpPr>
            <p:cNvPr id="62" name="Group 61">
              <a:extLst>
                <a:ext uri="{FF2B5EF4-FFF2-40B4-BE49-F238E27FC236}">
                  <a16:creationId xmlns:a16="http://schemas.microsoft.com/office/drawing/2014/main" id="{66CEF91C-A5AC-4B8D-9122-5E46547CBB62}"/>
                </a:ext>
              </a:extLst>
            </p:cNvPr>
            <p:cNvGrpSpPr/>
            <p:nvPr/>
          </p:nvGrpSpPr>
          <p:grpSpPr>
            <a:xfrm>
              <a:off x="5134619" y="1972123"/>
              <a:ext cx="625106" cy="594830"/>
              <a:chOff x="6282818" y="2883335"/>
              <a:chExt cx="723463" cy="675412"/>
            </a:xfrm>
            <a:effectLst>
              <a:outerShdw blurRad="50800" dist="38100" algn="l" rotWithShape="0">
                <a:prstClr val="black">
                  <a:alpha val="40000"/>
                </a:prstClr>
              </a:outerShdw>
            </a:effectLst>
          </p:grpSpPr>
          <p:sp>
            <p:nvSpPr>
              <p:cNvPr id="118" name="Oval 117">
                <a:extLst>
                  <a:ext uri="{FF2B5EF4-FFF2-40B4-BE49-F238E27FC236}">
                    <a16:creationId xmlns:a16="http://schemas.microsoft.com/office/drawing/2014/main" id="{1BBD4105-95D5-4FE0-8326-61793AC995B8}"/>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19" name="Oval 118">
                <a:extLst>
                  <a:ext uri="{FF2B5EF4-FFF2-40B4-BE49-F238E27FC236}">
                    <a16:creationId xmlns:a16="http://schemas.microsoft.com/office/drawing/2014/main" id="{4A8547F4-C26E-48A5-90EC-6400FE3B428A}"/>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97" name="Rectangle 96">
              <a:extLst>
                <a:ext uri="{FF2B5EF4-FFF2-40B4-BE49-F238E27FC236}">
                  <a16:creationId xmlns:a16="http://schemas.microsoft.com/office/drawing/2014/main" id="{B72A32AE-C91D-4D7D-B8A9-5C63D2D4EE7B}"/>
                </a:ext>
              </a:extLst>
            </p:cNvPr>
            <p:cNvSpPr/>
            <p:nvPr/>
          </p:nvSpPr>
          <p:spPr>
            <a:xfrm>
              <a:off x="5193308" y="1897750"/>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2</a:t>
              </a:r>
            </a:p>
          </p:txBody>
        </p:sp>
      </p:grpSp>
      <p:grpSp>
        <p:nvGrpSpPr>
          <p:cNvPr id="10" name="Group 9">
            <a:extLst>
              <a:ext uri="{FF2B5EF4-FFF2-40B4-BE49-F238E27FC236}">
                <a16:creationId xmlns:a16="http://schemas.microsoft.com/office/drawing/2014/main" id="{EAA1D1FD-64E9-4045-AE5D-FBDC8003202E}"/>
              </a:ext>
            </a:extLst>
          </p:cNvPr>
          <p:cNvGrpSpPr/>
          <p:nvPr/>
        </p:nvGrpSpPr>
        <p:grpSpPr>
          <a:xfrm>
            <a:off x="622120" y="4026166"/>
            <a:ext cx="625106" cy="707886"/>
            <a:chOff x="5140096" y="2742473"/>
            <a:chExt cx="625106" cy="707886"/>
          </a:xfrm>
        </p:grpSpPr>
        <p:grpSp>
          <p:nvGrpSpPr>
            <p:cNvPr id="98" name="Group 97">
              <a:extLst>
                <a:ext uri="{FF2B5EF4-FFF2-40B4-BE49-F238E27FC236}">
                  <a16:creationId xmlns:a16="http://schemas.microsoft.com/office/drawing/2014/main" id="{F0BF28A7-FB40-400A-9665-06E4CA688B5A}"/>
                </a:ext>
              </a:extLst>
            </p:cNvPr>
            <p:cNvGrpSpPr/>
            <p:nvPr/>
          </p:nvGrpSpPr>
          <p:grpSpPr>
            <a:xfrm>
              <a:off x="5140096" y="2817229"/>
              <a:ext cx="625106" cy="594830"/>
              <a:chOff x="6282818" y="2883335"/>
              <a:chExt cx="723463" cy="675412"/>
            </a:xfrm>
            <a:effectLst>
              <a:outerShdw blurRad="50800" dist="38100" algn="l" rotWithShape="0">
                <a:prstClr val="black">
                  <a:alpha val="40000"/>
                </a:prstClr>
              </a:outerShdw>
            </a:effectLst>
          </p:grpSpPr>
          <p:sp>
            <p:nvSpPr>
              <p:cNvPr id="116" name="Oval 115">
                <a:extLst>
                  <a:ext uri="{FF2B5EF4-FFF2-40B4-BE49-F238E27FC236}">
                    <a16:creationId xmlns:a16="http://schemas.microsoft.com/office/drawing/2014/main" id="{631FDB2F-5129-4EAC-80DA-F19857859371}"/>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17" name="Oval 116">
                <a:extLst>
                  <a:ext uri="{FF2B5EF4-FFF2-40B4-BE49-F238E27FC236}">
                    <a16:creationId xmlns:a16="http://schemas.microsoft.com/office/drawing/2014/main" id="{247A75CA-F648-4B10-B50D-17A91DCFE665}"/>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99" name="Rectangle 98">
              <a:extLst>
                <a:ext uri="{FF2B5EF4-FFF2-40B4-BE49-F238E27FC236}">
                  <a16:creationId xmlns:a16="http://schemas.microsoft.com/office/drawing/2014/main" id="{993008D0-45D2-45CD-B13F-B5823D9C44F0}"/>
                </a:ext>
              </a:extLst>
            </p:cNvPr>
            <p:cNvSpPr/>
            <p:nvPr/>
          </p:nvSpPr>
          <p:spPr>
            <a:xfrm>
              <a:off x="5207852" y="2742473"/>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3</a:t>
              </a:r>
            </a:p>
          </p:txBody>
        </p:sp>
      </p:grpSp>
      <p:grpSp>
        <p:nvGrpSpPr>
          <p:cNvPr id="7" name="Group 6">
            <a:extLst>
              <a:ext uri="{FF2B5EF4-FFF2-40B4-BE49-F238E27FC236}">
                <a16:creationId xmlns:a16="http://schemas.microsoft.com/office/drawing/2014/main" id="{46A65C09-5EDD-4B9E-9E1A-7AC07AA709BD}"/>
              </a:ext>
            </a:extLst>
          </p:cNvPr>
          <p:cNvGrpSpPr/>
          <p:nvPr/>
        </p:nvGrpSpPr>
        <p:grpSpPr>
          <a:xfrm>
            <a:off x="602397" y="1927692"/>
            <a:ext cx="625106" cy="707886"/>
            <a:chOff x="5135905" y="1044229"/>
            <a:chExt cx="625106" cy="707886"/>
          </a:xfrm>
        </p:grpSpPr>
        <p:grpSp>
          <p:nvGrpSpPr>
            <p:cNvPr id="106" name="Group 105">
              <a:extLst>
                <a:ext uri="{FF2B5EF4-FFF2-40B4-BE49-F238E27FC236}">
                  <a16:creationId xmlns:a16="http://schemas.microsoft.com/office/drawing/2014/main" id="{18CA1AD6-1657-4ECB-95A4-200DB9BA40F1}"/>
                </a:ext>
              </a:extLst>
            </p:cNvPr>
            <p:cNvGrpSpPr/>
            <p:nvPr/>
          </p:nvGrpSpPr>
          <p:grpSpPr>
            <a:xfrm>
              <a:off x="5135905" y="1111232"/>
              <a:ext cx="625106" cy="594830"/>
              <a:chOff x="6282818" y="2883335"/>
              <a:chExt cx="723463" cy="675412"/>
            </a:xfrm>
            <a:effectLst>
              <a:outerShdw blurRad="50800" dist="38100" algn="l" rotWithShape="0">
                <a:prstClr val="black">
                  <a:alpha val="40000"/>
                </a:prstClr>
              </a:outerShdw>
            </a:effectLst>
          </p:grpSpPr>
          <p:sp>
            <p:nvSpPr>
              <p:cNvPr id="108" name="Oval 107">
                <a:extLst>
                  <a:ext uri="{FF2B5EF4-FFF2-40B4-BE49-F238E27FC236}">
                    <a16:creationId xmlns:a16="http://schemas.microsoft.com/office/drawing/2014/main" id="{3797933C-75B0-45AB-96AF-4D4D1C10455B}"/>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09" name="Oval 108">
                <a:extLst>
                  <a:ext uri="{FF2B5EF4-FFF2-40B4-BE49-F238E27FC236}">
                    <a16:creationId xmlns:a16="http://schemas.microsoft.com/office/drawing/2014/main" id="{13E24330-4A8A-424E-BD68-DF954AFC5054}"/>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107" name="Rectangle 106">
              <a:extLst>
                <a:ext uri="{FF2B5EF4-FFF2-40B4-BE49-F238E27FC236}">
                  <a16:creationId xmlns:a16="http://schemas.microsoft.com/office/drawing/2014/main" id="{C03E3E50-350B-42CA-B291-77FBF02926B6}"/>
                </a:ext>
              </a:extLst>
            </p:cNvPr>
            <p:cNvSpPr/>
            <p:nvPr/>
          </p:nvSpPr>
          <p:spPr>
            <a:xfrm>
              <a:off x="5172991" y="1044229"/>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1</a:t>
              </a:r>
            </a:p>
          </p:txBody>
        </p:sp>
      </p:grpSp>
    </p:spTree>
    <p:extLst>
      <p:ext uri="{BB962C8B-B14F-4D97-AF65-F5344CB8AC3E}">
        <p14:creationId xmlns:p14="http://schemas.microsoft.com/office/powerpoint/2010/main" val="15957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D851EAE-C952-67D5-5912-4044CDA1E0A2}"/>
              </a:ext>
            </a:extLst>
          </p:cNvPr>
          <p:cNvSpPr/>
          <p:nvPr/>
        </p:nvSpPr>
        <p:spPr>
          <a:xfrm>
            <a:off x="7691266" y="2254025"/>
            <a:ext cx="4086044" cy="4062651"/>
          </a:xfrm>
          <a:prstGeom prst="roundRect">
            <a:avLst/>
          </a:prstGeom>
          <a:solidFill>
            <a:schemeClr val="accent6">
              <a:lumMod val="40000"/>
              <a:lumOff val="60000"/>
            </a:schemeClr>
          </a:solidFill>
          <a:effectLst>
            <a:outerShdw blurRad="304800" dist="215900" dir="2700000" algn="tl" rotWithShape="0">
              <a:prstClr val="black">
                <a:alpha val="40000"/>
              </a:prstClr>
            </a:out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A80E36B-ADDA-3332-3076-F1414501481A}"/>
              </a:ext>
            </a:extLst>
          </p:cNvPr>
          <p:cNvSpPr txBox="1"/>
          <p:nvPr/>
        </p:nvSpPr>
        <p:spPr>
          <a:xfrm>
            <a:off x="466897" y="210970"/>
            <a:ext cx="5378845"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SEPARATION PAY</a:t>
            </a:r>
          </a:p>
        </p:txBody>
      </p:sp>
      <p:sp>
        <p:nvSpPr>
          <p:cNvPr id="3" name="TextBox 2">
            <a:extLst>
              <a:ext uri="{FF2B5EF4-FFF2-40B4-BE49-F238E27FC236}">
                <a16:creationId xmlns:a16="http://schemas.microsoft.com/office/drawing/2014/main" id="{113C4BCC-B1C9-C935-E0FD-641D1D6A66DD}"/>
              </a:ext>
            </a:extLst>
          </p:cNvPr>
          <p:cNvSpPr txBox="1"/>
          <p:nvPr/>
        </p:nvSpPr>
        <p:spPr>
          <a:xfrm>
            <a:off x="85778" y="6368633"/>
            <a:ext cx="10291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p.70</a:t>
            </a:r>
          </a:p>
        </p:txBody>
      </p:sp>
      <p:sp>
        <p:nvSpPr>
          <p:cNvPr id="4" name="TextBox 3">
            <a:extLst>
              <a:ext uri="{FF2B5EF4-FFF2-40B4-BE49-F238E27FC236}">
                <a16:creationId xmlns:a16="http://schemas.microsoft.com/office/drawing/2014/main" id="{FCECA4BA-1EE0-04B4-D25E-492A2761B37F}"/>
              </a:ext>
            </a:extLst>
          </p:cNvPr>
          <p:cNvSpPr txBox="1"/>
          <p:nvPr/>
        </p:nvSpPr>
        <p:spPr>
          <a:xfrm>
            <a:off x="310738" y="2305982"/>
            <a:ext cx="6648460" cy="40626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Separating:</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based on type of separation, reason for separation and vary greatly from person to person.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40000"/>
                    <a:lumOff val="60000"/>
                  </a:srgbClr>
                </a:solidFill>
                <a:effectLst>
                  <a:outerShdw blurRad="38100" dist="38100" dir="2700000" algn="tl">
                    <a:srgbClr val="000000">
                      <a:alpha val="43137"/>
                    </a:srgbClr>
                  </a:outerShdw>
                </a:effectLst>
                <a:uLnTx/>
                <a:uFillTx/>
                <a:latin typeface="Calibri" panose="020F0502020204030204"/>
                <a:ea typeface="+mn-ea"/>
                <a:cs typeface="+mn-cs"/>
              </a:rPr>
              <a:t>Final Pay: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Will be reduced by any outstanding balances/debts owed.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Service member is responsible for repayment of all debts, to include overpayment.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RETIREES: Final pay will be delayed to ensure all debts are cleared.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A22A679-500E-D694-4702-44A3DEF0A1A8}"/>
              </a:ext>
            </a:extLst>
          </p:cNvPr>
          <p:cNvSpPr txBox="1"/>
          <p:nvPr/>
        </p:nvSpPr>
        <p:spPr>
          <a:xfrm>
            <a:off x="7793181" y="2554044"/>
            <a:ext cx="3882214" cy="3462615"/>
          </a:xfrm>
          <a:prstGeom prst="rect">
            <a:avLst/>
          </a:prstGeom>
          <a:noFill/>
        </p:spPr>
        <p:txBody>
          <a:bodyPr wrap="square" rtlCol="0">
            <a:spAutoFit/>
          </a:bodyPr>
          <a:lstStyle/>
          <a:p>
            <a:pPr marL="0" marR="0" lvl="0" indent="0" algn="ctr" defTabSz="457200" rtl="0" eaLnBrk="1" fontAlgn="auto" latinLnBrk="0" hangingPunct="1">
              <a:lnSpc>
                <a:spcPct val="115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Calibri" panose="020F0502020204030204" pitchFamily="34" charset="0"/>
              </a:rPr>
              <a:t>IMPORTANT TO NOTE WHEN RECEIVING SEPARATION PAY:</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15000"/>
              </a:lnSpc>
              <a:spcBef>
                <a:spcPts val="0"/>
              </a:spcBef>
              <a:spcAft>
                <a:spcPts val="10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If receiving separation pay, and then become eligible for disability retired pay, the entire amount separation pay will recouped.</a:t>
            </a:r>
          </a:p>
          <a:p>
            <a:pPr marL="285750" marR="0" lvl="0" indent="-285750" algn="l" defTabSz="457200" rtl="0" eaLnBrk="1" fontAlgn="auto" latinLnBrk="0" hangingPunct="1">
              <a:lnSpc>
                <a:spcPct val="115000"/>
              </a:lnSpc>
              <a:spcBef>
                <a:spcPts val="0"/>
              </a:spcBef>
              <a:spcAft>
                <a:spcPts val="10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 separation pay debt will be repaid using the disability pay.  You will receive the disability pay once the repayment is complete.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F00BF661-3600-9EBD-5A52-99B1461834D7}"/>
              </a:ext>
            </a:extLst>
          </p:cNvPr>
          <p:cNvPicPr>
            <a:picLocks noChangeAspect="1"/>
          </p:cNvPicPr>
          <p:nvPr/>
        </p:nvPicPr>
        <p:blipFill>
          <a:blip r:embed="rId5"/>
          <a:stretch>
            <a:fillRect/>
          </a:stretch>
        </p:blipFill>
        <p:spPr>
          <a:xfrm>
            <a:off x="0" y="1147311"/>
            <a:ext cx="12192000" cy="879247"/>
          </a:xfrm>
          <a:prstGeom prst="rect">
            <a:avLst/>
          </a:prstGeom>
        </p:spPr>
      </p:pic>
    </p:spTree>
    <p:custDataLst>
      <p:tags r:id="rId1"/>
    </p:custDataLst>
    <p:extLst>
      <p:ext uri="{BB962C8B-B14F-4D97-AF65-F5344CB8AC3E}">
        <p14:creationId xmlns:p14="http://schemas.microsoft.com/office/powerpoint/2010/main" val="1753595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482810" y="864973"/>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3311612" y="647369"/>
            <a:ext cx="8699156" cy="5786199"/>
          </a:xfrm>
          <a:prstGeom prst="rect">
            <a:avLst/>
          </a:prstGeom>
          <a:noFill/>
        </p:spPr>
        <p:txBody>
          <a:bodyPr wrap="square" rtlCol="0">
            <a:spAutoFit/>
          </a:bodyPr>
          <a:lstStyle/>
          <a:p>
            <a:pPr marL="1371600" indent="-1371600">
              <a:spcAft>
                <a:spcPts val="600"/>
              </a:spcAft>
            </a:pPr>
            <a:r>
              <a:rPr lang="en-US" sz="6000" b="1" dirty="0">
                <a:solidFill>
                  <a:schemeClr val="bg1"/>
                </a:solidFill>
                <a:effectLst>
                  <a:outerShdw blurRad="38100" dist="38100" dir="2700000" algn="tl">
                    <a:srgbClr val="000000">
                      <a:alpha val="43137"/>
                    </a:srgbClr>
                  </a:outerShdw>
                </a:effectLst>
                <a:latin typeface="Franklin Gothic Demi" panose="020B0703020102020204" pitchFamily="34" charset="0"/>
              </a:rPr>
              <a:t>STEP 1: </a:t>
            </a:r>
            <a:r>
              <a:rPr lang="en-US" sz="5400" b="1" dirty="0">
                <a:solidFill>
                  <a:schemeClr val="bg1"/>
                </a:solidFill>
                <a:effectLst>
                  <a:outerShdw blurRad="38100" dist="38100" dir="2700000" algn="tl">
                    <a:srgbClr val="000000">
                      <a:alpha val="43137"/>
                    </a:srgbClr>
                  </a:outerShdw>
                </a:effectLst>
                <a:latin typeface="Franklin Gothic Demi" panose="020B0703020102020204" pitchFamily="34" charset="0"/>
              </a:rPr>
              <a:t>	</a:t>
            </a:r>
          </a:p>
          <a:p>
            <a:pPr marL="1371600" indent="-1371600">
              <a:spcAft>
                <a:spcPts val="600"/>
              </a:spcAft>
            </a:pPr>
            <a:r>
              <a:rPr lang="en-US" sz="4400" b="1" dirty="0">
                <a:solidFill>
                  <a:schemeClr val="bg1"/>
                </a:solidFill>
                <a:effectLst>
                  <a:outerShdw blurRad="38100" dist="38100" dir="2700000" algn="tl">
                    <a:srgbClr val="000000">
                      <a:alpha val="43137"/>
                    </a:srgbClr>
                  </a:outerShdw>
                </a:effectLst>
                <a:latin typeface="Franklin Gothic Demi" panose="020B0703020102020204" pitchFamily="34" charset="0"/>
              </a:rPr>
              <a:t>Plan for Your Transition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2: 	Build Your Transition Team</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3: 	Know Your VA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4: 	Plan for Health/Mental Care and Health Insurance</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p:txBody>
      </p:sp>
      <p:sp>
        <p:nvSpPr>
          <p:cNvPr id="9" name="TextBox 8">
            <a:extLst>
              <a:ext uri="{FF2B5EF4-FFF2-40B4-BE49-F238E27FC236}">
                <a16:creationId xmlns:a16="http://schemas.microsoft.com/office/drawing/2014/main" id="{60E76CAA-751E-4C53-BECD-DBCA83101376}"/>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a:t>
            </a:r>
          </a:p>
        </p:txBody>
      </p:sp>
    </p:spTree>
    <p:extLst>
      <p:ext uri="{BB962C8B-B14F-4D97-AF65-F5344CB8AC3E}">
        <p14:creationId xmlns:p14="http://schemas.microsoft.com/office/powerpoint/2010/main" val="213412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236AD6-6957-4068-89F9-16D88897BD8B}"/>
              </a:ext>
            </a:extLst>
          </p:cNvPr>
          <p:cNvPicPr>
            <a:picLocks noChangeAspect="1"/>
          </p:cNvPicPr>
          <p:nvPr/>
        </p:nvPicPr>
        <p:blipFill>
          <a:blip r:embed="rId4">
            <a:duotone>
              <a:prstClr val="black"/>
              <a:schemeClr val="accent1">
                <a:tint val="45000"/>
                <a:satMod val="400000"/>
              </a:schemeClr>
            </a:duotone>
          </a:blip>
          <a:stretch>
            <a:fillRect/>
          </a:stretch>
        </p:blipFill>
        <p:spPr>
          <a:xfrm>
            <a:off x="0" y="902677"/>
            <a:ext cx="12192000" cy="5955323"/>
          </a:xfrm>
          <a:prstGeom prst="rect">
            <a:avLst/>
          </a:prstGeom>
        </p:spPr>
      </p:pic>
      <p:sp>
        <p:nvSpPr>
          <p:cNvPr id="3" name="TextBox 2"/>
          <p:cNvSpPr txBox="1"/>
          <p:nvPr/>
        </p:nvSpPr>
        <p:spPr>
          <a:xfrm>
            <a:off x="1714405" y="306149"/>
            <a:ext cx="8406917"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ADDITIONAL INFORMATION</a:t>
            </a:r>
          </a:p>
        </p:txBody>
      </p:sp>
      <p:grpSp>
        <p:nvGrpSpPr>
          <p:cNvPr id="2" name="Group 1">
            <a:extLst>
              <a:ext uri="{FF2B5EF4-FFF2-40B4-BE49-F238E27FC236}">
                <a16:creationId xmlns:a16="http://schemas.microsoft.com/office/drawing/2014/main" id="{FCFF9A13-A4E1-4521-8138-DCF45A8DAE4B}"/>
              </a:ext>
            </a:extLst>
          </p:cNvPr>
          <p:cNvGrpSpPr/>
          <p:nvPr/>
        </p:nvGrpSpPr>
        <p:grpSpPr>
          <a:xfrm>
            <a:off x="657754" y="1926849"/>
            <a:ext cx="11311008" cy="3905241"/>
            <a:chOff x="263451" y="2156410"/>
            <a:chExt cx="11311008" cy="3905241"/>
          </a:xfrm>
        </p:grpSpPr>
        <p:sp>
          <p:nvSpPr>
            <p:cNvPr id="4" name="TextBox 3"/>
            <p:cNvSpPr txBox="1"/>
            <p:nvPr/>
          </p:nvSpPr>
          <p:spPr>
            <a:xfrm>
              <a:off x="263451" y="2156410"/>
              <a:ext cx="5579760" cy="3257174"/>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Thrift Savings Plan (TSP)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Survivor Benefit Plan (SBP)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Legal Assistance</a:t>
              </a:r>
            </a:p>
            <a:p>
              <a:pPr marL="457200" indent="-457200">
                <a:lnSpc>
                  <a:spcPct val="150000"/>
                </a:lnSpc>
                <a:buFont typeface="Wingdings" panose="05000000000000000000" pitchFamily="2" charset="2"/>
                <a:buChar char="§"/>
                <a:defRPr/>
              </a:pPr>
              <a:r>
                <a:rPr lang="en-US" sz="2800" dirty="0">
                  <a:solidFill>
                    <a:prstClr val="white"/>
                  </a:solidFill>
                </a:rPr>
                <a:t>Military Protections/Tax Benefits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Travel/Transportation Allowances</a:t>
              </a:r>
            </a:p>
          </p:txBody>
        </p:sp>
        <p:sp>
          <p:nvSpPr>
            <p:cNvPr id="5" name="TextBox 4"/>
            <p:cNvSpPr txBox="1"/>
            <p:nvPr/>
          </p:nvSpPr>
          <p:spPr>
            <a:xfrm>
              <a:off x="5701697" y="2158147"/>
              <a:ext cx="5872762" cy="3903504"/>
            </a:xfrm>
            <a:prstGeom prst="rect">
              <a:avLst/>
            </a:prstGeom>
            <a:noFill/>
          </p:spPr>
          <p:txBody>
            <a:bodyPr wrap="non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Permissive TDY/Excess Leave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Housing Assistance/Homelessness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Voting Assistance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Adaptive Tools for Service Members</a:t>
              </a:r>
            </a:p>
            <a:p>
              <a:pPr marL="457200" indent="-457200">
                <a:lnSpc>
                  <a:spcPct val="150000"/>
                </a:lnSpc>
                <a:buFont typeface="Wingdings" panose="05000000000000000000" pitchFamily="2" charset="2"/>
                <a:buChar char="§"/>
                <a:defRPr/>
              </a:pPr>
              <a:r>
                <a:rPr lang="en-US" sz="2800" dirty="0">
                  <a:solidFill>
                    <a:prstClr val="white"/>
                  </a:solidFill>
                </a:rPr>
                <a:t>Commissary, Exchange, MWR</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50D31D0C-835B-8173-7D8F-E43FDF282F8F}"/>
              </a:ext>
            </a:extLst>
          </p:cNvPr>
          <p:cNvSpPr txBox="1"/>
          <p:nvPr/>
        </p:nvSpPr>
        <p:spPr>
          <a:xfrm>
            <a:off x="85778" y="6368633"/>
            <a:ext cx="10291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p.71</a:t>
            </a:r>
          </a:p>
        </p:txBody>
      </p:sp>
    </p:spTree>
    <p:extLst>
      <p:ext uri="{BB962C8B-B14F-4D97-AF65-F5344CB8AC3E}">
        <p14:creationId xmlns:p14="http://schemas.microsoft.com/office/powerpoint/2010/main" val="382116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79</a:t>
            </a:r>
          </a:p>
        </p:txBody>
      </p:sp>
      <p:grpSp>
        <p:nvGrpSpPr>
          <p:cNvPr id="14" name="Group 13"/>
          <p:cNvGrpSpPr/>
          <p:nvPr/>
        </p:nvGrpSpPr>
        <p:grpSpPr>
          <a:xfrm>
            <a:off x="4465405" y="1320056"/>
            <a:ext cx="7059175" cy="4746282"/>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a:t>
              </a:r>
              <a:r>
                <a:rPr lang="en-US" sz="3600" b="1" dirty="0">
                  <a:solidFill>
                    <a:srgbClr val="43B0F1"/>
                  </a:solidFill>
                  <a:latin typeface="Franklin Gothic Demi" panose="020B0703020102020204" pitchFamily="34" charset="0"/>
                </a:rPr>
                <a:t>8/9</a:t>
              </a: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612759" y="2762242"/>
            <a:ext cx="5764076" cy="3040512"/>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Consider taking the Entrepreneurship Track: Boots to Business.</a:t>
            </a:r>
          </a:p>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US" sz="2400" dirty="0">
                <a:solidFill>
                  <a:prstClr val="white"/>
                </a:solidFill>
                <a:latin typeface="Calibri" panose="020F0502020204030204"/>
                <a:ea typeface="Calibri" panose="020F0502020204030204" pitchFamily="34" charset="0"/>
                <a:cs typeface="Calibri" panose="020F0502020204030204" pitchFamily="34" charset="0"/>
              </a:rPr>
              <a:t>Review states for Opt-In and research state veteran benefits.</a:t>
            </a:r>
          </a:p>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Research SPB options.</a:t>
            </a:r>
          </a:p>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US" sz="2400" dirty="0">
                <a:solidFill>
                  <a:prstClr val="white"/>
                </a:solidFill>
                <a:latin typeface="Calibri" panose="020F0502020204030204"/>
                <a:ea typeface="Calibri" panose="020F0502020204030204" pitchFamily="34" charset="0"/>
                <a:cs typeface="Calibri" panose="020F0502020204030204" pitchFamily="34" charset="0"/>
              </a:rPr>
              <a:t>Update legal documents.</a:t>
            </a:r>
          </a:p>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US" sz="2400" dirty="0">
                <a:solidFill>
                  <a:prstClr val="white"/>
                </a:solidFill>
                <a:latin typeface="Calibri" panose="020F0502020204030204"/>
                <a:ea typeface="Calibri" panose="020F0502020204030204" pitchFamily="34" charset="0"/>
                <a:cs typeface="Calibri" panose="020F0502020204030204" pitchFamily="34" charset="0"/>
              </a:rPr>
              <a:t>Determine eligibly for PDTY/EL.</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4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481913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576615"/>
            <a:ext cx="8554635"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a:t>
            </a:r>
            <a:r>
              <a:rPr kumimoji="0" lang="en-US" sz="2400" b="1" i="0" u="none" strike="noStrike" kern="1200" cap="none" spc="0" normalizeH="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C</a:t>
            </a: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Know Where to Go for Assistance</a:t>
            </a:r>
          </a:p>
        </p:txBody>
      </p:sp>
      <p:sp>
        <p:nvSpPr>
          <p:cNvPr id="12" name="TextBox 11">
            <a:extLst>
              <a:ext uri="{FF2B5EF4-FFF2-40B4-BE49-F238E27FC236}">
                <a16:creationId xmlns:a16="http://schemas.microsoft.com/office/drawing/2014/main" id="{6D301E5E-32EB-4E9D-9AC0-803E09ED26CE}"/>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80</a:t>
            </a:r>
          </a:p>
        </p:txBody>
      </p:sp>
    </p:spTree>
    <p:extLst>
      <p:ext uri="{BB962C8B-B14F-4D97-AF65-F5344CB8AC3E}">
        <p14:creationId xmlns:p14="http://schemas.microsoft.com/office/powerpoint/2010/main" val="35011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6102849" cy="1952898"/>
          </a:xfrm>
          <a:prstGeom prst="rect">
            <a:avLst/>
          </a:prstGeom>
        </p:spPr>
      </p:pic>
      <p:sp>
        <p:nvSpPr>
          <p:cNvPr id="2" name="Rectangle 1"/>
          <p:cNvSpPr/>
          <p:nvPr/>
        </p:nvSpPr>
        <p:spPr>
          <a:xfrm>
            <a:off x="413154" y="2209015"/>
            <a:ext cx="6096000" cy="4154984"/>
          </a:xfrm>
          <a:prstGeom prst="rect">
            <a:avLst/>
          </a:prstGeom>
        </p:spPr>
        <p:txBody>
          <a:bodyPr>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Managing Your (MY) Transition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MOC Crosswalk</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Financial Planning for Transition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VA Benefits and Services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Employment Fundamentals for Career Transition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www.TAPevents.mil</a:t>
            </a:r>
          </a:p>
        </p:txBody>
      </p:sp>
      <p:cxnSp>
        <p:nvCxnSpPr>
          <p:cNvPr id="7" name="Straight Connector 6">
            <a:extLst>
              <a:ext uri="{FF2B5EF4-FFF2-40B4-BE49-F238E27FC236}">
                <a16:creationId xmlns:a16="http://schemas.microsoft.com/office/drawing/2014/main" id="{927DA2A0-F65F-400C-86F4-C3D8704168E3}"/>
              </a:ext>
            </a:extLst>
          </p:cNvPr>
          <p:cNvCxnSpPr/>
          <p:nvPr/>
        </p:nvCxnSpPr>
        <p:spPr>
          <a:xfrm>
            <a:off x="0" y="1959625"/>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2063" y="-44090"/>
            <a:ext cx="9967294" cy="175432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TAP TRANSITION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ONLINE LEARNING (TOL)</a:t>
            </a:r>
          </a:p>
        </p:txBody>
      </p:sp>
      <p:sp>
        <p:nvSpPr>
          <p:cNvPr id="6" name="Rectangle 5"/>
          <p:cNvSpPr/>
          <p:nvPr/>
        </p:nvSpPr>
        <p:spPr>
          <a:xfrm>
            <a:off x="6442042" y="2103345"/>
            <a:ext cx="5336101" cy="4524315"/>
          </a:xfrm>
          <a:prstGeom prst="rect">
            <a:avLst/>
          </a:prstGeom>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DOL Employment Track: Employment Workshop (DOLEW)</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DOL Vocational Track: Career and Credential Exploration (C2E)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DOD Education Track: Managing Your (MY) Education (MYE)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SBA Entrepreneurship Track: Boots to Business (B2B)</a:t>
            </a:r>
          </a:p>
        </p:txBody>
      </p:sp>
      <p:sp>
        <p:nvSpPr>
          <p:cNvPr id="11" name="TextBox 10">
            <a:extLst>
              <a:ext uri="{FF2B5EF4-FFF2-40B4-BE49-F238E27FC236}">
                <a16:creationId xmlns:a16="http://schemas.microsoft.com/office/drawing/2014/main" id="{31A83E50-B088-4B7B-BFBF-6B148AA1A94F}"/>
              </a:ext>
            </a:extLst>
          </p:cNvPr>
          <p:cNvSpPr txBox="1"/>
          <p:nvPr/>
        </p:nvSpPr>
        <p:spPr>
          <a:xfrm>
            <a:off x="85778" y="6368633"/>
            <a:ext cx="10291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p.80</a:t>
            </a:r>
          </a:p>
        </p:txBody>
      </p:sp>
    </p:spTree>
    <p:extLst>
      <p:ext uri="{BB962C8B-B14F-4D97-AF65-F5344CB8AC3E}">
        <p14:creationId xmlns:p14="http://schemas.microsoft.com/office/powerpoint/2010/main" val="232714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425B1B-02B0-48B7-F609-C6922F529AFF}"/>
              </a:ext>
            </a:extLst>
          </p:cNvPr>
          <p:cNvPicPr>
            <a:picLocks noChangeAspect="1"/>
          </p:cNvPicPr>
          <p:nvPr/>
        </p:nvPicPr>
        <p:blipFill>
          <a:blip r:embed="rId5"/>
          <a:stretch>
            <a:fillRect/>
          </a:stretch>
        </p:blipFill>
        <p:spPr>
          <a:xfrm>
            <a:off x="0" y="-2948"/>
            <a:ext cx="12191999" cy="1671146"/>
          </a:xfrm>
          <a:prstGeom prst="rect">
            <a:avLst/>
          </a:prstGeom>
          <a:ln>
            <a:noFill/>
          </a:ln>
        </p:spPr>
      </p:pic>
      <p:sp>
        <p:nvSpPr>
          <p:cNvPr id="3" name="Rectangle 2">
            <a:extLst>
              <a:ext uri="{FF2B5EF4-FFF2-40B4-BE49-F238E27FC236}">
                <a16:creationId xmlns:a16="http://schemas.microsoft.com/office/drawing/2014/main" id="{4D235AA7-4624-1BF7-A473-6AB382F9366D}"/>
              </a:ext>
            </a:extLst>
          </p:cNvPr>
          <p:cNvSpPr/>
          <p:nvPr/>
        </p:nvSpPr>
        <p:spPr>
          <a:xfrm>
            <a:off x="-1" y="0"/>
            <a:ext cx="12191999" cy="1636348"/>
          </a:xfrm>
          <a:prstGeom prst="rect">
            <a:avLst/>
          </a:prstGeom>
          <a:solidFill>
            <a:srgbClr val="122D46">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DED96A7-0B95-65CB-E8EE-30667F922A37}"/>
              </a:ext>
            </a:extLst>
          </p:cNvPr>
          <p:cNvSpPr txBox="1"/>
          <p:nvPr/>
        </p:nvSpPr>
        <p:spPr>
          <a:xfrm>
            <a:off x="1248445" y="516882"/>
            <a:ext cx="10502683"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MILITARY LIFE CYCLE (MLC) COURSES</a:t>
            </a:r>
          </a:p>
        </p:txBody>
      </p:sp>
      <p:sp>
        <p:nvSpPr>
          <p:cNvPr id="5" name="TextBox 4">
            <a:extLst>
              <a:ext uri="{FF2B5EF4-FFF2-40B4-BE49-F238E27FC236}">
                <a16:creationId xmlns:a16="http://schemas.microsoft.com/office/drawing/2014/main" id="{5CB8B5AC-430A-04A8-F8F1-5EB560511DDD}"/>
              </a:ext>
            </a:extLst>
          </p:cNvPr>
          <p:cNvSpPr txBox="1"/>
          <p:nvPr/>
        </p:nvSpPr>
        <p:spPr>
          <a:xfrm>
            <a:off x="823073" y="1887157"/>
            <a:ext cx="5372100" cy="460126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Apprenticeship</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Community Integration Resources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Disability Compensation</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Other Than Honorable </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Transitioning to Federal Employment</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Reserve Component Dual Payments</a:t>
            </a:r>
          </a:p>
        </p:txBody>
      </p:sp>
      <p:cxnSp>
        <p:nvCxnSpPr>
          <p:cNvPr id="7" name="Straight Connector 6">
            <a:extLst>
              <a:ext uri="{FF2B5EF4-FFF2-40B4-BE49-F238E27FC236}">
                <a16:creationId xmlns:a16="http://schemas.microsoft.com/office/drawing/2014/main" id="{BC64DDE9-8B3D-8F46-2792-F5A36015E40B}"/>
              </a:ext>
            </a:extLst>
          </p:cNvPr>
          <p:cNvCxnSpPr/>
          <p:nvPr/>
        </p:nvCxnSpPr>
        <p:spPr>
          <a:xfrm>
            <a:off x="0" y="1668198"/>
            <a:ext cx="12192000" cy="0"/>
          </a:xfrm>
          <a:prstGeom prst="line">
            <a:avLst/>
          </a:prstGeom>
          <a:ln w="76200">
            <a:solidFill>
              <a:srgbClr val="6CC0F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8DEE5C-B175-9FEF-54A2-78EA28DB10D8}"/>
              </a:ext>
            </a:extLst>
          </p:cNvPr>
          <p:cNvSpPr txBox="1"/>
          <p:nvPr/>
        </p:nvSpPr>
        <p:spPr>
          <a:xfrm>
            <a:off x="5783469" y="1897958"/>
            <a:ext cx="5967659" cy="433965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Social and Emotional Health Resources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Survivor and Casualty Assistance</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Benefits 101</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Education Benefits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Home Loan Guaranty Program</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Life Insurance Benefits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Vet Centers</a:t>
            </a:r>
          </a:p>
        </p:txBody>
      </p:sp>
      <p:grpSp>
        <p:nvGrpSpPr>
          <p:cNvPr id="15" name="Group 14">
            <a:extLst>
              <a:ext uri="{FF2B5EF4-FFF2-40B4-BE49-F238E27FC236}">
                <a16:creationId xmlns:a16="http://schemas.microsoft.com/office/drawing/2014/main" id="{7D905317-8D9E-DD04-55C3-756C944A00D7}"/>
              </a:ext>
            </a:extLst>
          </p:cNvPr>
          <p:cNvGrpSpPr/>
          <p:nvPr/>
        </p:nvGrpSpPr>
        <p:grpSpPr>
          <a:xfrm>
            <a:off x="0" y="700243"/>
            <a:ext cx="960254" cy="464274"/>
            <a:chOff x="0" y="620989"/>
            <a:chExt cx="960254" cy="464274"/>
          </a:xfrm>
          <a:effectLst>
            <a:outerShdw blurRad="50800" dist="38100" dir="2700000" algn="tl" rotWithShape="0">
              <a:prstClr val="black">
                <a:alpha val="40000"/>
              </a:prstClr>
            </a:outerShdw>
          </a:effectLst>
        </p:grpSpPr>
        <p:cxnSp>
          <p:nvCxnSpPr>
            <p:cNvPr id="10" name="Straight Connector 9">
              <a:extLst>
                <a:ext uri="{FF2B5EF4-FFF2-40B4-BE49-F238E27FC236}">
                  <a16:creationId xmlns:a16="http://schemas.microsoft.com/office/drawing/2014/main" id="{E4FDD2D5-1CCD-8186-60E2-106C100C4B86}"/>
                </a:ext>
              </a:extLst>
            </p:cNvPr>
            <p:cNvCxnSpPr>
              <a:cxnSpLocks/>
              <a:endCxn id="11" idx="2"/>
            </p:cNvCxnSpPr>
            <p:nvPr/>
          </p:nvCxnSpPr>
          <p:spPr>
            <a:xfrm>
              <a:off x="0" y="853126"/>
              <a:ext cx="499821" cy="0"/>
            </a:xfrm>
            <a:prstGeom prst="line">
              <a:avLst/>
            </a:prstGeom>
            <a:ln w="88900">
              <a:solidFill>
                <a:srgbClr val="6CC0F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53754D-A204-86CD-EAEB-5AD63C26EFD7}"/>
                </a:ext>
              </a:extLst>
            </p:cNvPr>
            <p:cNvSpPr/>
            <p:nvPr/>
          </p:nvSpPr>
          <p:spPr>
            <a:xfrm>
              <a:off x="499821" y="620989"/>
              <a:ext cx="460433" cy="464274"/>
            </a:xfrm>
            <a:prstGeom prst="ellipse">
              <a:avLst/>
            </a:prstGeom>
            <a:solidFill>
              <a:srgbClr val="6CC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E7192581-86BD-C029-46F5-0A203A122A03}"/>
              </a:ext>
            </a:extLst>
          </p:cNvPr>
          <p:cNvSpPr txBox="1"/>
          <p:nvPr/>
        </p:nvSpPr>
        <p:spPr>
          <a:xfrm>
            <a:off x="85778" y="6368633"/>
            <a:ext cx="10291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p.81</a:t>
            </a:r>
          </a:p>
        </p:txBody>
      </p:sp>
    </p:spTree>
    <p:custDataLst>
      <p:tags r:id="rId1"/>
    </p:custDataLst>
    <p:extLst>
      <p:ext uri="{BB962C8B-B14F-4D97-AF65-F5344CB8AC3E}">
        <p14:creationId xmlns:p14="http://schemas.microsoft.com/office/powerpoint/2010/main" val="4102205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966328" y="153607"/>
            <a:ext cx="9044440" cy="923330"/>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115723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82</a:t>
            </a:r>
          </a:p>
        </p:txBody>
      </p:sp>
      <p:grpSp>
        <p:nvGrpSpPr>
          <p:cNvPr id="14" name="Group 13"/>
          <p:cNvGrpSpPr/>
          <p:nvPr/>
        </p:nvGrpSpPr>
        <p:grpSpPr>
          <a:xfrm>
            <a:off x="4914264" y="825786"/>
            <a:ext cx="6564466" cy="5878608"/>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rPr>
                <a:t>Step 10:</a:t>
              </a:r>
              <a:endParaRPr kumimoji="0" lang="en-US" sz="2800" b="1" i="0" u="none" strike="noStrike" kern="1200" cap="none" spc="0" normalizeH="0" baseline="0" noProof="0" dirty="0">
                <a:ln>
                  <a:noFill/>
                </a:ln>
                <a:solidFill>
                  <a:srgbClr val="43B0F1"/>
                </a:solidFill>
                <a:effectLst/>
                <a:uLnTx/>
                <a:uFillTx/>
                <a:latin typeface="Franklin Gothic Demi" panose="020B0703020102020204" pitchFamily="34" charset="0"/>
                <a:ea typeface="+mn-ea"/>
                <a:cs typeface="+mn-cs"/>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
        <p:nvSpPr>
          <p:cNvPr id="16" name="TextBox 15">
            <a:extLst>
              <a:ext uri="{FF2B5EF4-FFF2-40B4-BE49-F238E27FC236}">
                <a16:creationId xmlns:a16="http://schemas.microsoft.com/office/drawing/2014/main" id="{8594A455-0456-AA40-876A-D972938856AC}"/>
              </a:ext>
            </a:extLst>
          </p:cNvPr>
          <p:cNvSpPr txBox="1"/>
          <p:nvPr/>
        </p:nvSpPr>
        <p:spPr>
          <a:xfrm>
            <a:off x="5760505" y="2839165"/>
            <a:ext cx="5764076" cy="40703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75D113F-4C04-EDD5-BA67-ED87E9BE2700}"/>
              </a:ext>
            </a:extLst>
          </p:cNvPr>
          <p:cNvSpPr txBox="1"/>
          <p:nvPr/>
        </p:nvSpPr>
        <p:spPr>
          <a:xfrm>
            <a:off x="5605608" y="2884728"/>
            <a:ext cx="5742749"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solidFill>
              </a:rPr>
              <a:t>Attend TAP Courses; Complete CRS assigned</a:t>
            </a:r>
          </a:p>
          <a:p>
            <a:pPr marL="285750" indent="-285750">
              <a:buFont typeface="Arial" panose="020B0604020202020204" pitchFamily="34" charset="0"/>
              <a:buChar char="•"/>
            </a:pPr>
            <a:r>
              <a:rPr lang="en-US" sz="2200" dirty="0">
                <a:solidFill>
                  <a:schemeClr val="bg1"/>
                </a:solidFill>
              </a:rPr>
              <a:t>Start VA Disability process.</a:t>
            </a:r>
          </a:p>
          <a:p>
            <a:pPr marL="285750" indent="-285750">
              <a:buFont typeface="Arial" panose="020B0604020202020204" pitchFamily="34" charset="0"/>
              <a:buChar char="•"/>
            </a:pPr>
            <a:r>
              <a:rPr lang="en-US" sz="2200" dirty="0">
                <a:solidFill>
                  <a:schemeClr val="bg1"/>
                </a:solidFill>
              </a:rPr>
              <a:t>Ensure any Service obligation will be complete by separation/retirement date.</a:t>
            </a:r>
          </a:p>
          <a:p>
            <a:pPr marL="285750" indent="-285750">
              <a:buFont typeface="Arial" panose="020B0604020202020204" pitchFamily="34" charset="0"/>
              <a:buChar char="•"/>
            </a:pPr>
            <a:r>
              <a:rPr lang="en-US" sz="2200" dirty="0">
                <a:solidFill>
                  <a:schemeClr val="bg1"/>
                </a:solidFill>
              </a:rPr>
              <a:t>Plan for Healthcare.</a:t>
            </a:r>
          </a:p>
          <a:p>
            <a:pPr marL="285750" indent="-285750">
              <a:buFont typeface="Arial" panose="020B0604020202020204" pitchFamily="34" charset="0"/>
              <a:buChar char="•"/>
            </a:pPr>
            <a:r>
              <a:rPr lang="en-US" sz="2200" dirty="0">
                <a:solidFill>
                  <a:schemeClr val="bg1"/>
                </a:solidFill>
              </a:rPr>
              <a:t>Consider a SkillBridge.</a:t>
            </a:r>
          </a:p>
          <a:p>
            <a:pPr marL="285750" indent="-285750">
              <a:buFont typeface="Arial" panose="020B0604020202020204" pitchFamily="34" charset="0"/>
              <a:buChar char="•"/>
            </a:pPr>
            <a:r>
              <a:rPr lang="en-US" sz="2200" dirty="0">
                <a:solidFill>
                  <a:schemeClr val="bg1"/>
                </a:solidFill>
              </a:rPr>
              <a:t>Connect with an employment resource.</a:t>
            </a:r>
          </a:p>
          <a:p>
            <a:pPr marL="285750" indent="-285750">
              <a:buFont typeface="Arial" panose="020B0604020202020204" pitchFamily="34" charset="0"/>
              <a:buChar char="•"/>
            </a:pPr>
            <a:r>
              <a:rPr lang="en-US" sz="2200" dirty="0">
                <a:solidFill>
                  <a:schemeClr val="bg1"/>
                </a:solidFill>
              </a:rPr>
              <a:t>Utilize TAPEvents.mil to review courses or retrieve participant guides.</a:t>
            </a:r>
          </a:p>
          <a:p>
            <a:pPr marL="285750" indent="-285750">
              <a:buFont typeface="Arial" panose="020B0604020202020204" pitchFamily="34" charset="0"/>
              <a:buChar char="•"/>
            </a:pPr>
            <a:r>
              <a:rPr lang="en-US" sz="2200" dirty="0">
                <a:solidFill>
                  <a:schemeClr val="bg1"/>
                </a:solidFill>
              </a:rPr>
              <a:t>Download the TAP Interagency Website Guide</a:t>
            </a:r>
          </a:p>
        </p:txBody>
      </p:sp>
    </p:spTree>
    <p:extLst>
      <p:ext uri="{BB962C8B-B14F-4D97-AF65-F5344CB8AC3E}">
        <p14:creationId xmlns:p14="http://schemas.microsoft.com/office/powerpoint/2010/main" val="399306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78DF89E-E7CD-4E9E-B4E0-FFEE5858AEDB}"/>
              </a:ext>
            </a:extLst>
          </p:cNvPr>
          <p:cNvGrpSpPr/>
          <p:nvPr/>
        </p:nvGrpSpPr>
        <p:grpSpPr>
          <a:xfrm>
            <a:off x="-1" y="-172278"/>
            <a:ext cx="12192001" cy="7030277"/>
            <a:chOff x="-1" y="-172278"/>
            <a:chExt cx="12192001" cy="7030277"/>
          </a:xfrm>
        </p:grpSpPr>
        <p:pic>
          <p:nvPicPr>
            <p:cNvPr id="1026" name="Picture 2" descr="mountain pass during sunrise">
              <a:extLst>
                <a:ext uri="{FF2B5EF4-FFF2-40B4-BE49-F238E27FC236}">
                  <a16:creationId xmlns:a16="http://schemas.microsoft.com/office/drawing/2014/main" id="{4CA82DA8-7329-4A6A-B017-797DD8CE2B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161000"/>
                      </a14:imgEffect>
                    </a14:imgLayer>
                  </a14:imgProps>
                </a:ext>
                <a:ext uri="{28A0092B-C50C-407E-A947-70E740481C1C}">
                  <a14:useLocalDpi xmlns:a14="http://schemas.microsoft.com/office/drawing/2010/main" val="0"/>
                </a:ext>
              </a:extLst>
            </a:blip>
            <a:srcRect/>
            <a:stretch>
              <a:fillRect/>
            </a:stretch>
          </p:blipFill>
          <p:spPr bwMode="auto">
            <a:xfrm>
              <a:off x="0" y="-53010"/>
              <a:ext cx="12180847" cy="69110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02E6552-1112-4168-8EFA-5561E55A785F}"/>
                </a:ext>
              </a:extLst>
            </p:cNvPr>
            <p:cNvSpPr/>
            <p:nvPr/>
          </p:nvSpPr>
          <p:spPr>
            <a:xfrm>
              <a:off x="-1" y="-172278"/>
              <a:ext cx="12192001" cy="7030277"/>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sp>
        <p:nvSpPr>
          <p:cNvPr id="2" name="TextBox 1"/>
          <p:cNvSpPr txBox="1"/>
          <p:nvPr/>
        </p:nvSpPr>
        <p:spPr>
          <a:xfrm>
            <a:off x="436023" y="2185182"/>
            <a:ext cx="6163249" cy="452431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Embrace the journey. Embrace the change. Growth doesn’t come from things staying the same.</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t>
            </a:r>
            <a:r>
              <a:rPr kumimoji="0" lang="en-US" sz="40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Unknown</a:t>
            </a:r>
            <a:endParaRPr kumimoji="0" lang="en-US" sz="48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Tree>
    <p:extLst>
      <p:ext uri="{BB962C8B-B14F-4D97-AF65-F5344CB8AC3E}">
        <p14:creationId xmlns:p14="http://schemas.microsoft.com/office/powerpoint/2010/main" val="40098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EC0DC-3A51-4035-8AFD-B4F81D04CAC7}"/>
              </a:ext>
            </a:extLst>
          </p:cNvPr>
          <p:cNvSpPr/>
          <p:nvPr/>
        </p:nvSpPr>
        <p:spPr>
          <a:xfrm>
            <a:off x="0" y="0"/>
            <a:ext cx="12192000" cy="6858000"/>
          </a:xfrm>
          <a:prstGeom prst="rect">
            <a:avLst/>
          </a:prstGeom>
          <a:solidFill>
            <a:srgbClr val="052E47">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D084FEE-6C50-48E4-A67B-0D35DA4BFACB}"/>
              </a:ext>
            </a:extLst>
          </p:cNvPr>
          <p:cNvSpPr txBox="1">
            <a:spLocks/>
          </p:cNvSpPr>
          <p:nvPr/>
        </p:nvSpPr>
        <p:spPr>
          <a:xfrm>
            <a:off x="4495800" y="1028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QUESTIONS?</a:t>
            </a:r>
          </a:p>
        </p:txBody>
      </p:sp>
      <p:sp>
        <p:nvSpPr>
          <p:cNvPr id="13" name="Rounded Rectangle 7">
            <a:extLst>
              <a:ext uri="{FF2B5EF4-FFF2-40B4-BE49-F238E27FC236}">
                <a16:creationId xmlns:a16="http://schemas.microsoft.com/office/drawing/2014/main" id="{08740AA2-A725-4980-B291-55C7C3F00BA2}"/>
              </a:ext>
            </a:extLst>
          </p:cNvPr>
          <p:cNvSpPr txBox="1"/>
          <p:nvPr/>
        </p:nvSpPr>
        <p:spPr>
          <a:xfrm>
            <a:off x="5290361" y="1552520"/>
            <a:ext cx="6568264" cy="4618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6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Reminder: </a:t>
            </a:r>
          </a:p>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We are here to help YOU! If you have any questions at any point during your transition, please let us know.</a:t>
            </a:r>
          </a:p>
          <a:p>
            <a:pPr marL="514350" marR="0" lvl="0" indent="-51435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960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F23198E8-5BF6-4909-B291-3F8D10BCBA03}" type="slidenum">
              <a:rPr lang="en-US">
                <a:latin typeface="Arial" charset="0"/>
                <a:cs typeface="Times New Roman" pitchFamily="18" charset="0"/>
              </a:rPr>
              <a:pPr defTabSz="914400" fontAlgn="base">
                <a:spcBef>
                  <a:spcPct val="0"/>
                </a:spcBef>
                <a:spcAft>
                  <a:spcPct val="0"/>
                </a:spcAft>
                <a:defRPr/>
              </a:pPr>
              <a:t>88</a:t>
            </a:fld>
            <a:endParaRPr lang="en-US" dirty="0">
              <a:latin typeface="Arial" charset="0"/>
              <a:cs typeface="Times New Roman" pitchFamily="18" charset="0"/>
            </a:endParaRPr>
          </a:p>
        </p:txBody>
      </p:sp>
      <p:sp>
        <p:nvSpPr>
          <p:cNvPr id="3" name="Content Placeholder 2"/>
          <p:cNvSpPr txBox="1">
            <a:spLocks/>
          </p:cNvSpPr>
          <p:nvPr/>
        </p:nvSpPr>
        <p:spPr bwMode="auto">
          <a:xfrm>
            <a:off x="591015" y="1460810"/>
            <a:ext cx="10861287" cy="4831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400">
                <a:solidFill>
                  <a:schemeClr val="accent2"/>
                </a:solidFill>
                <a:latin typeface="+mn-lt"/>
              </a:defRPr>
            </a:lvl4pPr>
            <a:lvl5pPr marL="2057400" indent="-228600" algn="l" rtl="0" eaLnBrk="0" fontAlgn="base" hangingPunct="0">
              <a:spcBef>
                <a:spcPct val="20000"/>
              </a:spcBef>
              <a:spcAft>
                <a:spcPct val="0"/>
              </a:spcAft>
              <a:buChar char="»"/>
              <a:defRPr sz="2400">
                <a:solidFill>
                  <a:schemeClr val="accent2"/>
                </a:solidFill>
                <a:latin typeface="+mn-lt"/>
              </a:defRPr>
            </a:lvl5pPr>
            <a:lvl6pPr marL="2514600" indent="-228600" algn="l" rtl="0" fontAlgn="base">
              <a:spcBef>
                <a:spcPct val="20000"/>
              </a:spcBef>
              <a:spcAft>
                <a:spcPct val="0"/>
              </a:spcAft>
              <a:buChar char="»"/>
              <a:defRPr sz="2400">
                <a:solidFill>
                  <a:schemeClr val="accent2"/>
                </a:solidFill>
                <a:latin typeface="+mn-lt"/>
              </a:defRPr>
            </a:lvl6pPr>
            <a:lvl7pPr marL="2971800" indent="-228600" algn="l" rtl="0" fontAlgn="base">
              <a:spcBef>
                <a:spcPct val="20000"/>
              </a:spcBef>
              <a:spcAft>
                <a:spcPct val="0"/>
              </a:spcAft>
              <a:buChar char="»"/>
              <a:defRPr sz="2400">
                <a:solidFill>
                  <a:schemeClr val="accent2"/>
                </a:solidFill>
                <a:latin typeface="+mn-lt"/>
              </a:defRPr>
            </a:lvl7pPr>
            <a:lvl8pPr marL="3429000" indent="-228600" algn="l" rtl="0" fontAlgn="base">
              <a:spcBef>
                <a:spcPct val="20000"/>
              </a:spcBef>
              <a:spcAft>
                <a:spcPct val="0"/>
              </a:spcAft>
              <a:buChar char="»"/>
              <a:defRPr sz="2400">
                <a:solidFill>
                  <a:schemeClr val="accent2"/>
                </a:solidFill>
                <a:latin typeface="+mn-lt"/>
              </a:defRPr>
            </a:lvl8pPr>
            <a:lvl9pPr marL="3886200" indent="-228600" algn="l" rtl="0" fontAlgn="base">
              <a:spcBef>
                <a:spcPct val="20000"/>
              </a:spcBef>
              <a:spcAft>
                <a:spcPct val="0"/>
              </a:spcAft>
              <a:buChar char="»"/>
              <a:defRPr sz="2400">
                <a:solidFill>
                  <a:schemeClr val="accent2"/>
                </a:solidFill>
                <a:latin typeface="+mn-lt"/>
              </a:defRPr>
            </a:lvl9pPr>
          </a:lstStyle>
          <a:p>
            <a:pPr marL="404813" indent="0" algn="ctr" defTabSz="914400">
              <a:buNone/>
            </a:pPr>
            <a:r>
              <a:rPr lang="en-US" sz="2000" b="1" dirty="0">
                <a:solidFill>
                  <a:srgbClr val="002060"/>
                </a:solidFill>
                <a:latin typeface="Times New Roman" panose="02020603050405020304" pitchFamily="18" charset="0"/>
                <a:cs typeface="Times New Roman" panose="02020603050405020304" pitchFamily="18" charset="0"/>
              </a:rPr>
              <a:t>Get Credit for attending Pre-Separation Transition Counseling</a:t>
            </a:r>
          </a:p>
          <a:p>
            <a:pPr marL="1147763" lvl="1" algn="ctr" defTabSz="914400">
              <a:buFont typeface="Wingdings" panose="05000000000000000000" pitchFamily="2" charset="2"/>
              <a:buChar char="q"/>
            </a:pPr>
            <a:r>
              <a:rPr lang="en-US" sz="1800" dirty="0">
                <a:solidFill>
                  <a:srgbClr val="002060"/>
                </a:solidFill>
                <a:latin typeface="Times New Roman" panose="02020603050405020304" pitchFamily="18" charset="0"/>
                <a:cs typeface="Times New Roman" panose="02020603050405020304" pitchFamily="18" charset="0"/>
              </a:rPr>
              <a:t>Log into </a:t>
            </a:r>
            <a:r>
              <a:rPr lang="en-US" sz="1800" dirty="0">
                <a:solidFill>
                  <a:srgbClr val="002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https://www.dodtap.mil/</a:t>
            </a:r>
            <a:r>
              <a:rPr lang="en-US" sz="1800" dirty="0">
                <a:solidFill>
                  <a:srgbClr val="002060"/>
                </a:solidFill>
                <a:latin typeface="Times New Roman" panose="02020603050405020304" pitchFamily="18" charset="0"/>
                <a:cs typeface="Times New Roman" panose="02020603050405020304" pitchFamily="18" charset="0"/>
              </a:rPr>
              <a:t>  (Continue to the </a:t>
            </a:r>
            <a:r>
              <a:rPr lang="en-US" sz="1800" dirty="0" err="1">
                <a:solidFill>
                  <a:srgbClr val="002060"/>
                </a:solidFill>
                <a:latin typeface="Times New Roman" panose="02020603050405020304" pitchFamily="18" charset="0"/>
                <a:cs typeface="Times New Roman" panose="02020603050405020304" pitchFamily="18" charset="0"/>
              </a:rPr>
              <a:t>MilConnect</a:t>
            </a:r>
            <a:r>
              <a:rPr lang="en-US" sz="1800" dirty="0">
                <a:solidFill>
                  <a:srgbClr val="002060"/>
                </a:solidFill>
                <a:latin typeface="Times New Roman" panose="02020603050405020304" pitchFamily="18" charset="0"/>
                <a:cs typeface="Times New Roman" panose="02020603050405020304" pitchFamily="18" charset="0"/>
              </a:rPr>
              <a:t> Login)</a:t>
            </a:r>
          </a:p>
          <a:p>
            <a:pPr marL="1147763" lvl="1" algn="ctr" defTabSz="914400">
              <a:buFont typeface="Wingdings" panose="05000000000000000000" pitchFamily="2" charset="2"/>
              <a:buChar char="q"/>
            </a:pPr>
            <a:r>
              <a:rPr lang="en-US" sz="1800" dirty="0">
                <a:solidFill>
                  <a:srgbClr val="002060"/>
                </a:solidFill>
                <a:latin typeface="Times New Roman" panose="02020603050405020304" pitchFamily="18" charset="0"/>
                <a:cs typeface="Times New Roman" panose="02020603050405020304" pitchFamily="18" charset="0"/>
              </a:rPr>
              <a:t>Click on Correspondence and Documentation</a:t>
            </a:r>
          </a:p>
          <a:p>
            <a:pPr marL="1147763" lvl="1" algn="ctr" defTabSz="914400">
              <a:buFont typeface="Wingdings" panose="05000000000000000000" pitchFamily="2" charset="2"/>
              <a:buChar char="q"/>
            </a:pPr>
            <a:r>
              <a:rPr lang="en-US" sz="1800" dirty="0">
                <a:solidFill>
                  <a:srgbClr val="002060"/>
                </a:solidFill>
                <a:latin typeface="Times New Roman" panose="02020603050405020304" pitchFamily="18" charset="0"/>
                <a:cs typeface="Times New Roman" panose="02020603050405020304" pitchFamily="18" charset="0"/>
              </a:rPr>
              <a:t>Click on DOD TAP</a:t>
            </a:r>
          </a:p>
          <a:p>
            <a:pPr marL="1147763" lvl="1" algn="ctr" defTabSz="914400">
              <a:buFont typeface="Wingdings" panose="05000000000000000000" pitchFamily="2" charset="2"/>
              <a:buChar char="q"/>
            </a:pPr>
            <a:r>
              <a:rPr lang="en-US" sz="1800" dirty="0">
                <a:solidFill>
                  <a:srgbClr val="002060"/>
                </a:solidFill>
                <a:latin typeface="Times New Roman" panose="02020603050405020304" pitchFamily="18" charset="0"/>
                <a:cs typeface="Times New Roman" panose="02020603050405020304" pitchFamily="18" charset="0"/>
              </a:rPr>
              <a:t>Scroll down to ”</a:t>
            </a:r>
            <a:r>
              <a:rPr lang="en-US" sz="1800" dirty="0" err="1">
                <a:solidFill>
                  <a:srgbClr val="002060"/>
                </a:solidFill>
                <a:latin typeface="Times New Roman" panose="02020603050405020304" pitchFamily="18" charset="0"/>
                <a:cs typeface="Times New Roman" panose="02020603050405020304" pitchFamily="18" charset="0"/>
              </a:rPr>
              <a:t>eForm</a:t>
            </a:r>
            <a:r>
              <a:rPr lang="en-US" sz="1800" dirty="0">
                <a:solidFill>
                  <a:srgbClr val="002060"/>
                </a:solidFill>
                <a:latin typeface="Times New Roman" panose="02020603050405020304" pitchFamily="18" charset="0"/>
                <a:cs typeface="Times New Roman" panose="02020603050405020304" pitchFamily="18" charset="0"/>
              </a:rPr>
              <a:t>” </a:t>
            </a:r>
          </a:p>
          <a:p>
            <a:pPr marL="1147763" lvl="1" algn="ctr" defTabSz="914400">
              <a:buFont typeface="Wingdings" panose="05000000000000000000" pitchFamily="2" charset="2"/>
              <a:buChar char="q"/>
            </a:pPr>
            <a:r>
              <a:rPr lang="en-US" sz="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Verify that all personal information and required fields are completed and correct. </a:t>
            </a:r>
          </a:p>
          <a:p>
            <a:pPr marL="1604963" lvl="2" indent="-285750" algn="ctr" defTabSz="914400">
              <a:buFont typeface="Wingdings" panose="05000000000000000000" pitchFamily="2" charset="2"/>
              <a:buChar char="§"/>
            </a:pPr>
            <a:r>
              <a:rPr lang="en-US" sz="1800" i="1" dirty="0">
                <a:solidFill>
                  <a:srgbClr val="002060"/>
                </a:solidFill>
                <a:latin typeface="Times New Roman" panose="02020603050405020304" pitchFamily="18" charset="0"/>
                <a:cs typeface="Times New Roman" panose="02020603050405020304" pitchFamily="18" charset="0"/>
              </a:rPr>
              <a:t>(If you completed an Initial Counseling (IC), but Section I, Blocks 19-22 not populated to reflect date of completion and results, you will need to consult with the Transition Counselor that facilitated your IC session before you can provide digital signature on the DD 2648 </a:t>
            </a:r>
            <a:r>
              <a:rPr lang="en-US" sz="1800" i="1" dirty="0" err="1">
                <a:solidFill>
                  <a:srgbClr val="002060"/>
                </a:solidFill>
                <a:latin typeface="Times New Roman" panose="02020603050405020304" pitchFamily="18" charset="0"/>
                <a:cs typeface="Times New Roman" panose="02020603050405020304" pitchFamily="18" charset="0"/>
              </a:rPr>
              <a:t>eForm</a:t>
            </a:r>
            <a:r>
              <a:rPr lang="en-US" sz="1800" i="1" dirty="0">
                <a:solidFill>
                  <a:srgbClr val="002060"/>
                </a:solidFill>
                <a:latin typeface="Times New Roman" panose="02020603050405020304" pitchFamily="18" charset="0"/>
                <a:cs typeface="Times New Roman" panose="02020603050405020304" pitchFamily="18" charset="0"/>
              </a:rPr>
              <a:t>.  </a:t>
            </a:r>
          </a:p>
          <a:p>
            <a:pPr marL="1147763" lvl="1" algn="ctr" defTabSz="914400">
              <a:buFont typeface="Wingdings" panose="05000000000000000000" pitchFamily="2" charset="2"/>
              <a:buChar char="q"/>
            </a:pPr>
            <a:r>
              <a:rPr lang="en-US" sz="1800" dirty="0">
                <a:solidFill>
                  <a:srgbClr val="002060"/>
                </a:solidFill>
                <a:latin typeface="Times New Roman" panose="02020603050405020304" pitchFamily="18" charset="0"/>
                <a:cs typeface="Times New Roman" panose="02020603050405020304" pitchFamily="18" charset="0"/>
              </a:rPr>
              <a:t>Final screen click “Save”  (Wait about 30 seconds then ”Click Here to Sign and Lock)</a:t>
            </a:r>
          </a:p>
          <a:p>
            <a:pPr marL="1147763" lvl="1" algn="ctr" defTabSz="914400">
              <a:buFont typeface="Wingdings" panose="05000000000000000000" pitchFamily="2" charset="2"/>
              <a:buChar char="q"/>
            </a:pPr>
            <a:r>
              <a:rPr lang="en-US" sz="1800" dirty="0">
                <a:solidFill>
                  <a:srgbClr val="002060"/>
                </a:solidFill>
                <a:highlight>
                  <a:srgbClr val="FFFFFF"/>
                </a:highlight>
                <a:latin typeface="Times New Roman" panose="02020603050405020304" pitchFamily="18" charset="0"/>
                <a:cs typeface="Times New Roman" panose="02020603050405020304" pitchFamily="18" charset="0"/>
              </a:rPr>
              <a:t> A TAP Counselor will sign your </a:t>
            </a:r>
            <a:r>
              <a:rPr lang="en-US" sz="1800" dirty="0" err="1">
                <a:solidFill>
                  <a:srgbClr val="002060"/>
                </a:solidFill>
                <a:highlight>
                  <a:srgbClr val="FFFFFF"/>
                </a:highlight>
                <a:latin typeface="Times New Roman" panose="02020603050405020304" pitchFamily="18" charset="0"/>
                <a:cs typeface="Times New Roman" panose="02020603050405020304" pitchFamily="18" charset="0"/>
              </a:rPr>
              <a:t>eForm</a:t>
            </a:r>
            <a:r>
              <a:rPr lang="en-US" sz="1800" dirty="0">
                <a:solidFill>
                  <a:srgbClr val="002060"/>
                </a:solidFill>
                <a:highlight>
                  <a:srgbClr val="FFFFFF"/>
                </a:highlight>
                <a:latin typeface="Times New Roman" panose="02020603050405020304" pitchFamily="18" charset="0"/>
                <a:cs typeface="Times New Roman" panose="02020603050405020304" pitchFamily="18" charset="0"/>
              </a:rPr>
              <a:t> and schedule you for your requested TAP date</a:t>
            </a:r>
          </a:p>
          <a:p>
            <a:pPr marL="1147763" lvl="1" algn="ctr" defTabSz="914400">
              <a:buFont typeface="Wingdings" panose="05000000000000000000" pitchFamily="2" charset="2"/>
              <a:buChar char="q"/>
            </a:pPr>
            <a:r>
              <a:rPr lang="en-US" sz="1800" b="1" dirty="0">
                <a:solidFill>
                  <a:srgbClr val="002060"/>
                </a:solidFill>
                <a:highlight>
                  <a:srgbClr val="FFFFFF"/>
                </a:highlight>
                <a:latin typeface="Times New Roman" panose="02020603050405020304" pitchFamily="18" charset="0"/>
                <a:cs typeface="Times New Roman" panose="02020603050405020304" pitchFamily="18" charset="0"/>
              </a:rPr>
              <a:t>Email confirmation will be sent to you within 24-48 hours, please be patient </a:t>
            </a:r>
            <a:endParaRPr lang="en-US" sz="1800" b="1" dirty="0">
              <a:solidFill>
                <a:srgbClr val="002060"/>
              </a:solidFill>
              <a:latin typeface="Times New Roman" panose="02020603050405020304" pitchFamily="18" charset="0"/>
              <a:cs typeface="Times New Roman" panose="02020603050405020304" pitchFamily="18" charset="0"/>
            </a:endParaRPr>
          </a:p>
          <a:p>
            <a:pPr marL="862013" lvl="1" indent="0" defTabSz="914400">
              <a:buNone/>
            </a:pP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1983453" y="433547"/>
            <a:ext cx="8225094" cy="741363"/>
          </a:xfrm>
          <a:prstGeom prst="rect">
            <a:avLst/>
          </a:prstGeom>
          <a:noFill/>
          <a:ln w="25400" cap="flat" cmpd="sng" algn="ctr">
            <a:noFill/>
            <a:prstDash val="solid"/>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200" b="1">
                <a:solidFill>
                  <a:schemeClr val="lt1"/>
                </a:solidFill>
                <a:latin typeface="+mn-lt"/>
                <a:ea typeface="+mn-ea"/>
                <a:cs typeface="+mn-cs"/>
              </a:defRPr>
            </a:lvl1pPr>
            <a:lvl2pPr algn="ctr" rtl="0" eaLnBrk="0" fontAlgn="base" hangingPunct="0">
              <a:spcBef>
                <a:spcPct val="0"/>
              </a:spcBef>
              <a:spcAft>
                <a:spcPct val="0"/>
              </a:spcAft>
              <a:defRPr sz="3200" b="1">
                <a:solidFill>
                  <a:schemeClr val="lt1"/>
                </a:solidFill>
                <a:latin typeface="+mn-lt"/>
                <a:ea typeface="+mn-ea"/>
                <a:cs typeface="+mn-cs"/>
              </a:defRPr>
            </a:lvl2pPr>
            <a:lvl3pPr algn="ctr" rtl="0" eaLnBrk="0" fontAlgn="base" hangingPunct="0">
              <a:spcBef>
                <a:spcPct val="0"/>
              </a:spcBef>
              <a:spcAft>
                <a:spcPct val="0"/>
              </a:spcAft>
              <a:defRPr sz="3200" b="1">
                <a:solidFill>
                  <a:schemeClr val="lt1"/>
                </a:solidFill>
                <a:latin typeface="+mn-lt"/>
                <a:ea typeface="+mn-ea"/>
                <a:cs typeface="+mn-cs"/>
              </a:defRPr>
            </a:lvl3pPr>
            <a:lvl4pPr algn="ctr" rtl="0" eaLnBrk="0" fontAlgn="base" hangingPunct="0">
              <a:spcBef>
                <a:spcPct val="0"/>
              </a:spcBef>
              <a:spcAft>
                <a:spcPct val="0"/>
              </a:spcAft>
              <a:defRPr sz="3200" b="1">
                <a:solidFill>
                  <a:schemeClr val="lt1"/>
                </a:solidFill>
                <a:latin typeface="+mn-lt"/>
                <a:ea typeface="+mn-ea"/>
                <a:cs typeface="+mn-cs"/>
              </a:defRPr>
            </a:lvl4pPr>
            <a:lvl5pPr algn="ctr" rtl="0" eaLnBrk="0" fontAlgn="base" hangingPunct="0">
              <a:spcBef>
                <a:spcPct val="0"/>
              </a:spcBef>
              <a:spcAft>
                <a:spcPct val="0"/>
              </a:spcAft>
              <a:defRPr sz="3200" b="1">
                <a:solidFill>
                  <a:schemeClr val="lt1"/>
                </a:solidFill>
                <a:latin typeface="+mn-lt"/>
                <a:ea typeface="+mn-ea"/>
                <a:cs typeface="+mn-cs"/>
              </a:defRPr>
            </a:lvl5pPr>
            <a:lvl6pPr marL="457200" algn="ctr" rtl="0" fontAlgn="base">
              <a:spcBef>
                <a:spcPct val="0"/>
              </a:spcBef>
              <a:spcAft>
                <a:spcPct val="0"/>
              </a:spcAft>
              <a:defRPr sz="3200" b="1">
                <a:solidFill>
                  <a:schemeClr val="lt1"/>
                </a:solidFill>
                <a:latin typeface="+mn-lt"/>
                <a:ea typeface="+mn-ea"/>
                <a:cs typeface="+mn-cs"/>
              </a:defRPr>
            </a:lvl6pPr>
            <a:lvl7pPr marL="914400" algn="ctr" rtl="0" fontAlgn="base">
              <a:spcBef>
                <a:spcPct val="0"/>
              </a:spcBef>
              <a:spcAft>
                <a:spcPct val="0"/>
              </a:spcAft>
              <a:defRPr sz="3200" b="1">
                <a:solidFill>
                  <a:schemeClr val="lt1"/>
                </a:solidFill>
                <a:latin typeface="+mn-lt"/>
                <a:ea typeface="+mn-ea"/>
                <a:cs typeface="+mn-cs"/>
              </a:defRPr>
            </a:lvl7pPr>
            <a:lvl8pPr marL="1371600" algn="ctr" rtl="0" fontAlgn="base">
              <a:spcBef>
                <a:spcPct val="0"/>
              </a:spcBef>
              <a:spcAft>
                <a:spcPct val="0"/>
              </a:spcAft>
              <a:defRPr sz="3200" b="1">
                <a:solidFill>
                  <a:schemeClr val="lt1"/>
                </a:solidFill>
                <a:latin typeface="+mn-lt"/>
                <a:ea typeface="+mn-ea"/>
                <a:cs typeface="+mn-cs"/>
              </a:defRPr>
            </a:lvl8pPr>
            <a:lvl9pPr marL="1828800" algn="ctr" rtl="0" fontAlgn="base">
              <a:spcBef>
                <a:spcPct val="0"/>
              </a:spcBef>
              <a:spcAft>
                <a:spcPct val="0"/>
              </a:spcAft>
              <a:defRPr sz="3200" b="1">
                <a:solidFill>
                  <a:schemeClr val="lt1"/>
                </a:solidFill>
                <a:latin typeface="+mn-lt"/>
                <a:ea typeface="+mn-ea"/>
                <a:cs typeface="+mn-cs"/>
              </a:defRPr>
            </a:lvl9pPr>
          </a:lstStyle>
          <a:p>
            <a:pPr defTabSz="914400">
              <a:defRPr/>
            </a:pPr>
            <a:r>
              <a:rPr lang="en-US" sz="3600" kern="0" dirty="0">
                <a:solidFill>
                  <a:srgbClr val="002060"/>
                </a:solidFill>
                <a:latin typeface="Times New Roman" panose="02020603050405020304" pitchFamily="18" charset="0"/>
                <a:cs typeface="Times New Roman" panose="02020603050405020304" pitchFamily="18" charset="0"/>
              </a:rPr>
              <a:t>NEXT STEPS</a:t>
            </a:r>
          </a:p>
        </p:txBody>
      </p:sp>
    </p:spTree>
    <p:extLst>
      <p:ext uri="{BB962C8B-B14F-4D97-AF65-F5344CB8AC3E}">
        <p14:creationId xmlns:p14="http://schemas.microsoft.com/office/powerpoint/2010/main" val="396719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4"/>
          <a:stretch>
            <a:fillRect/>
          </a:stretch>
        </p:blipFill>
        <p:spPr>
          <a:xfrm>
            <a:off x="0" y="0"/>
            <a:ext cx="754563" cy="6858000"/>
          </a:xfrm>
          <a:prstGeom prst="rect">
            <a:avLst/>
          </a:prstGeom>
        </p:spPr>
      </p:pic>
      <p:sp>
        <p:nvSpPr>
          <p:cNvPr id="10" name="TextBox 9">
            <a:extLst>
              <a:ext uri="{FF2B5EF4-FFF2-40B4-BE49-F238E27FC236}">
                <a16:creationId xmlns:a16="http://schemas.microsoft.com/office/drawing/2014/main" id="{7F22EC9D-AAC2-47AA-BAC5-E85D5844DD72}"/>
              </a:ext>
            </a:extLst>
          </p:cNvPr>
          <p:cNvSpPr txBox="1"/>
          <p:nvPr/>
        </p:nvSpPr>
        <p:spPr>
          <a:xfrm>
            <a:off x="3277634" y="0"/>
            <a:ext cx="6955278" cy="2585323"/>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Franklin Gothic Demi" panose="020B0703020102020204" pitchFamily="34" charset="0"/>
              </a:rPr>
              <a:t>TRANSITION ASSISTANCE PROGRAM (TAP)</a:t>
            </a:r>
          </a:p>
        </p:txBody>
      </p:sp>
      <p:sp>
        <p:nvSpPr>
          <p:cNvPr id="8" name="TextBox 7">
            <a:extLst>
              <a:ext uri="{FF2B5EF4-FFF2-40B4-BE49-F238E27FC236}">
                <a16:creationId xmlns:a16="http://schemas.microsoft.com/office/drawing/2014/main" id="{739B0D44-C5C0-4603-B7D8-14C53E1E4D20}"/>
              </a:ext>
            </a:extLst>
          </p:cNvPr>
          <p:cNvSpPr txBox="1"/>
          <p:nvPr/>
        </p:nvSpPr>
        <p:spPr>
          <a:xfrm>
            <a:off x="1066604" y="2740377"/>
            <a:ext cx="7635570" cy="3785652"/>
          </a:xfrm>
          <a:prstGeom prst="rect">
            <a:avLst/>
          </a:prstGeom>
          <a:noFill/>
        </p:spPr>
        <p:txBody>
          <a:bodyPr wrap="square" rtlCol="0">
            <a:spAutoFit/>
          </a:bodyPr>
          <a:lstStyle/>
          <a:p>
            <a:r>
              <a:rPr lang="en-US" sz="2400" dirty="0">
                <a:solidFill>
                  <a:schemeClr val="bg1"/>
                </a:solidFill>
              </a:rPr>
              <a:t>Congressionally mandated program that provides information, tools, and training to ensure Service members and their spouses are prepared for the next step in civilian life.</a:t>
            </a:r>
          </a:p>
          <a:p>
            <a:endParaRPr lang="en-US" sz="2400" dirty="0">
              <a:solidFill>
                <a:schemeClr val="bg1"/>
              </a:solidFill>
            </a:endParaRPr>
          </a:p>
          <a:p>
            <a:pPr marL="457200" indent="-457200">
              <a:buFont typeface="Wingdings" panose="05000000000000000000" pitchFamily="2" charset="2"/>
              <a:buChar char="§"/>
            </a:pPr>
            <a:r>
              <a:rPr lang="en-US" sz="2400" dirty="0">
                <a:solidFill>
                  <a:schemeClr val="bg1"/>
                </a:solidFill>
              </a:rPr>
              <a:t>Title 10 U.S.C., Sections 1142, 1143, 1144</a:t>
            </a:r>
          </a:p>
          <a:p>
            <a:pPr marL="457200" indent="-457200">
              <a:buFont typeface="Wingdings" panose="05000000000000000000" pitchFamily="2" charset="2"/>
              <a:buChar char="§"/>
            </a:pPr>
            <a:r>
              <a:rPr lang="en-US" sz="2400" dirty="0">
                <a:solidFill>
                  <a:schemeClr val="bg1"/>
                </a:solidFill>
              </a:rPr>
              <a:t>NDAA FY 19 John S. McCain, Section 552—Improvements to TAP</a:t>
            </a:r>
          </a:p>
          <a:p>
            <a:pPr marL="457200" indent="-457200">
              <a:buFont typeface="Wingdings" panose="05000000000000000000" pitchFamily="2" charset="2"/>
              <a:buChar char="§"/>
            </a:pPr>
            <a:r>
              <a:rPr lang="en-US" sz="2400" dirty="0">
                <a:solidFill>
                  <a:schemeClr val="bg1"/>
                </a:solidFill>
              </a:rPr>
              <a:t>NDAA FY20, Sections 570c, 570f</a:t>
            </a:r>
          </a:p>
          <a:p>
            <a:pPr marL="457200" indent="-457200">
              <a:buFont typeface="Wingdings" panose="05000000000000000000" pitchFamily="2" charset="2"/>
              <a:buChar char="§"/>
            </a:pPr>
            <a:r>
              <a:rPr lang="en-US" sz="2400" dirty="0">
                <a:solidFill>
                  <a:schemeClr val="bg1"/>
                </a:solidFill>
              </a:rPr>
              <a:t>DoDI 1332.35—TAP for Military Personnel</a:t>
            </a:r>
          </a:p>
        </p:txBody>
      </p:sp>
      <p:pic>
        <p:nvPicPr>
          <p:cNvPr id="3" name="Picture 2">
            <a:extLst>
              <a:ext uri="{FF2B5EF4-FFF2-40B4-BE49-F238E27FC236}">
                <a16:creationId xmlns:a16="http://schemas.microsoft.com/office/drawing/2014/main" id="{EF28836F-58F4-4440-B9D6-00D6ADC81E86}"/>
              </a:ext>
            </a:extLst>
          </p:cNvPr>
          <p:cNvPicPr>
            <a:picLocks noChangeAspect="1"/>
          </p:cNvPicPr>
          <p:nvPr/>
        </p:nvPicPr>
        <p:blipFill>
          <a:blip r:embed="rId5"/>
          <a:stretch>
            <a:fillRect/>
          </a:stretch>
        </p:blipFill>
        <p:spPr>
          <a:xfrm>
            <a:off x="9564624" y="0"/>
            <a:ext cx="2627376" cy="6858000"/>
          </a:xfrm>
          <a:prstGeom prst="rect">
            <a:avLst/>
          </a:prstGeom>
        </p:spPr>
      </p:pic>
      <p:sp>
        <p:nvSpPr>
          <p:cNvPr id="12" name="Rectangle 11">
            <a:extLst>
              <a:ext uri="{FF2B5EF4-FFF2-40B4-BE49-F238E27FC236}">
                <a16:creationId xmlns:a16="http://schemas.microsoft.com/office/drawing/2014/main" id="{8A8154E6-0869-4815-87F5-7A554DF93F7D}"/>
              </a:ext>
            </a:extLst>
          </p:cNvPr>
          <p:cNvSpPr/>
          <p:nvPr/>
        </p:nvSpPr>
        <p:spPr>
          <a:xfrm>
            <a:off x="9564624" y="0"/>
            <a:ext cx="2627376" cy="6858000"/>
          </a:xfrm>
          <a:prstGeom prst="rect">
            <a:avLst/>
          </a:prstGeom>
          <a:solidFill>
            <a:srgbClr val="15355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BB8E563-FF2D-45E8-A0B1-3852F38A9F7C}"/>
              </a:ext>
            </a:extLst>
          </p:cNvPr>
          <p:cNvPicPr>
            <a:picLocks noChangeAspect="1"/>
          </p:cNvPicPr>
          <p:nvPr/>
        </p:nvPicPr>
        <p:blipFill>
          <a:blip r:embed="rId6"/>
          <a:stretch>
            <a:fillRect/>
          </a:stretch>
        </p:blipFill>
        <p:spPr>
          <a:xfrm>
            <a:off x="9112504" y="0"/>
            <a:ext cx="426720" cy="6858000"/>
          </a:xfrm>
          <a:prstGeom prst="rect">
            <a:avLst/>
          </a:prstGeom>
        </p:spPr>
      </p:pic>
      <p:pic>
        <p:nvPicPr>
          <p:cNvPr id="18" name="Picture 17">
            <a:extLst>
              <a:ext uri="{FF2B5EF4-FFF2-40B4-BE49-F238E27FC236}">
                <a16:creationId xmlns:a16="http://schemas.microsoft.com/office/drawing/2014/main" id="{9DFC150E-79FA-4474-A03A-ED57F2DB17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610" y="296991"/>
            <a:ext cx="2212955" cy="2212955"/>
          </a:xfrm>
          <a:prstGeom prst="rect">
            <a:avLst/>
          </a:prstGeom>
          <a:effectLst>
            <a:outerShdw blurRad="190500" dist="292100" dir="2160000" algn="t" rotWithShape="0">
              <a:prstClr val="black">
                <a:alpha val="40000"/>
              </a:prstClr>
            </a:outerShdw>
          </a:effectLst>
        </p:spPr>
      </p:pic>
      <p:sp>
        <p:nvSpPr>
          <p:cNvPr id="11" name="TextBox 10">
            <a:extLst>
              <a:ext uri="{FF2B5EF4-FFF2-40B4-BE49-F238E27FC236}">
                <a16:creationId xmlns:a16="http://schemas.microsoft.com/office/drawing/2014/main" id="{F5EC213A-6937-4CB2-A5B7-CE74B71719B9}"/>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a:t>
            </a:r>
          </a:p>
        </p:txBody>
      </p:sp>
    </p:spTree>
    <p:extLst>
      <p:ext uri="{BB962C8B-B14F-4D97-AF65-F5344CB8AC3E}">
        <p14:creationId xmlns:p14="http://schemas.microsoft.com/office/powerpoint/2010/main" val="4221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7">
      <a:dk1>
        <a:srgbClr val="0C6D82"/>
      </a:dk1>
      <a:lt1>
        <a:srgbClr val="FFFFFF"/>
      </a:lt1>
      <a:dk2>
        <a:srgbClr val="6F0066"/>
      </a:dk2>
      <a:lt2>
        <a:srgbClr val="1E597D"/>
      </a:lt2>
      <a:accent1>
        <a:srgbClr val="571B6D"/>
      </a:accent1>
      <a:accent2>
        <a:srgbClr val="2CA05B"/>
      </a:accent2>
      <a:accent3>
        <a:srgbClr val="C90B24"/>
      </a:accent3>
      <a:accent4>
        <a:srgbClr val="E8611D"/>
      </a:accent4>
      <a:accent5>
        <a:srgbClr val="F39D21"/>
      </a:accent5>
      <a:accent6>
        <a:srgbClr val="1B866F"/>
      </a:accent6>
      <a:hlink>
        <a:srgbClr val="0C6D82"/>
      </a:hlink>
      <a:folHlink>
        <a:srgbClr val="0C6D82"/>
      </a:folHlink>
    </a:clrScheme>
    <a:fontScheme name="Custom 10">
      <a:majorFont>
        <a:latin typeface="Franklin Gothic Dem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72390">
          <a:solidFill>
            <a:srgbClr val="454D5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admap_Timeline_05_MO - v3" id="{A9CD7B3E-F553-4D42-AA9A-34F849A8D81E}" vid="{892193B0-ABEF-4C5B-ACF0-242E70DE9902}"/>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1BF55A0202494CBAB3468C6E08FFC3" ma:contentTypeVersion="12" ma:contentTypeDescription="Create a new document." ma:contentTypeScope="" ma:versionID="9926096ea5092bab53b9f7f91dbd5c41">
  <xsd:schema xmlns:xsd="http://www.w3.org/2001/XMLSchema" xmlns:xs="http://www.w3.org/2001/XMLSchema" xmlns:p="http://schemas.microsoft.com/office/2006/metadata/properties" xmlns:ns2="60d5df60-3008-45e1-88fc-bb033cd5ad3a" xmlns:ns3="bac4e3eb-747f-43bc-bf10-c1bbb893ecac" xmlns:ns4="bfae8765-a5a1-4a5b-bb08-96e68a30b218" targetNamespace="http://schemas.microsoft.com/office/2006/metadata/properties" ma:root="true" ma:fieldsID="00a96f6681f77a80570ec079c6b4837d" ns2:_="" ns3:_="" ns4:_="">
    <xsd:import namespace="60d5df60-3008-45e1-88fc-bb033cd5ad3a"/>
    <xsd:import namespace="bac4e3eb-747f-43bc-bf10-c1bbb893ecac"/>
    <xsd:import namespace="bfae8765-a5a1-4a5b-bb08-96e68a30b2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d5df60-3008-45e1-88fc-bb033cd5a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5476efd-2625-4ffb-b020-68dbe4abf3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4e3eb-747f-43bc-bf10-c1bbb893eca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5bf1b28-4177-40f4-81b5-0f1cb14a1ed4}" ma:internalName="TaxCatchAll" ma:showField="CatchAllData" ma:web="bfae8765-a5a1-4a5b-bb08-96e68a30b2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ae8765-a5a1-4a5b-bb08-96e68a30b2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ac4e3eb-747f-43bc-bf10-c1bbb893ecac" xsi:nil="true"/>
    <lcf76f155ced4ddcb4097134ff3c332f xmlns="60d5df60-3008-45e1-88fc-bb033cd5ad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43B16D-8A25-49B1-B842-A0ABBA34B379}"/>
</file>

<file path=customXml/itemProps2.xml><?xml version="1.0" encoding="utf-8"?>
<ds:datastoreItem xmlns:ds="http://schemas.openxmlformats.org/officeDocument/2006/customXml" ds:itemID="{84C24E17-571F-4C2F-A970-FDA1A75E57FE}"/>
</file>

<file path=customXml/itemProps3.xml><?xml version="1.0" encoding="utf-8"?>
<ds:datastoreItem xmlns:ds="http://schemas.openxmlformats.org/officeDocument/2006/customXml" ds:itemID="{A8399BD1-B8B1-4A45-B46C-09ADC5BA8B14}"/>
</file>

<file path=docProps/app.xml><?xml version="1.0" encoding="utf-8"?>
<Properties xmlns="http://schemas.openxmlformats.org/officeDocument/2006/extended-properties" xmlns:vt="http://schemas.openxmlformats.org/officeDocument/2006/docPropsVTypes">
  <Template/>
  <TotalTime>81691</TotalTime>
  <Words>11535</Words>
  <Application>Microsoft Office PowerPoint</Application>
  <PresentationFormat>Widescreen</PresentationFormat>
  <Paragraphs>1343</Paragraphs>
  <Slides>88</Slides>
  <Notes>88</Notes>
  <HiddenSlides>0</HiddenSlides>
  <MMClips>0</MMClips>
  <ScaleCrop>false</ScaleCrop>
  <HeadingPairs>
    <vt:vector size="8" baseType="variant">
      <vt:variant>
        <vt:lpstr>Fonts Used</vt:lpstr>
      </vt:variant>
      <vt:variant>
        <vt:i4>16</vt:i4>
      </vt:variant>
      <vt:variant>
        <vt:lpstr>Theme</vt:lpstr>
      </vt:variant>
      <vt:variant>
        <vt:i4>6</vt:i4>
      </vt:variant>
      <vt:variant>
        <vt:lpstr>Embedded OLE Servers</vt:lpstr>
      </vt:variant>
      <vt:variant>
        <vt:i4>1</vt:i4>
      </vt:variant>
      <vt:variant>
        <vt:lpstr>Slide Titles</vt:lpstr>
      </vt:variant>
      <vt:variant>
        <vt:i4>88</vt:i4>
      </vt:variant>
    </vt:vector>
  </HeadingPairs>
  <TitlesOfParts>
    <vt:vector size="111" baseType="lpstr">
      <vt:lpstr>Arial</vt:lpstr>
      <vt:lpstr>Calibri</vt:lpstr>
      <vt:lpstr>Calibri Light</vt:lpstr>
      <vt:lpstr>Copperplate Gothic Bold</vt:lpstr>
      <vt:lpstr>Courier New</vt:lpstr>
      <vt:lpstr>Franklin Gothic Book</vt:lpstr>
      <vt:lpstr>Franklin Gothic Demi</vt:lpstr>
      <vt:lpstr>Franklin Gothic Demi Cond</vt:lpstr>
      <vt:lpstr>Franklin Gothic Medium</vt:lpstr>
      <vt:lpstr>Segoe UI</vt:lpstr>
      <vt:lpstr>Symbol</vt:lpstr>
      <vt:lpstr>Times New Roman</vt:lpstr>
      <vt:lpstr>Verdana</vt:lpstr>
      <vt:lpstr>Wingdings</vt:lpstr>
      <vt:lpstr>YACgEev4gKc 0</vt:lpstr>
      <vt:lpstr>YALBswrqCsg 0</vt:lpstr>
      <vt:lpstr>Office Theme</vt:lpstr>
      <vt:lpstr>1_Office Theme</vt:lpstr>
      <vt:lpstr>2_Office Theme</vt:lpstr>
      <vt:lpstr>3_Office Theme</vt:lpstr>
      <vt:lpstr>5_Office Theme</vt:lpstr>
      <vt:lpstr>4_Office Theme</vt:lpstr>
      <vt:lpstr>Acrobat Document</vt:lpstr>
      <vt:lpstr>PowerPoint Presentation</vt:lpstr>
      <vt:lpstr>PowerPoint Presentation</vt:lpstr>
      <vt:lpstr>DISCLAIMER</vt:lpstr>
      <vt:lpstr>PowerPoint Presentation</vt:lpstr>
      <vt:lpstr>PowerPoint Presentation</vt:lpstr>
      <vt:lpstr>PowerPoint Presentation</vt:lpstr>
      <vt:lpstr>PowerPoint Presentation</vt:lpstr>
      <vt:lpstr>PowerPoint Presentation</vt:lpstr>
      <vt:lpstr>PowerPoint Presentation</vt:lpstr>
      <vt:lpstr>TAP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Berland, Katherine L CTR DODHRA TVPO (USA)</dc:creator>
  <cp:lastModifiedBy>COOK, ANNA M CIV USAF AMC 628 FSS/FSH</cp:lastModifiedBy>
  <cp:revision>988</cp:revision>
  <cp:lastPrinted>2021-08-11T15:48:07Z</cp:lastPrinted>
  <dcterms:created xsi:type="dcterms:W3CDTF">2019-05-28T19:01:20Z</dcterms:created>
  <dcterms:modified xsi:type="dcterms:W3CDTF">2023-11-16T12:46:00Z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0x010100A81BF55A0202494CBAB3468C6E08FFC3</vt:lpwstr>
  </property>
</Properties>
</file>